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4" r:id="rId8"/>
    <p:sldId id="275" r:id="rId9"/>
    <p:sldId id="276" r:id="rId10"/>
    <p:sldId id="277" r:id="rId11"/>
    <p:sldId id="278" r:id="rId12"/>
    <p:sldId id="267" r:id="rId13"/>
    <p:sldId id="265" r:id="rId14"/>
    <p:sldId id="268" r:id="rId15"/>
    <p:sldId id="269" r:id="rId16"/>
    <p:sldId id="266" r:id="rId17"/>
    <p:sldId id="270" r:id="rId18"/>
    <p:sldId id="271" r:id="rId19"/>
    <p:sldId id="272" r:id="rId20"/>
    <p:sldId id="273" r:id="rId21"/>
    <p:sldId id="274" r:id="rId22"/>
    <p:sldId id="260"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83523B-6BCA-4918-BB6F-2EEFC7396807}" v="1" dt="2023-11-30T12:06:03.062"/>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8" y="10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Linkels" userId="82b2834b-7373-49b3-b259-2f89722ff704" providerId="ADAL" clId="{8683523B-6BCA-4918-BB6F-2EEFC7396807}"/>
    <pc:docChg chg="custSel modSld">
      <pc:chgData name="Steven Linkels" userId="82b2834b-7373-49b3-b259-2f89722ff704" providerId="ADAL" clId="{8683523B-6BCA-4918-BB6F-2EEFC7396807}" dt="2023-11-30T12:06:03.062" v="1"/>
      <pc:docMkLst>
        <pc:docMk/>
      </pc:docMkLst>
      <pc:sldChg chg="addSp delSp modSp mod">
        <pc:chgData name="Steven Linkels" userId="82b2834b-7373-49b3-b259-2f89722ff704" providerId="ADAL" clId="{8683523B-6BCA-4918-BB6F-2EEFC7396807}" dt="2023-11-30T12:06:03.062" v="1"/>
        <pc:sldMkLst>
          <pc:docMk/>
          <pc:sldMk cId="132484441" sldId="260"/>
        </pc:sldMkLst>
        <pc:picChg chg="del">
          <ac:chgData name="Steven Linkels" userId="82b2834b-7373-49b3-b259-2f89722ff704" providerId="ADAL" clId="{8683523B-6BCA-4918-BB6F-2EEFC7396807}" dt="2023-11-30T12:05:55.450" v="0" actId="478"/>
          <ac:picMkLst>
            <pc:docMk/>
            <pc:sldMk cId="132484441" sldId="260"/>
            <ac:picMk id="3" creationId="{61DAAEDB-4AE6-C884-E881-35E15336E091}"/>
          </ac:picMkLst>
        </pc:picChg>
        <pc:picChg chg="add mod">
          <ac:chgData name="Steven Linkels" userId="82b2834b-7373-49b3-b259-2f89722ff704" providerId="ADAL" clId="{8683523B-6BCA-4918-BB6F-2EEFC7396807}" dt="2023-11-30T12:06:03.062" v="1"/>
          <ac:picMkLst>
            <pc:docMk/>
            <pc:sldMk cId="132484441" sldId="260"/>
            <ac:picMk id="5" creationId="{8686C3A7-C366-34B4-0773-520AC8E39A39}"/>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30-11-2023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591A0-60A4-4847-AF78-F5902E00DA5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837452B-0951-4A8E-A308-0F1DC67E45C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75F331-83B5-4EAC-B87D-4CC6AA48B29E}"/>
              </a:ext>
            </a:extLst>
          </p:cNvPr>
          <p:cNvSpPr>
            <a:spLocks noGrp="1"/>
          </p:cNvSpPr>
          <p:nvPr>
            <p:ph type="dt" sz="half" idx="10"/>
          </p:nvPr>
        </p:nvSpPr>
        <p:spPr/>
        <p:txBody>
          <a:bodyPr/>
          <a:lstStyle/>
          <a:p>
            <a:fld id="{B9E8D4D1-00C4-4E8E-99A5-8D1DF5379DBE}" type="datetimeFigureOut">
              <a:rPr lang="nl-NL" smtClean="0"/>
              <a:t>30-11-2023</a:t>
            </a:fld>
            <a:endParaRPr lang="nl-NL"/>
          </a:p>
        </p:txBody>
      </p:sp>
      <p:sp>
        <p:nvSpPr>
          <p:cNvPr id="5" name="Tijdelijke aanduiding voor voettekst 4">
            <a:extLst>
              <a:ext uri="{FF2B5EF4-FFF2-40B4-BE49-F238E27FC236}">
                <a16:creationId xmlns:a16="http://schemas.microsoft.com/office/drawing/2014/main" id="{A7201D60-3EB0-4848-9483-BA0B7A382D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82EEA5-DFCC-4140-A4BA-7684F9CE9E0B}"/>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65407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C9D59A-D458-4DDF-94BA-24798633E07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415F9B-FAA3-4C44-A97A-1464DEF448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7FD2AF-8CB4-45F1-97D8-4297B01B38EC}"/>
              </a:ext>
            </a:extLst>
          </p:cNvPr>
          <p:cNvSpPr>
            <a:spLocks noGrp="1"/>
          </p:cNvSpPr>
          <p:nvPr>
            <p:ph type="dt" sz="half" idx="10"/>
          </p:nvPr>
        </p:nvSpPr>
        <p:spPr/>
        <p:txBody>
          <a:bodyPr/>
          <a:lstStyle/>
          <a:p>
            <a:fld id="{B9E8D4D1-00C4-4E8E-99A5-8D1DF5379DBE}" type="datetimeFigureOut">
              <a:rPr lang="nl-NL" smtClean="0"/>
              <a:t>30-11-2023</a:t>
            </a:fld>
            <a:endParaRPr lang="nl-NL"/>
          </a:p>
        </p:txBody>
      </p:sp>
      <p:sp>
        <p:nvSpPr>
          <p:cNvPr id="5" name="Tijdelijke aanduiding voor voettekst 4">
            <a:extLst>
              <a:ext uri="{FF2B5EF4-FFF2-40B4-BE49-F238E27FC236}">
                <a16:creationId xmlns:a16="http://schemas.microsoft.com/office/drawing/2014/main" id="{CFFFB73D-C98E-4D31-8992-B05E3E6338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437391-13BE-45E9-AE69-B660F3A9681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47441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18638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30-11-2023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94600-9DAC-4D92-8597-8AB85823B8A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17AAB87-9E9D-4848-B01F-B686DFFC7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A525AA0-CCF7-4BA9-BE63-E4E6D9DD0874}"/>
              </a:ext>
            </a:extLst>
          </p:cNvPr>
          <p:cNvSpPr>
            <a:spLocks noGrp="1"/>
          </p:cNvSpPr>
          <p:nvPr>
            <p:ph type="dt" sz="half" idx="10"/>
          </p:nvPr>
        </p:nvSpPr>
        <p:spPr/>
        <p:txBody>
          <a:bodyPr/>
          <a:lstStyle/>
          <a:p>
            <a:fld id="{B9E8D4D1-00C4-4E8E-99A5-8D1DF5379DBE}" type="datetimeFigureOut">
              <a:rPr lang="nl-NL" smtClean="0"/>
              <a:t>30-11-2023</a:t>
            </a:fld>
            <a:endParaRPr lang="nl-NL"/>
          </a:p>
        </p:txBody>
      </p:sp>
      <p:sp>
        <p:nvSpPr>
          <p:cNvPr id="5" name="Tijdelijke aanduiding voor voettekst 4">
            <a:extLst>
              <a:ext uri="{FF2B5EF4-FFF2-40B4-BE49-F238E27FC236}">
                <a16:creationId xmlns:a16="http://schemas.microsoft.com/office/drawing/2014/main" id="{4C6792A8-FDDC-4370-9B77-0D977ABEC5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20C28A-39F5-413C-AEB2-CCA744B7439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53488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AB93F-D037-4CCB-8B21-F2F48F4AA78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F5F613-CCBA-40B2-B2E2-8537C79A806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9D08B1D-4D0F-4632-B2CC-189A95048E8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E51300-EA7D-4A03-B30C-EE3D97655BBF}"/>
              </a:ext>
            </a:extLst>
          </p:cNvPr>
          <p:cNvSpPr>
            <a:spLocks noGrp="1"/>
          </p:cNvSpPr>
          <p:nvPr>
            <p:ph type="dt" sz="half" idx="10"/>
          </p:nvPr>
        </p:nvSpPr>
        <p:spPr/>
        <p:txBody>
          <a:bodyPr/>
          <a:lstStyle/>
          <a:p>
            <a:fld id="{B9E8D4D1-00C4-4E8E-99A5-8D1DF5379DBE}" type="datetimeFigureOut">
              <a:rPr lang="nl-NL" smtClean="0"/>
              <a:t>30-11-2023</a:t>
            </a:fld>
            <a:endParaRPr lang="nl-NL"/>
          </a:p>
        </p:txBody>
      </p:sp>
      <p:sp>
        <p:nvSpPr>
          <p:cNvPr id="6" name="Tijdelijke aanduiding voor voettekst 5">
            <a:extLst>
              <a:ext uri="{FF2B5EF4-FFF2-40B4-BE49-F238E27FC236}">
                <a16:creationId xmlns:a16="http://schemas.microsoft.com/office/drawing/2014/main" id="{5D438FE8-C55B-4E7D-820A-04DB0D9FBFB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3F88EC-826B-45A7-BCC1-8FF2569B35A8}"/>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83634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FDB4A-0726-418D-AC69-D0382940D3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C7A7694-8529-4E68-B4C2-04052E31F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56FB180-AFE4-4D00-A208-D87655B567B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FB310F7-6ED9-4016-BDEF-02F3CDCF2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D454CAF-1BDC-49F9-9A71-37EC6D1120D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7CB9E7B-CA38-4CF5-B792-B9B9AD1D385B}"/>
              </a:ext>
            </a:extLst>
          </p:cNvPr>
          <p:cNvSpPr>
            <a:spLocks noGrp="1"/>
          </p:cNvSpPr>
          <p:nvPr>
            <p:ph type="dt" sz="half" idx="10"/>
          </p:nvPr>
        </p:nvSpPr>
        <p:spPr/>
        <p:txBody>
          <a:bodyPr/>
          <a:lstStyle/>
          <a:p>
            <a:fld id="{B9E8D4D1-00C4-4E8E-99A5-8D1DF5379DBE}" type="datetimeFigureOut">
              <a:rPr lang="nl-NL" smtClean="0"/>
              <a:t>30-11-2023</a:t>
            </a:fld>
            <a:endParaRPr lang="nl-NL"/>
          </a:p>
        </p:txBody>
      </p:sp>
      <p:sp>
        <p:nvSpPr>
          <p:cNvPr id="8" name="Tijdelijke aanduiding voor voettekst 7">
            <a:extLst>
              <a:ext uri="{FF2B5EF4-FFF2-40B4-BE49-F238E27FC236}">
                <a16:creationId xmlns:a16="http://schemas.microsoft.com/office/drawing/2014/main" id="{337B29A3-3C01-4965-B6F9-6264E15F601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B58FCE-5190-4C2C-8297-252D9C3D27C5}"/>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87680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7D59E-AD22-4185-BBE5-357BA5A1D77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07E239D-5E0C-449F-81DF-D7DBEFCB6E9B}"/>
              </a:ext>
            </a:extLst>
          </p:cNvPr>
          <p:cNvSpPr>
            <a:spLocks noGrp="1"/>
          </p:cNvSpPr>
          <p:nvPr>
            <p:ph type="dt" sz="half" idx="10"/>
          </p:nvPr>
        </p:nvSpPr>
        <p:spPr/>
        <p:txBody>
          <a:bodyPr/>
          <a:lstStyle/>
          <a:p>
            <a:fld id="{B9E8D4D1-00C4-4E8E-99A5-8D1DF5379DBE}" type="datetimeFigureOut">
              <a:rPr lang="nl-NL" smtClean="0"/>
              <a:t>30-11-2023</a:t>
            </a:fld>
            <a:endParaRPr lang="nl-NL"/>
          </a:p>
        </p:txBody>
      </p:sp>
      <p:sp>
        <p:nvSpPr>
          <p:cNvPr id="4" name="Tijdelijke aanduiding voor voettekst 3">
            <a:extLst>
              <a:ext uri="{FF2B5EF4-FFF2-40B4-BE49-F238E27FC236}">
                <a16:creationId xmlns:a16="http://schemas.microsoft.com/office/drawing/2014/main" id="{8899C400-FC30-49B8-BAD9-C9B20D88B6E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4C94181-7815-4425-9624-A810A606F7C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400100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418D205-BD52-4479-8D7B-5B94BF970562}"/>
              </a:ext>
            </a:extLst>
          </p:cNvPr>
          <p:cNvSpPr>
            <a:spLocks noGrp="1"/>
          </p:cNvSpPr>
          <p:nvPr>
            <p:ph type="dt" sz="half" idx="10"/>
          </p:nvPr>
        </p:nvSpPr>
        <p:spPr/>
        <p:txBody>
          <a:bodyPr/>
          <a:lstStyle/>
          <a:p>
            <a:fld id="{B9E8D4D1-00C4-4E8E-99A5-8D1DF5379DBE}" type="datetimeFigureOut">
              <a:rPr lang="nl-NL" smtClean="0"/>
              <a:t>30-11-2023</a:t>
            </a:fld>
            <a:endParaRPr lang="nl-NL"/>
          </a:p>
        </p:txBody>
      </p:sp>
      <p:sp>
        <p:nvSpPr>
          <p:cNvPr id="3" name="Tijdelijke aanduiding voor voettekst 2">
            <a:extLst>
              <a:ext uri="{FF2B5EF4-FFF2-40B4-BE49-F238E27FC236}">
                <a16:creationId xmlns:a16="http://schemas.microsoft.com/office/drawing/2014/main" id="{1BB03264-8772-4C87-9873-46A5C58D798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0D3F510-7A1C-4D3A-9ACC-357B3B4FB1A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3461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A6BB1-BA56-4F7E-B5AC-FFAD68F2AB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738D1A-8E36-4D4A-9AFD-A3796AEC9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4CD43AE-05A6-4D80-8524-F4B0D4692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F1BEB8-B227-4DC2-88BD-9C784972DD2E}"/>
              </a:ext>
            </a:extLst>
          </p:cNvPr>
          <p:cNvSpPr>
            <a:spLocks noGrp="1"/>
          </p:cNvSpPr>
          <p:nvPr>
            <p:ph type="dt" sz="half" idx="10"/>
          </p:nvPr>
        </p:nvSpPr>
        <p:spPr/>
        <p:txBody>
          <a:bodyPr/>
          <a:lstStyle/>
          <a:p>
            <a:fld id="{B9E8D4D1-00C4-4E8E-99A5-8D1DF5379DBE}" type="datetimeFigureOut">
              <a:rPr lang="nl-NL" smtClean="0"/>
              <a:t>30-11-2023</a:t>
            </a:fld>
            <a:endParaRPr lang="nl-NL"/>
          </a:p>
        </p:txBody>
      </p:sp>
      <p:sp>
        <p:nvSpPr>
          <p:cNvPr id="6" name="Tijdelijke aanduiding voor voettekst 5">
            <a:extLst>
              <a:ext uri="{FF2B5EF4-FFF2-40B4-BE49-F238E27FC236}">
                <a16:creationId xmlns:a16="http://schemas.microsoft.com/office/drawing/2014/main" id="{29CBC929-F245-4389-9B94-033123B2E6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B2DDE71-26EB-4B01-83B5-AD76F289666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77947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891FD-1294-4E40-A4FA-045E310423E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5C01C26-C661-4F67-B009-34A685856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63F6712-826C-49AC-9801-0CE31E43C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B48CC51-7422-46FC-A8DC-0AE2255F3573}"/>
              </a:ext>
            </a:extLst>
          </p:cNvPr>
          <p:cNvSpPr>
            <a:spLocks noGrp="1"/>
          </p:cNvSpPr>
          <p:nvPr>
            <p:ph type="dt" sz="half" idx="10"/>
          </p:nvPr>
        </p:nvSpPr>
        <p:spPr/>
        <p:txBody>
          <a:bodyPr/>
          <a:lstStyle/>
          <a:p>
            <a:fld id="{B9E8D4D1-00C4-4E8E-99A5-8D1DF5379DBE}" type="datetimeFigureOut">
              <a:rPr lang="nl-NL" smtClean="0"/>
              <a:t>30-11-2023</a:t>
            </a:fld>
            <a:endParaRPr lang="nl-NL"/>
          </a:p>
        </p:txBody>
      </p:sp>
      <p:sp>
        <p:nvSpPr>
          <p:cNvPr id="6" name="Tijdelijke aanduiding voor voettekst 5">
            <a:extLst>
              <a:ext uri="{FF2B5EF4-FFF2-40B4-BE49-F238E27FC236}">
                <a16:creationId xmlns:a16="http://schemas.microsoft.com/office/drawing/2014/main" id="{7857513D-3F4D-4775-8EE5-7110300ECA1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F1DF89-CDC4-4602-8256-373B2C0A3D22}"/>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5600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30-11-2023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arketingscriptie.nl/4c-model-marketingmix/" TargetMode="External"/><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400" dirty="0">
                <a:solidFill>
                  <a:srgbClr val="B8A1FF"/>
                </a:solidFill>
                <a:latin typeface="Arial" panose="020B0604020202020204" pitchFamily="34" charset="0"/>
                <a:cs typeface="Arial" panose="020B0604020202020204" pitchFamily="34" charset="0"/>
              </a:rPr>
              <a:t>IBS ‘De Wereld en Ik’</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773362" y="1727561"/>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Planning voor vandaag: </a:t>
            </a:r>
          </a:p>
          <a:p>
            <a:pPr>
              <a:buFont typeface="Wingdings" panose="05000000000000000000" pitchFamily="2" charset="2"/>
              <a:buChar char="§"/>
            </a:pPr>
            <a:r>
              <a:rPr lang="nl-NL" sz="1800" dirty="0">
                <a:latin typeface="Arial" panose="020B0604020202020204" pitchFamily="34" charset="0"/>
                <a:cs typeface="Arial" panose="020B0604020202020204" pitchFamily="34" charset="0"/>
              </a:rPr>
              <a:t>SDP-model</a:t>
            </a:r>
          </a:p>
          <a:p>
            <a:pPr>
              <a:buFont typeface="Wingdings" panose="05000000000000000000" pitchFamily="2" charset="2"/>
              <a:buChar char="§"/>
            </a:pPr>
            <a:r>
              <a:rPr lang="nl-NL" sz="1800" dirty="0">
                <a:latin typeface="Arial" panose="020B0604020202020204" pitchFamily="34" charset="0"/>
                <a:cs typeface="Arial" panose="020B0604020202020204" pitchFamily="34" charset="0"/>
              </a:rPr>
              <a:t>7p’s</a:t>
            </a:r>
          </a:p>
          <a:p>
            <a:pPr>
              <a:buFont typeface="Wingdings" panose="05000000000000000000" pitchFamily="2" charset="2"/>
              <a:buChar char="§"/>
            </a:pPr>
            <a:r>
              <a:rPr lang="nl-NL" sz="1800" dirty="0">
                <a:latin typeface="Arial" panose="020B0604020202020204" pitchFamily="34" charset="0"/>
                <a:cs typeface="Arial" panose="020B0604020202020204" pitchFamily="34" charset="0"/>
              </a:rPr>
              <a:t>4c’s</a:t>
            </a:r>
          </a:p>
          <a:p>
            <a:pPr>
              <a:buFont typeface="Wingdings" panose="05000000000000000000" pitchFamily="2" charset="2"/>
              <a:buChar char="§"/>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nl-NL" sz="1800" b="1" dirty="0">
              <a:solidFill>
                <a:srgbClr val="000644"/>
              </a:solidFill>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290381735"/>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1">
                              <a:lumMod val="75000"/>
                            </a:schemeClr>
                          </a:solidFill>
                        </a:rPr>
                        <a:t>Week 1</a:t>
                      </a:r>
                      <a:endParaRPr lang="nl-NL" sz="1200" b="0" kern="1200" dirty="0">
                        <a:solidFill>
                          <a:schemeClr val="bg1">
                            <a:lumMod val="75000"/>
                          </a:schemeClr>
                        </a:solidFill>
                        <a:latin typeface="+mn-lt"/>
                        <a:ea typeface="+mn-ea"/>
                        <a:cs typeface="+mn-cs"/>
                      </a:endParaRPr>
                    </a:p>
                  </a:txBody>
                  <a:tcPr anchor="ctr"/>
                </a:tc>
                <a:tc>
                  <a:txBody>
                    <a:bodyPr/>
                    <a:lstStyle/>
                    <a:p>
                      <a:pPr marL="0" algn="ctr" defTabSz="914400" rtl="0" eaLnBrk="1" latinLnBrk="0" hangingPunct="1"/>
                      <a:r>
                        <a:rPr lang="nl-NL" sz="1200" b="1" kern="1200">
                          <a:solidFill>
                            <a:schemeClr val="bg1">
                              <a:lumMod val="85000"/>
                            </a:schemeClr>
                          </a:solidFill>
                        </a:rPr>
                        <a:t>Week 2</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tx1"/>
                          </a:solidFill>
                        </a:rPr>
                        <a:t>Week 3</a:t>
                      </a:r>
                      <a:endParaRPr lang="nl-NL" sz="1200" b="1" kern="1200" dirty="0">
                        <a:solidFill>
                          <a:schemeClr val="tx1"/>
                        </a:solidFill>
                        <a:latin typeface="+mn-lt"/>
                        <a:ea typeface="+mn-ea"/>
                        <a:cs typeface="+mn-cs"/>
                      </a:endParaRPr>
                    </a:p>
                  </a:txBody>
                  <a:tcPr anchor="ctr"/>
                </a:tc>
                <a:tc>
                  <a:txBody>
                    <a:bodyPr/>
                    <a:lstStyle/>
                    <a:p>
                      <a:pPr algn="ctr"/>
                      <a:r>
                        <a:rPr lang="nl-NL" sz="1200" b="0" kern="1200" dirty="0">
                          <a:solidFill>
                            <a:schemeClr val="bg2">
                              <a:lumMod val="90000"/>
                            </a:schemeClr>
                          </a:solidFill>
                        </a:rPr>
                        <a:t>Week 4</a:t>
                      </a:r>
                      <a:endParaRPr lang="nl-NL" sz="1200" b="0" kern="1200" dirty="0">
                        <a:solidFill>
                          <a:schemeClr val="bg2">
                            <a:lumMod val="90000"/>
                          </a:schemeClr>
                        </a:solidFill>
                        <a:latin typeface="+mn-lt"/>
                        <a:ea typeface="+mn-ea"/>
                        <a:cs typeface="+mn-cs"/>
                      </a:endParaRPr>
                    </a:p>
                  </a:txBody>
                  <a:tcPr anchor="ctr"/>
                </a:tc>
                <a:tc>
                  <a:txBody>
                    <a:bodyPr/>
                    <a:lstStyle/>
                    <a:p>
                      <a:pPr algn="ctr"/>
                      <a:r>
                        <a:rPr lang="nl-NL" sz="1200" b="0" kern="1200">
                          <a:solidFill>
                            <a:schemeClr val="bg1">
                              <a:lumMod val="75000"/>
                            </a:schemeClr>
                          </a:solidFill>
                        </a:rPr>
                        <a:t>Week 5</a:t>
                      </a:r>
                      <a:endParaRPr lang="nl-NL" sz="1200" b="0" kern="1200">
                        <a:solidFill>
                          <a:schemeClr val="bg1">
                            <a:lumMod val="75000"/>
                          </a:schemeClr>
                        </a:solidFill>
                        <a:latin typeface="+mn-lt"/>
                        <a:ea typeface="+mn-ea"/>
                        <a:cs typeface="+mn-cs"/>
                      </a:endParaRPr>
                    </a:p>
                  </a:txBody>
                  <a:tcPr anchor="ctr"/>
                </a:tc>
                <a:tc>
                  <a:txBody>
                    <a:bodyPr/>
                    <a:lstStyle/>
                    <a:p>
                      <a:pPr algn="ctr"/>
                      <a:r>
                        <a:rPr lang="nl-NL" sz="1200" b="1">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838200" y="1727561"/>
            <a:ext cx="836782" cy="701959"/>
          </a:xfrm>
          <a:prstGeom prst="rect">
            <a:avLst/>
          </a:prstGeom>
        </p:spPr>
      </p:pic>
      <p:pic>
        <p:nvPicPr>
          <p:cNvPr id="8" name="Afbeelding 7">
            <a:extLst>
              <a:ext uri="{FF2B5EF4-FFF2-40B4-BE49-F238E27FC236}">
                <a16:creationId xmlns:a16="http://schemas.microsoft.com/office/drawing/2014/main" id="{BD89C826-1CCB-42CB-B51C-EF919B6774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10" name="Afbeelding 9">
            <a:extLst>
              <a:ext uri="{FF2B5EF4-FFF2-40B4-BE49-F238E27FC236}">
                <a16:creationId xmlns:a16="http://schemas.microsoft.com/office/drawing/2014/main" id="{C428977F-8D2E-43A9-A7BF-8CBFBC46CB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
        <p:nvSpPr>
          <p:cNvPr id="11" name="Tijdelijke aanduiding voor inhoud 5">
            <a:extLst>
              <a:ext uri="{FF2B5EF4-FFF2-40B4-BE49-F238E27FC236}">
                <a16:creationId xmlns:a16="http://schemas.microsoft.com/office/drawing/2014/main" id="{5EE0F054-A7F1-4A05-967D-E5A1727AF1BE}"/>
              </a:ext>
            </a:extLst>
          </p:cNvPr>
          <p:cNvSpPr txBox="1">
            <a:spLocks/>
          </p:cNvSpPr>
          <p:nvPr/>
        </p:nvSpPr>
        <p:spPr>
          <a:xfrm>
            <a:off x="8733347" y="1736252"/>
            <a:ext cx="2562138" cy="2156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400" b="1" dirty="0"/>
              <a:t>IBS Thema</a:t>
            </a:r>
          </a:p>
          <a:p>
            <a:pPr>
              <a:buFont typeface="Wingdings" panose="05000000000000000000" pitchFamily="2" charset="2"/>
              <a:buChar char="q"/>
            </a:pPr>
            <a:r>
              <a:rPr lang="nl-NL" sz="1400" dirty="0">
                <a:solidFill>
                  <a:schemeClr val="bg2"/>
                </a:solidFill>
              </a:rPr>
              <a:t> De nieuwe economie</a:t>
            </a:r>
          </a:p>
          <a:p>
            <a:pPr>
              <a:buFont typeface="Wingdings" panose="05000000000000000000" pitchFamily="2" charset="2"/>
              <a:buChar char="Ø"/>
            </a:pPr>
            <a:r>
              <a:rPr lang="nl-NL" sz="1400" b="1" dirty="0"/>
              <a:t>Marktverkenning</a:t>
            </a:r>
          </a:p>
          <a:p>
            <a:pPr>
              <a:buFont typeface="Wingdings" panose="05000000000000000000" pitchFamily="2" charset="2"/>
              <a:buChar char="q"/>
            </a:pPr>
            <a:r>
              <a:rPr lang="nl-NL" sz="1400" dirty="0">
                <a:solidFill>
                  <a:schemeClr val="bg2"/>
                </a:solidFill>
              </a:rPr>
              <a:t> Financieel management</a:t>
            </a:r>
          </a:p>
          <a:p>
            <a:pPr>
              <a:buFont typeface="Wingdings" panose="05000000000000000000" pitchFamily="2" charset="2"/>
              <a:buChar char="q"/>
            </a:pPr>
            <a:r>
              <a:rPr lang="nl-NL" sz="1400" b="1" dirty="0">
                <a:solidFill>
                  <a:schemeClr val="bg2"/>
                </a:solidFill>
              </a:rPr>
              <a:t>De verborgen impact</a:t>
            </a:r>
          </a:p>
          <a:p>
            <a:pPr>
              <a:buFont typeface="Wingdings" panose="05000000000000000000" pitchFamily="2" charset="2"/>
              <a:buChar char="Ø"/>
            </a:pPr>
            <a:r>
              <a:rPr lang="nl-NL" sz="1400" b="1" dirty="0"/>
              <a:t>Ondernemen</a:t>
            </a:r>
          </a:p>
        </p:txBody>
      </p:sp>
      <p:sp>
        <p:nvSpPr>
          <p:cNvPr id="12" name="Tijdelijke aanduiding voor inhoud 5">
            <a:extLst>
              <a:ext uri="{FF2B5EF4-FFF2-40B4-BE49-F238E27FC236}">
                <a16:creationId xmlns:a16="http://schemas.microsoft.com/office/drawing/2014/main" id="{F7D7D343-C446-4269-9CDA-8F6FACD7F614}"/>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400" b="1" dirty="0"/>
              <a:t>IBS Toetsing</a:t>
            </a:r>
          </a:p>
          <a:p>
            <a:pPr>
              <a:buFont typeface="Wingdings" panose="05000000000000000000" pitchFamily="2" charset="2"/>
              <a:buChar char="Ø"/>
            </a:pPr>
            <a:r>
              <a:rPr lang="nl-NL" sz="1400" b="1" dirty="0"/>
              <a:t> Kennistoets</a:t>
            </a:r>
          </a:p>
          <a:p>
            <a:pPr>
              <a:buFont typeface="Wingdings" panose="05000000000000000000" pitchFamily="2" charset="2"/>
              <a:buChar char="Ø"/>
            </a:pPr>
            <a:r>
              <a:rPr lang="nl-NL" sz="1400" b="1" dirty="0"/>
              <a:t> Ondernemingsplan</a:t>
            </a:r>
          </a:p>
          <a:p>
            <a:pPr>
              <a:buFont typeface="Wingdings" panose="05000000000000000000" pitchFamily="2" charset="2"/>
              <a:buChar char="q"/>
            </a:pPr>
            <a:r>
              <a:rPr lang="nl-NL" sz="1400" b="1" dirty="0">
                <a:solidFill>
                  <a:schemeClr val="bg1">
                    <a:lumMod val="75000"/>
                  </a:schemeClr>
                </a:solidFill>
              </a:rPr>
              <a:t> Vlog</a:t>
            </a:r>
          </a:p>
        </p:txBody>
      </p:sp>
    </p:spTree>
    <p:extLst>
      <p:ext uri="{BB962C8B-B14F-4D97-AF65-F5344CB8AC3E}">
        <p14:creationId xmlns:p14="http://schemas.microsoft.com/office/powerpoint/2010/main" val="19144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9139989" cy="1325563"/>
          </a:xfrm>
        </p:spPr>
        <p:txBody>
          <a:bodyPr/>
          <a:lstStyle/>
          <a:p>
            <a:r>
              <a:rPr lang="nl-NL" b="1" dirty="0"/>
              <a:t>Het communicatiemodel op het gebied van promotie</a:t>
            </a:r>
          </a:p>
        </p:txBody>
      </p:sp>
      <p:pic>
        <p:nvPicPr>
          <p:cNvPr id="9" name="Afbeelding 8"/>
          <p:cNvPicPr>
            <a:picLocks noChangeAspect="1"/>
          </p:cNvPicPr>
          <p:nvPr/>
        </p:nvPicPr>
        <p:blipFill>
          <a:blip r:embed="rId2"/>
          <a:stretch>
            <a:fillRect/>
          </a:stretch>
        </p:blipFill>
        <p:spPr>
          <a:xfrm>
            <a:off x="4263304" y="2213328"/>
            <a:ext cx="1414640" cy="1258478"/>
          </a:xfrm>
          <a:prstGeom prst="rect">
            <a:avLst/>
          </a:prstGeom>
        </p:spPr>
      </p:pic>
      <p:pic>
        <p:nvPicPr>
          <p:cNvPr id="10" name="Afbeelding 9"/>
          <p:cNvPicPr>
            <a:picLocks noChangeAspect="1"/>
          </p:cNvPicPr>
          <p:nvPr/>
        </p:nvPicPr>
        <p:blipFill rotWithShape="1">
          <a:blip r:embed="rId3"/>
          <a:srcRect t="20385"/>
          <a:stretch/>
        </p:blipFill>
        <p:spPr>
          <a:xfrm>
            <a:off x="3192281" y="3471806"/>
            <a:ext cx="6625862" cy="2326493"/>
          </a:xfrm>
          <a:prstGeom prst="rect">
            <a:avLst/>
          </a:prstGeom>
        </p:spPr>
      </p:pic>
      <p:pic>
        <p:nvPicPr>
          <p:cNvPr id="11" name="Afbeelding 10"/>
          <p:cNvPicPr>
            <a:picLocks noChangeAspect="1"/>
          </p:cNvPicPr>
          <p:nvPr/>
        </p:nvPicPr>
        <p:blipFill>
          <a:blip r:embed="rId4"/>
          <a:stretch>
            <a:fillRect/>
          </a:stretch>
        </p:blipFill>
        <p:spPr>
          <a:xfrm>
            <a:off x="7376641" y="2136531"/>
            <a:ext cx="1368709" cy="1166618"/>
          </a:xfrm>
          <a:prstGeom prst="rect">
            <a:avLst/>
          </a:prstGeom>
        </p:spPr>
      </p:pic>
      <p:sp>
        <p:nvSpPr>
          <p:cNvPr id="12" name="TextBox 11"/>
          <p:cNvSpPr txBox="1"/>
          <p:nvPr/>
        </p:nvSpPr>
        <p:spPr>
          <a:xfrm>
            <a:off x="838200" y="1586251"/>
            <a:ext cx="4991099" cy="646331"/>
          </a:xfrm>
          <a:prstGeom prst="rect">
            <a:avLst/>
          </a:prstGeom>
          <a:noFill/>
        </p:spPr>
        <p:txBody>
          <a:bodyPr wrap="square">
            <a:spAutoFit/>
          </a:bodyPr>
          <a:lstStyle/>
          <a:p>
            <a:pPr fontAlgn="auto">
              <a:spcBef>
                <a:spcPts val="0"/>
              </a:spcBef>
              <a:spcAft>
                <a:spcPts val="0"/>
              </a:spcAft>
              <a:defRPr/>
            </a:pPr>
            <a:r>
              <a:rPr lang="en-US" sz="3600" b="1" dirty="0" err="1">
                <a:solidFill>
                  <a:schemeClr val="tx1">
                    <a:lumMod val="85000"/>
                    <a:lumOff val="15000"/>
                  </a:schemeClr>
                </a:solidFill>
                <a:latin typeface="Agency FB" pitchFamily="34" charset="0"/>
                <a:cs typeface="+mn-cs"/>
              </a:rPr>
              <a:t>Promotie</a:t>
            </a:r>
            <a:r>
              <a:rPr lang="en-US" sz="3600" b="1" dirty="0">
                <a:solidFill>
                  <a:schemeClr val="tx1">
                    <a:lumMod val="85000"/>
                    <a:lumOff val="15000"/>
                  </a:schemeClr>
                </a:solidFill>
                <a:latin typeface="Agency FB" pitchFamily="34" charset="0"/>
                <a:cs typeface="+mn-cs"/>
              </a:rPr>
              <a:t> / </a:t>
            </a:r>
            <a:r>
              <a:rPr lang="en-US" sz="3600" b="1" dirty="0" err="1">
                <a:solidFill>
                  <a:schemeClr val="tx1">
                    <a:lumMod val="85000"/>
                    <a:lumOff val="15000"/>
                  </a:schemeClr>
                </a:solidFill>
                <a:latin typeface="Agency FB" pitchFamily="34" charset="0"/>
                <a:cs typeface="+mn-cs"/>
              </a:rPr>
              <a:t>Communicatie</a:t>
            </a:r>
            <a:endParaRPr lang="en-US" sz="3600" b="1" dirty="0">
              <a:solidFill>
                <a:srgbClr val="FF0000"/>
              </a:solidFill>
              <a:latin typeface="Agency FB" pitchFamily="34" charset="0"/>
              <a:cs typeface="+mn-cs"/>
            </a:endParaRPr>
          </a:p>
        </p:txBody>
      </p:sp>
      <p:pic>
        <p:nvPicPr>
          <p:cNvPr id="13" name="Afbeelding 12"/>
          <p:cNvPicPr>
            <a:picLocks noChangeAspect="1"/>
          </p:cNvPicPr>
          <p:nvPr/>
        </p:nvPicPr>
        <p:blipFill rotWithShape="1">
          <a:blip r:embed="rId5"/>
          <a:srcRect l="29954" t="64132" r="33115" b="1347"/>
          <a:stretch/>
        </p:blipFill>
        <p:spPr>
          <a:xfrm>
            <a:off x="10096019" y="197067"/>
            <a:ext cx="1747220" cy="1389184"/>
          </a:xfrm>
          <a:prstGeom prst="rect">
            <a:avLst/>
          </a:prstGeom>
        </p:spPr>
      </p:pic>
    </p:spTree>
    <p:extLst>
      <p:ext uri="{BB962C8B-B14F-4D97-AF65-F5344CB8AC3E}">
        <p14:creationId xmlns:p14="http://schemas.microsoft.com/office/powerpoint/2010/main" val="198194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Het AIDA model</a:t>
            </a:r>
          </a:p>
        </p:txBody>
      </p:sp>
      <p:sp>
        <p:nvSpPr>
          <p:cNvPr id="12" name="TextBox 11"/>
          <p:cNvSpPr txBox="1"/>
          <p:nvPr/>
        </p:nvSpPr>
        <p:spPr>
          <a:xfrm>
            <a:off x="838200" y="1586251"/>
            <a:ext cx="4991099" cy="646331"/>
          </a:xfrm>
          <a:prstGeom prst="rect">
            <a:avLst/>
          </a:prstGeom>
          <a:noFill/>
        </p:spPr>
        <p:txBody>
          <a:bodyPr wrap="square">
            <a:spAutoFit/>
          </a:bodyPr>
          <a:lstStyle/>
          <a:p>
            <a:pPr fontAlgn="auto">
              <a:spcBef>
                <a:spcPts val="0"/>
              </a:spcBef>
              <a:spcAft>
                <a:spcPts val="0"/>
              </a:spcAft>
              <a:defRPr/>
            </a:pPr>
            <a:r>
              <a:rPr lang="nl-NL" sz="3600" b="1" dirty="0">
                <a:solidFill>
                  <a:schemeClr val="tx1">
                    <a:lumMod val="85000"/>
                    <a:lumOff val="15000"/>
                  </a:schemeClr>
                </a:solidFill>
                <a:latin typeface="Agency FB" pitchFamily="34" charset="0"/>
                <a:cs typeface="+mn-cs"/>
              </a:rPr>
              <a:t>Promotie / Communicatie</a:t>
            </a:r>
            <a:endParaRPr lang="nl-NL" sz="3600" b="1" dirty="0">
              <a:solidFill>
                <a:srgbClr val="FF0000"/>
              </a:solidFill>
              <a:latin typeface="Agency FB" pitchFamily="34" charset="0"/>
              <a:cs typeface="+mn-cs"/>
            </a:endParaRPr>
          </a:p>
        </p:txBody>
      </p:sp>
      <p:pic>
        <p:nvPicPr>
          <p:cNvPr id="13" name="Afbeelding 12"/>
          <p:cNvPicPr>
            <a:picLocks noChangeAspect="1"/>
          </p:cNvPicPr>
          <p:nvPr/>
        </p:nvPicPr>
        <p:blipFill rotWithShape="1">
          <a:blip r:embed="rId2"/>
          <a:srcRect l="29954" t="64132" r="33115" b="1347"/>
          <a:stretch/>
        </p:blipFill>
        <p:spPr>
          <a:xfrm>
            <a:off x="10096019" y="197067"/>
            <a:ext cx="1747220" cy="1389184"/>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2081" y="2232582"/>
            <a:ext cx="4087837" cy="3497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368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a:solidFill>
                  <a:srgbClr val="FF0000"/>
                </a:solidFill>
              </a:rPr>
              <a:t>Oude marketingmix </a:t>
            </a:r>
            <a:r>
              <a:rPr lang="nl-NL" dirty="0"/>
              <a:t>– </a:t>
            </a:r>
            <a:r>
              <a:rPr lang="nl-NL" b="1" dirty="0">
                <a:solidFill>
                  <a:srgbClr val="00B050"/>
                </a:solidFill>
              </a:rPr>
              <a:t>Nieuw marketingmix</a:t>
            </a:r>
          </a:p>
        </p:txBody>
      </p:sp>
      <p:sp>
        <p:nvSpPr>
          <p:cNvPr id="5" name="TextBox 7"/>
          <p:cNvSpPr txBox="1">
            <a:spLocks noChangeArrowheads="1"/>
          </p:cNvSpPr>
          <p:nvPr/>
        </p:nvSpPr>
        <p:spPr bwMode="auto">
          <a:xfrm>
            <a:off x="743381" y="1264436"/>
            <a:ext cx="10067364" cy="2800767"/>
          </a:xfrm>
          <a:prstGeom prst="rect">
            <a:avLst/>
          </a:prstGeom>
          <a:noFill/>
          <a:ln w="9525">
            <a:noFill/>
            <a:miter lim="800000"/>
            <a:headEnd/>
            <a:tailEnd/>
          </a:ln>
        </p:spPr>
        <p:txBody>
          <a:bodyPr wrap="square">
            <a:spAutoFit/>
          </a:bodyPr>
          <a:lstStyle/>
          <a:p>
            <a:endParaRPr lang="nl-NL" sz="1600" b="1" dirty="0">
              <a:latin typeface="+mn-lt"/>
            </a:endParaRPr>
          </a:p>
          <a:p>
            <a:endParaRPr lang="nl-NL" sz="4000" b="1" dirty="0">
              <a:solidFill>
                <a:schemeClr val="tx2">
                  <a:lumMod val="75000"/>
                </a:schemeClr>
              </a:solidFill>
              <a:latin typeface="+mn-lt"/>
              <a:ea typeface="+mj-ea"/>
              <a:cs typeface="+mj-cs"/>
            </a:endParaRPr>
          </a:p>
          <a:p>
            <a:endParaRPr lang="nl-NL" sz="4000" b="1" dirty="0">
              <a:solidFill>
                <a:schemeClr val="tx2">
                  <a:lumMod val="75000"/>
                </a:schemeClr>
              </a:solidFill>
              <a:latin typeface="+mn-lt"/>
              <a:ea typeface="+mj-ea"/>
              <a:cs typeface="+mj-cs"/>
            </a:endParaRPr>
          </a:p>
          <a:p>
            <a:endParaRPr lang="nl-NL" sz="2000" i="1" dirty="0">
              <a:latin typeface="+mn-lt"/>
            </a:endParaRPr>
          </a:p>
          <a:p>
            <a:endParaRPr lang="nl-NL" sz="2000" i="1" dirty="0">
              <a:latin typeface="+mn-lt"/>
            </a:endParaRPr>
          </a:p>
          <a:p>
            <a:endParaRPr lang="nl-NL" sz="2000" dirty="0">
              <a:latin typeface="+mn-lt"/>
            </a:endParaRPr>
          </a:p>
          <a:p>
            <a:endParaRPr lang="nl-NL" sz="2000" dirty="0">
              <a:latin typeface="+mn-lt"/>
            </a:endParaRPr>
          </a:p>
        </p:txBody>
      </p:sp>
      <p:grpSp>
        <p:nvGrpSpPr>
          <p:cNvPr id="8" name="Groep 7"/>
          <p:cNvGrpSpPr/>
          <p:nvPr/>
        </p:nvGrpSpPr>
        <p:grpSpPr>
          <a:xfrm>
            <a:off x="1600201" y="1695852"/>
            <a:ext cx="9401174" cy="1587500"/>
            <a:chOff x="1428751" y="1222375"/>
            <a:chExt cx="9401174" cy="1587500"/>
          </a:xfrm>
        </p:grpSpPr>
        <p:grpSp>
          <p:nvGrpSpPr>
            <p:cNvPr id="9" name="Groep 8"/>
            <p:cNvGrpSpPr/>
            <p:nvPr/>
          </p:nvGrpSpPr>
          <p:grpSpPr>
            <a:xfrm>
              <a:off x="4819651" y="1409700"/>
              <a:ext cx="6010274" cy="1400175"/>
              <a:chOff x="5254172" y="1295400"/>
              <a:chExt cx="4876796" cy="1219655"/>
            </a:xfrm>
          </p:grpSpPr>
          <p:pic>
            <p:nvPicPr>
              <p:cNvPr id="11" name="Picture 4" descr="Afbeeldingsresultaat voor 4 p's"/>
              <p:cNvPicPr>
                <a:picLocks noChangeAspect="1" noChangeArrowheads="1"/>
              </p:cNvPicPr>
              <p:nvPr/>
            </p:nvPicPr>
            <p:blipFill rotWithShape="1">
              <a:blip r:embed="rId2">
                <a:extLst>
                  <a:ext uri="{28A0092B-C50C-407E-A947-70E740481C1C}">
                    <a14:useLocalDpi xmlns:a14="http://schemas.microsoft.com/office/drawing/2010/main" val="0"/>
                  </a:ext>
                </a:extLst>
              </a:blip>
              <a:srcRect b="50018"/>
              <a:stretch/>
            </p:blipFill>
            <p:spPr bwMode="auto">
              <a:xfrm>
                <a:off x="5254172" y="1295856"/>
                <a:ext cx="2438398" cy="1218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fbeeldingsresultaat voor 4 p's"/>
              <p:cNvPicPr>
                <a:picLocks noChangeAspect="1" noChangeArrowheads="1"/>
              </p:cNvPicPr>
              <p:nvPr/>
            </p:nvPicPr>
            <p:blipFill rotWithShape="1">
              <a:blip r:embed="rId2">
                <a:extLst>
                  <a:ext uri="{28A0092B-C50C-407E-A947-70E740481C1C}">
                    <a14:useLocalDpi xmlns:a14="http://schemas.microsoft.com/office/drawing/2010/main" val="0"/>
                  </a:ext>
                </a:extLst>
              </a:blip>
              <a:srcRect t="49982"/>
              <a:stretch/>
            </p:blipFill>
            <p:spPr bwMode="auto">
              <a:xfrm>
                <a:off x="7692570" y="1295400"/>
                <a:ext cx="2438398" cy="121965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itel 1"/>
            <p:cNvSpPr txBox="1">
              <a:spLocks/>
            </p:cNvSpPr>
            <p:nvPr/>
          </p:nvSpPr>
          <p:spPr bwMode="auto">
            <a:xfrm>
              <a:off x="1428751" y="1222375"/>
              <a:ext cx="3390900" cy="13255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lnSpc>
                  <a:spcPct val="90000"/>
                </a:lnSpc>
                <a:spcBef>
                  <a:spcPct val="0"/>
                </a:spcBef>
                <a:spcAft>
                  <a:spcPct val="0"/>
                </a:spcAft>
                <a:defRPr sz="60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algn="l"/>
              <a:r>
                <a:rPr lang="nl-NL" sz="5400" b="1" dirty="0">
                  <a:latin typeface="Arial Narrow" panose="020B0606020202030204" pitchFamily="34" charset="0"/>
                  <a:cs typeface="Arial" panose="020B0604020202020204" pitchFamily="34" charset="0"/>
                </a:rPr>
                <a:t>De 4 P’s</a:t>
              </a:r>
            </a:p>
          </p:txBody>
        </p:sp>
      </p:grpSp>
      <p:pic>
        <p:nvPicPr>
          <p:cNvPr id="13" name="Picture 2" descr="Afbeeldingsresultaat voor 4 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7293"/>
            <a:ext cx="10163175" cy="153444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ep 13"/>
          <p:cNvGrpSpPr/>
          <p:nvPr/>
        </p:nvGrpSpPr>
        <p:grpSpPr>
          <a:xfrm>
            <a:off x="1600201" y="1695329"/>
            <a:ext cx="9401174" cy="1587500"/>
            <a:chOff x="1428751" y="1222375"/>
            <a:chExt cx="9401174" cy="1587500"/>
          </a:xfrm>
        </p:grpSpPr>
        <p:grpSp>
          <p:nvGrpSpPr>
            <p:cNvPr id="15" name="Groep 14"/>
            <p:cNvGrpSpPr/>
            <p:nvPr/>
          </p:nvGrpSpPr>
          <p:grpSpPr>
            <a:xfrm>
              <a:off x="4819651" y="1409700"/>
              <a:ext cx="6010274" cy="1400175"/>
              <a:chOff x="5254172" y="1295400"/>
              <a:chExt cx="4876796" cy="1219655"/>
            </a:xfrm>
          </p:grpSpPr>
          <p:pic>
            <p:nvPicPr>
              <p:cNvPr id="17" name="Picture 4" descr="Afbeeldingsresultaat voor 4 p's"/>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50018"/>
              <a:stretch/>
            </p:blipFill>
            <p:spPr bwMode="auto">
              <a:xfrm>
                <a:off x="5254172" y="1295856"/>
                <a:ext cx="2438398" cy="12187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Afbeeldingsresultaat voor 4 p's"/>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49982"/>
              <a:stretch/>
            </p:blipFill>
            <p:spPr bwMode="auto">
              <a:xfrm>
                <a:off x="7692570" y="1295400"/>
                <a:ext cx="2438398" cy="121965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itel 1"/>
            <p:cNvSpPr txBox="1">
              <a:spLocks/>
            </p:cNvSpPr>
            <p:nvPr/>
          </p:nvSpPr>
          <p:spPr bwMode="auto">
            <a:xfrm>
              <a:off x="1428751" y="1222375"/>
              <a:ext cx="3390900" cy="13255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lnSpc>
                  <a:spcPct val="90000"/>
                </a:lnSpc>
                <a:spcBef>
                  <a:spcPct val="0"/>
                </a:spcBef>
                <a:spcAft>
                  <a:spcPct val="0"/>
                </a:spcAft>
                <a:defRPr sz="60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algn="l"/>
              <a:r>
                <a:rPr lang="nl-NL" sz="5400" b="1" dirty="0">
                  <a:solidFill>
                    <a:srgbClr val="FF0000"/>
                  </a:solidFill>
                  <a:latin typeface="Arial Narrow" panose="020B0606020202030204" pitchFamily="34" charset="0"/>
                  <a:cs typeface="Arial" panose="020B0604020202020204" pitchFamily="34" charset="0"/>
                </a:rPr>
                <a:t>De 4 P’s</a:t>
              </a:r>
            </a:p>
          </p:txBody>
        </p:sp>
      </p:grpSp>
      <p:sp>
        <p:nvSpPr>
          <p:cNvPr id="19" name="Titel 1"/>
          <p:cNvSpPr txBox="1">
            <a:spLocks/>
          </p:cNvSpPr>
          <p:nvPr/>
        </p:nvSpPr>
        <p:spPr bwMode="auto">
          <a:xfrm>
            <a:off x="1600201" y="4065203"/>
            <a:ext cx="3390900" cy="1325563"/>
          </a:xfrm>
          <a:prstGeom prst="rect">
            <a:avLst/>
          </a:prstGeom>
          <a:solidFill>
            <a:schemeClr val="bg1"/>
          </a:solid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lnSpc>
                <a:spcPct val="90000"/>
              </a:lnSpc>
              <a:spcBef>
                <a:spcPct val="0"/>
              </a:spcBef>
              <a:spcAft>
                <a:spcPct val="0"/>
              </a:spcAft>
              <a:defRPr sz="60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algn="l"/>
            <a:r>
              <a:rPr lang="nl-NL" sz="5400" b="1" dirty="0">
                <a:solidFill>
                  <a:srgbClr val="00B050"/>
                </a:solidFill>
                <a:latin typeface="Arial Narrow" panose="020B0606020202030204" pitchFamily="34" charset="0"/>
                <a:cs typeface="Arial" panose="020B0604020202020204" pitchFamily="34" charset="0"/>
              </a:rPr>
              <a:t>De 4 C’s</a:t>
            </a:r>
          </a:p>
        </p:txBody>
      </p:sp>
    </p:spTree>
    <p:extLst>
      <p:ext uri="{BB962C8B-B14F-4D97-AF65-F5344CB8AC3E}">
        <p14:creationId xmlns:p14="http://schemas.microsoft.com/office/powerpoint/2010/main" val="243433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524000" y="379413"/>
            <a:ext cx="9144000" cy="992187"/>
          </a:xfrm>
        </p:spPr>
        <p:txBody>
          <a:bodyPr anchor="t"/>
          <a:lstStyle/>
          <a:p>
            <a:r>
              <a:rPr lang="nl-NL" sz="4400" b="1" dirty="0"/>
              <a:t>De 4 C’s verwerken</a:t>
            </a:r>
          </a:p>
        </p:txBody>
      </p:sp>
      <p:pic>
        <p:nvPicPr>
          <p:cNvPr id="1026" name="Picture 2" descr="4c model marketingm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127" y="1490568"/>
            <a:ext cx="8129746" cy="344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447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9795" y="434898"/>
            <a:ext cx="10484004" cy="1255790"/>
          </a:xfrm>
        </p:spPr>
        <p:txBody>
          <a:bodyPr/>
          <a:lstStyle/>
          <a:p>
            <a:r>
              <a:rPr lang="nl-NL" b="1" dirty="0">
                <a:solidFill>
                  <a:srgbClr val="00B050"/>
                </a:solidFill>
              </a:rPr>
              <a:t>Nieuw marketingmix</a:t>
            </a:r>
          </a:p>
        </p:txBody>
      </p:sp>
      <p:sp>
        <p:nvSpPr>
          <p:cNvPr id="5" name="TextBox 7"/>
          <p:cNvSpPr txBox="1">
            <a:spLocks noChangeArrowheads="1"/>
          </p:cNvSpPr>
          <p:nvPr/>
        </p:nvSpPr>
        <p:spPr bwMode="auto">
          <a:xfrm>
            <a:off x="769758" y="1246852"/>
            <a:ext cx="10067364" cy="2800767"/>
          </a:xfrm>
          <a:prstGeom prst="rect">
            <a:avLst/>
          </a:prstGeom>
          <a:noFill/>
          <a:ln w="9525">
            <a:noFill/>
            <a:miter lim="800000"/>
            <a:headEnd/>
            <a:tailEnd/>
          </a:ln>
        </p:spPr>
        <p:txBody>
          <a:bodyPr wrap="square">
            <a:spAutoFit/>
          </a:bodyPr>
          <a:lstStyle/>
          <a:p>
            <a:endParaRPr lang="nl-NL" sz="1600" b="1" dirty="0">
              <a:latin typeface="+mn-lt"/>
            </a:endParaRPr>
          </a:p>
          <a:p>
            <a:endParaRPr lang="nl-NL" sz="4000" b="1" dirty="0">
              <a:solidFill>
                <a:schemeClr val="tx2">
                  <a:lumMod val="75000"/>
                </a:schemeClr>
              </a:solidFill>
              <a:latin typeface="+mn-lt"/>
              <a:ea typeface="+mj-ea"/>
              <a:cs typeface="+mj-cs"/>
            </a:endParaRPr>
          </a:p>
          <a:p>
            <a:endParaRPr lang="nl-NL" sz="4000" b="1" dirty="0">
              <a:solidFill>
                <a:schemeClr val="tx2">
                  <a:lumMod val="75000"/>
                </a:schemeClr>
              </a:solidFill>
              <a:latin typeface="+mn-lt"/>
              <a:ea typeface="+mj-ea"/>
              <a:cs typeface="+mj-cs"/>
            </a:endParaRPr>
          </a:p>
          <a:p>
            <a:endParaRPr lang="nl-NL" sz="2000" i="1" dirty="0">
              <a:latin typeface="+mn-lt"/>
            </a:endParaRPr>
          </a:p>
          <a:p>
            <a:endParaRPr lang="nl-NL" sz="2000" i="1" dirty="0">
              <a:latin typeface="+mn-lt"/>
            </a:endParaRPr>
          </a:p>
          <a:p>
            <a:endParaRPr lang="nl-NL" sz="2000" dirty="0">
              <a:latin typeface="+mn-lt"/>
            </a:endParaRPr>
          </a:p>
          <a:p>
            <a:endParaRPr lang="nl-NL" sz="2000" dirty="0">
              <a:latin typeface="+mn-lt"/>
            </a:endParaRPr>
          </a:p>
        </p:txBody>
      </p:sp>
      <p:pic>
        <p:nvPicPr>
          <p:cNvPr id="20" name="Picture 2" descr="4c model marketingmix"/>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86099" y="1323516"/>
            <a:ext cx="6670327" cy="28298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4c model marketingmix"/>
          <p:cNvPicPr>
            <a:picLocks noChangeAspect="1" noChangeArrowheads="1"/>
          </p:cNvPicPr>
          <p:nvPr/>
        </p:nvPicPr>
        <p:blipFill rotWithShape="1">
          <a:blip r:embed="rId2">
            <a:extLst>
              <a:ext uri="{28A0092B-C50C-407E-A947-70E740481C1C}">
                <a14:useLocalDpi xmlns:a14="http://schemas.microsoft.com/office/drawing/2010/main" val="0"/>
              </a:ext>
            </a:extLst>
          </a:blip>
          <a:srcRect r="74868"/>
          <a:stretch/>
        </p:blipFill>
        <p:spPr bwMode="auto">
          <a:xfrm>
            <a:off x="3086099" y="1323516"/>
            <a:ext cx="1676401" cy="282983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371998" y="4422503"/>
            <a:ext cx="5275803" cy="369332"/>
          </a:xfrm>
          <a:prstGeom prst="rect">
            <a:avLst/>
          </a:prstGeom>
        </p:spPr>
        <p:txBody>
          <a:bodyPr wrap="none">
            <a:spAutoFit/>
          </a:bodyPr>
          <a:lstStyle/>
          <a:p>
            <a:r>
              <a:rPr lang="nl-NL" dirty="0">
                <a:solidFill>
                  <a:srgbClr val="4D4D4D"/>
                </a:solidFill>
                <a:latin typeface="Open Sans"/>
              </a:rPr>
              <a:t>Welk probleem lost het product op voor de klant ? </a:t>
            </a:r>
            <a:endParaRPr lang="nl-NL" dirty="0"/>
          </a:p>
        </p:txBody>
      </p:sp>
    </p:spTree>
    <p:extLst>
      <p:ext uri="{BB962C8B-B14F-4D97-AF65-F5344CB8AC3E}">
        <p14:creationId xmlns:p14="http://schemas.microsoft.com/office/powerpoint/2010/main" val="1869910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B050"/>
                </a:solidFill>
              </a:rPr>
              <a:t>Nieuw marketingmix</a:t>
            </a:r>
          </a:p>
        </p:txBody>
      </p:sp>
      <p:sp>
        <p:nvSpPr>
          <p:cNvPr id="5" name="TextBox 7"/>
          <p:cNvSpPr txBox="1">
            <a:spLocks noChangeArrowheads="1"/>
          </p:cNvSpPr>
          <p:nvPr/>
        </p:nvSpPr>
        <p:spPr bwMode="auto">
          <a:xfrm>
            <a:off x="769758" y="1246852"/>
            <a:ext cx="10067364" cy="2800767"/>
          </a:xfrm>
          <a:prstGeom prst="rect">
            <a:avLst/>
          </a:prstGeom>
          <a:noFill/>
          <a:ln w="9525">
            <a:noFill/>
            <a:miter lim="800000"/>
            <a:headEnd/>
            <a:tailEnd/>
          </a:ln>
        </p:spPr>
        <p:txBody>
          <a:bodyPr wrap="square">
            <a:spAutoFit/>
          </a:bodyPr>
          <a:lstStyle/>
          <a:p>
            <a:endParaRPr lang="nl-NL" sz="1600" b="1" dirty="0">
              <a:latin typeface="+mn-lt"/>
            </a:endParaRPr>
          </a:p>
          <a:p>
            <a:endParaRPr lang="nl-NL" sz="4000" b="1" dirty="0">
              <a:solidFill>
                <a:schemeClr val="tx2">
                  <a:lumMod val="75000"/>
                </a:schemeClr>
              </a:solidFill>
              <a:latin typeface="+mn-lt"/>
              <a:ea typeface="+mj-ea"/>
              <a:cs typeface="+mj-cs"/>
            </a:endParaRPr>
          </a:p>
          <a:p>
            <a:endParaRPr lang="nl-NL" sz="4000" b="1" dirty="0">
              <a:solidFill>
                <a:schemeClr val="tx2">
                  <a:lumMod val="75000"/>
                </a:schemeClr>
              </a:solidFill>
              <a:latin typeface="+mn-lt"/>
              <a:ea typeface="+mj-ea"/>
              <a:cs typeface="+mj-cs"/>
            </a:endParaRPr>
          </a:p>
          <a:p>
            <a:endParaRPr lang="nl-NL" sz="2000" i="1" dirty="0">
              <a:latin typeface="+mn-lt"/>
            </a:endParaRPr>
          </a:p>
          <a:p>
            <a:endParaRPr lang="nl-NL" sz="2000" i="1" dirty="0">
              <a:latin typeface="+mn-lt"/>
            </a:endParaRPr>
          </a:p>
          <a:p>
            <a:endParaRPr lang="nl-NL" sz="2000" dirty="0">
              <a:latin typeface="+mn-lt"/>
            </a:endParaRPr>
          </a:p>
          <a:p>
            <a:endParaRPr lang="nl-NL" sz="2000" dirty="0">
              <a:latin typeface="+mn-lt"/>
            </a:endParaRPr>
          </a:p>
        </p:txBody>
      </p:sp>
      <p:pic>
        <p:nvPicPr>
          <p:cNvPr id="20" name="Picture 2" descr="4c model marketingmix"/>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86099" y="1323516"/>
            <a:ext cx="6670327" cy="282983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3210631" y="4560014"/>
            <a:ext cx="3091552" cy="369332"/>
          </a:xfrm>
          <a:prstGeom prst="rect">
            <a:avLst/>
          </a:prstGeom>
        </p:spPr>
        <p:txBody>
          <a:bodyPr wrap="none">
            <a:spAutoFit/>
          </a:bodyPr>
          <a:lstStyle/>
          <a:p>
            <a:r>
              <a:rPr lang="nl-NL" dirty="0">
                <a:solidFill>
                  <a:srgbClr val="4D4D4D"/>
                </a:solidFill>
                <a:latin typeface="Open Sans"/>
              </a:rPr>
              <a:t>Welk prijs ervaart de klant? </a:t>
            </a:r>
            <a:endParaRPr lang="nl-NL" dirty="0"/>
          </a:p>
        </p:txBody>
      </p:sp>
      <p:pic>
        <p:nvPicPr>
          <p:cNvPr id="7" name="Picture 2" descr="4c model marketingmix"/>
          <p:cNvPicPr>
            <a:picLocks noChangeAspect="1" noChangeArrowheads="1"/>
          </p:cNvPicPr>
          <p:nvPr/>
        </p:nvPicPr>
        <p:blipFill rotWithShape="1">
          <a:blip r:embed="rId2">
            <a:extLst>
              <a:ext uri="{28A0092B-C50C-407E-A947-70E740481C1C}">
                <a14:useLocalDpi xmlns:a14="http://schemas.microsoft.com/office/drawing/2010/main" val="0"/>
              </a:ext>
            </a:extLst>
          </a:blip>
          <a:srcRect l="24869" t="23966" r="49691"/>
          <a:stretch/>
        </p:blipFill>
        <p:spPr bwMode="auto">
          <a:xfrm>
            <a:off x="4724347" y="2030557"/>
            <a:ext cx="1696915" cy="215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121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B050"/>
                </a:solidFill>
              </a:rPr>
              <a:t>Nieuw marketingmix</a:t>
            </a:r>
          </a:p>
        </p:txBody>
      </p:sp>
      <p:sp>
        <p:nvSpPr>
          <p:cNvPr id="5" name="TextBox 7"/>
          <p:cNvSpPr txBox="1">
            <a:spLocks noChangeArrowheads="1"/>
          </p:cNvSpPr>
          <p:nvPr/>
        </p:nvSpPr>
        <p:spPr bwMode="auto">
          <a:xfrm>
            <a:off x="769758" y="1246852"/>
            <a:ext cx="10067364" cy="2800767"/>
          </a:xfrm>
          <a:prstGeom prst="rect">
            <a:avLst/>
          </a:prstGeom>
          <a:noFill/>
          <a:ln w="9525">
            <a:noFill/>
            <a:miter lim="800000"/>
            <a:headEnd/>
            <a:tailEnd/>
          </a:ln>
        </p:spPr>
        <p:txBody>
          <a:bodyPr wrap="square">
            <a:spAutoFit/>
          </a:bodyPr>
          <a:lstStyle/>
          <a:p>
            <a:endParaRPr lang="nl-NL" sz="1600" b="1" dirty="0">
              <a:latin typeface="+mn-lt"/>
            </a:endParaRPr>
          </a:p>
          <a:p>
            <a:endParaRPr lang="nl-NL" sz="4000" b="1" dirty="0">
              <a:solidFill>
                <a:schemeClr val="tx2">
                  <a:lumMod val="75000"/>
                </a:schemeClr>
              </a:solidFill>
              <a:latin typeface="+mn-lt"/>
              <a:ea typeface="+mj-ea"/>
              <a:cs typeface="+mj-cs"/>
            </a:endParaRPr>
          </a:p>
          <a:p>
            <a:endParaRPr lang="nl-NL" sz="4000" b="1" dirty="0">
              <a:solidFill>
                <a:schemeClr val="tx2">
                  <a:lumMod val="75000"/>
                </a:schemeClr>
              </a:solidFill>
              <a:latin typeface="+mn-lt"/>
              <a:ea typeface="+mj-ea"/>
              <a:cs typeface="+mj-cs"/>
            </a:endParaRPr>
          </a:p>
          <a:p>
            <a:endParaRPr lang="nl-NL" sz="2000" i="1" dirty="0">
              <a:latin typeface="+mn-lt"/>
            </a:endParaRPr>
          </a:p>
          <a:p>
            <a:endParaRPr lang="nl-NL" sz="2000" i="1" dirty="0">
              <a:latin typeface="+mn-lt"/>
            </a:endParaRPr>
          </a:p>
          <a:p>
            <a:endParaRPr lang="nl-NL" sz="2000" dirty="0">
              <a:latin typeface="+mn-lt"/>
            </a:endParaRPr>
          </a:p>
          <a:p>
            <a:endParaRPr lang="nl-NL" sz="2000" dirty="0">
              <a:latin typeface="+mn-lt"/>
            </a:endParaRPr>
          </a:p>
        </p:txBody>
      </p:sp>
      <p:pic>
        <p:nvPicPr>
          <p:cNvPr id="20" name="Picture 2" descr="4c model marketingmix"/>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86099" y="1323516"/>
            <a:ext cx="6670327" cy="282983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3210630" y="4589584"/>
            <a:ext cx="6320232" cy="369332"/>
          </a:xfrm>
          <a:prstGeom prst="rect">
            <a:avLst/>
          </a:prstGeom>
        </p:spPr>
        <p:txBody>
          <a:bodyPr wrap="square">
            <a:spAutoFit/>
          </a:bodyPr>
          <a:lstStyle/>
          <a:p>
            <a:r>
              <a:rPr lang="nl-NL" dirty="0">
                <a:solidFill>
                  <a:srgbClr val="4D4D4D"/>
                </a:solidFill>
                <a:latin typeface="Open Sans"/>
              </a:rPr>
              <a:t>Wat is voor de klant het makkelijkst en de beste plek?</a:t>
            </a:r>
          </a:p>
        </p:txBody>
      </p:sp>
      <p:pic>
        <p:nvPicPr>
          <p:cNvPr id="8" name="Picture 2" descr="4c model marketingmix"/>
          <p:cNvPicPr>
            <a:picLocks noChangeAspect="1" noChangeArrowheads="1"/>
          </p:cNvPicPr>
          <p:nvPr/>
        </p:nvPicPr>
        <p:blipFill rotWithShape="1">
          <a:blip r:embed="rId2">
            <a:extLst>
              <a:ext uri="{28A0092B-C50C-407E-A947-70E740481C1C}">
                <a14:useLocalDpi xmlns:a14="http://schemas.microsoft.com/office/drawing/2010/main" val="0"/>
              </a:ext>
            </a:extLst>
          </a:blip>
          <a:srcRect l="50045" t="25209" r="24252" b="1466"/>
          <a:stretch/>
        </p:blipFill>
        <p:spPr bwMode="auto">
          <a:xfrm>
            <a:off x="6421262" y="2025500"/>
            <a:ext cx="1714500" cy="2074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155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B050"/>
                </a:solidFill>
              </a:rPr>
              <a:t>Nieuw marketingmix</a:t>
            </a:r>
          </a:p>
        </p:txBody>
      </p:sp>
      <p:sp>
        <p:nvSpPr>
          <p:cNvPr id="5" name="TextBox 7"/>
          <p:cNvSpPr txBox="1">
            <a:spLocks noChangeArrowheads="1"/>
          </p:cNvSpPr>
          <p:nvPr/>
        </p:nvSpPr>
        <p:spPr bwMode="auto">
          <a:xfrm>
            <a:off x="769758" y="1246852"/>
            <a:ext cx="10067364" cy="2800767"/>
          </a:xfrm>
          <a:prstGeom prst="rect">
            <a:avLst/>
          </a:prstGeom>
          <a:noFill/>
          <a:ln w="9525">
            <a:noFill/>
            <a:miter lim="800000"/>
            <a:headEnd/>
            <a:tailEnd/>
          </a:ln>
        </p:spPr>
        <p:txBody>
          <a:bodyPr wrap="square">
            <a:spAutoFit/>
          </a:bodyPr>
          <a:lstStyle/>
          <a:p>
            <a:endParaRPr lang="nl-NL" sz="1600" b="1" dirty="0">
              <a:latin typeface="+mn-lt"/>
            </a:endParaRPr>
          </a:p>
          <a:p>
            <a:endParaRPr lang="nl-NL" sz="4000" b="1" dirty="0">
              <a:solidFill>
                <a:schemeClr val="tx2">
                  <a:lumMod val="75000"/>
                </a:schemeClr>
              </a:solidFill>
              <a:latin typeface="+mn-lt"/>
              <a:ea typeface="+mj-ea"/>
              <a:cs typeface="+mj-cs"/>
            </a:endParaRPr>
          </a:p>
          <a:p>
            <a:endParaRPr lang="nl-NL" sz="4000" b="1" dirty="0">
              <a:solidFill>
                <a:schemeClr val="tx2">
                  <a:lumMod val="75000"/>
                </a:schemeClr>
              </a:solidFill>
              <a:latin typeface="+mn-lt"/>
              <a:ea typeface="+mj-ea"/>
              <a:cs typeface="+mj-cs"/>
            </a:endParaRPr>
          </a:p>
          <a:p>
            <a:endParaRPr lang="nl-NL" sz="2000" i="1" dirty="0">
              <a:latin typeface="+mn-lt"/>
            </a:endParaRPr>
          </a:p>
          <a:p>
            <a:endParaRPr lang="nl-NL" sz="2000" i="1" dirty="0">
              <a:latin typeface="+mn-lt"/>
            </a:endParaRPr>
          </a:p>
          <a:p>
            <a:endParaRPr lang="nl-NL" sz="2000" dirty="0">
              <a:latin typeface="+mn-lt"/>
            </a:endParaRPr>
          </a:p>
          <a:p>
            <a:endParaRPr lang="nl-NL" sz="2000" dirty="0">
              <a:latin typeface="+mn-lt"/>
            </a:endParaRPr>
          </a:p>
        </p:txBody>
      </p:sp>
      <p:pic>
        <p:nvPicPr>
          <p:cNvPr id="20" name="Picture 2" descr="4c model marketingmix"/>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86099" y="1323516"/>
            <a:ext cx="6670327" cy="282983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7466107" y="4560014"/>
            <a:ext cx="6320232" cy="369332"/>
          </a:xfrm>
          <a:prstGeom prst="rect">
            <a:avLst/>
          </a:prstGeom>
        </p:spPr>
        <p:txBody>
          <a:bodyPr wrap="square">
            <a:spAutoFit/>
          </a:bodyPr>
          <a:lstStyle/>
          <a:p>
            <a:r>
              <a:rPr lang="nl-NL" dirty="0">
                <a:solidFill>
                  <a:srgbClr val="4D4D4D"/>
                </a:solidFill>
                <a:latin typeface="Open Sans"/>
              </a:rPr>
              <a:t>Hoe communiceer ik met de klant?</a:t>
            </a:r>
          </a:p>
        </p:txBody>
      </p:sp>
      <p:pic>
        <p:nvPicPr>
          <p:cNvPr id="7" name="Picture 2" descr="4c model marketingmix"/>
          <p:cNvPicPr>
            <a:picLocks noChangeAspect="1" noChangeArrowheads="1"/>
          </p:cNvPicPr>
          <p:nvPr/>
        </p:nvPicPr>
        <p:blipFill rotWithShape="1">
          <a:blip r:embed="rId2">
            <a:extLst>
              <a:ext uri="{28A0092B-C50C-407E-A947-70E740481C1C}">
                <a14:useLocalDpi xmlns:a14="http://schemas.microsoft.com/office/drawing/2010/main" val="0"/>
              </a:ext>
            </a:extLst>
          </a:blip>
          <a:srcRect l="75353" t="26451"/>
          <a:stretch/>
        </p:blipFill>
        <p:spPr bwMode="auto">
          <a:xfrm>
            <a:off x="8112369" y="2072054"/>
            <a:ext cx="1644057" cy="2081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352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B050"/>
                </a:solidFill>
              </a:rPr>
              <a:t>Nieuw marketingmix</a:t>
            </a:r>
          </a:p>
        </p:txBody>
      </p:sp>
      <p:sp>
        <p:nvSpPr>
          <p:cNvPr id="5" name="TextBox 7"/>
          <p:cNvSpPr txBox="1">
            <a:spLocks noChangeArrowheads="1"/>
          </p:cNvSpPr>
          <p:nvPr/>
        </p:nvSpPr>
        <p:spPr bwMode="auto">
          <a:xfrm>
            <a:off x="769758" y="1246852"/>
            <a:ext cx="10067364" cy="2800767"/>
          </a:xfrm>
          <a:prstGeom prst="rect">
            <a:avLst/>
          </a:prstGeom>
          <a:noFill/>
          <a:ln w="9525">
            <a:noFill/>
            <a:miter lim="800000"/>
            <a:headEnd/>
            <a:tailEnd/>
          </a:ln>
        </p:spPr>
        <p:txBody>
          <a:bodyPr wrap="square">
            <a:spAutoFit/>
          </a:bodyPr>
          <a:lstStyle/>
          <a:p>
            <a:endParaRPr lang="nl-NL" sz="1600" b="1" dirty="0">
              <a:latin typeface="+mn-lt"/>
            </a:endParaRPr>
          </a:p>
          <a:p>
            <a:endParaRPr lang="nl-NL" sz="4000" b="1" dirty="0">
              <a:solidFill>
                <a:schemeClr val="tx2">
                  <a:lumMod val="75000"/>
                </a:schemeClr>
              </a:solidFill>
              <a:latin typeface="+mn-lt"/>
              <a:ea typeface="+mj-ea"/>
              <a:cs typeface="+mj-cs"/>
            </a:endParaRPr>
          </a:p>
          <a:p>
            <a:endParaRPr lang="nl-NL" sz="4000" b="1" dirty="0">
              <a:solidFill>
                <a:schemeClr val="tx2">
                  <a:lumMod val="75000"/>
                </a:schemeClr>
              </a:solidFill>
              <a:latin typeface="+mn-lt"/>
              <a:ea typeface="+mj-ea"/>
              <a:cs typeface="+mj-cs"/>
            </a:endParaRPr>
          </a:p>
          <a:p>
            <a:endParaRPr lang="nl-NL" sz="2000" i="1" dirty="0">
              <a:latin typeface="+mn-lt"/>
            </a:endParaRPr>
          </a:p>
          <a:p>
            <a:endParaRPr lang="nl-NL" sz="2000" i="1" dirty="0">
              <a:latin typeface="+mn-lt"/>
            </a:endParaRPr>
          </a:p>
          <a:p>
            <a:endParaRPr lang="nl-NL" sz="2000" dirty="0">
              <a:latin typeface="+mn-lt"/>
            </a:endParaRPr>
          </a:p>
          <a:p>
            <a:endParaRPr lang="nl-NL" sz="2000" dirty="0">
              <a:latin typeface="+mn-lt"/>
            </a:endParaRPr>
          </a:p>
        </p:txBody>
      </p:sp>
      <p:pic>
        <p:nvPicPr>
          <p:cNvPr id="20" name="Picture 2" descr="4c model marketingm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099" y="1323516"/>
            <a:ext cx="6670327" cy="282983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3261146" y="4419338"/>
            <a:ext cx="6320232" cy="1015663"/>
          </a:xfrm>
          <a:prstGeom prst="rect">
            <a:avLst/>
          </a:prstGeom>
        </p:spPr>
        <p:txBody>
          <a:bodyPr wrap="square">
            <a:spAutoFit/>
          </a:bodyPr>
          <a:lstStyle/>
          <a:p>
            <a:pPr algn="ctr"/>
            <a:r>
              <a:rPr lang="nl-NL" sz="2400" b="1" dirty="0">
                <a:solidFill>
                  <a:srgbClr val="0070C0"/>
                </a:solidFill>
              </a:rPr>
              <a:t>Het 4C model voor je marketingmix</a:t>
            </a:r>
          </a:p>
          <a:p>
            <a:pPr algn="ctr"/>
            <a:endParaRPr lang="nl-NL" dirty="0">
              <a:hlinkClick r:id="" action="ppaction://noaction"/>
            </a:endParaRPr>
          </a:p>
          <a:p>
            <a:pPr algn="ctr"/>
            <a:r>
              <a:rPr lang="nl-NL" dirty="0">
                <a:hlinkClick r:id="" action="ppaction://noaction"/>
              </a:rPr>
              <a:t>https</a:t>
            </a:r>
            <a:r>
              <a:rPr lang="nl-NL" dirty="0">
                <a:hlinkClick r:id="rId3"/>
              </a:rPr>
              <a:t>://www.marketingscriptie.nl/4c-model-marketingmix/</a:t>
            </a:r>
            <a:endParaRPr lang="nl-NL" dirty="0">
              <a:solidFill>
                <a:srgbClr val="4D4D4D"/>
              </a:solidFill>
              <a:latin typeface="Open Sans"/>
            </a:endParaRPr>
          </a:p>
        </p:txBody>
      </p:sp>
    </p:spTree>
    <p:extLst>
      <p:ext uri="{BB962C8B-B14F-4D97-AF65-F5344CB8AC3E}">
        <p14:creationId xmlns:p14="http://schemas.microsoft.com/office/powerpoint/2010/main" val="3765157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B73FBC-5540-2E20-2E6F-491F38E2469F}"/>
              </a:ext>
            </a:extLst>
          </p:cNvPr>
          <p:cNvSpPr>
            <a:spLocks noGrp="1"/>
          </p:cNvSpPr>
          <p:nvPr>
            <p:ph type="title"/>
          </p:nvPr>
        </p:nvSpPr>
        <p:spPr>
          <a:xfrm>
            <a:off x="0" y="0"/>
            <a:ext cx="10515600" cy="1325563"/>
          </a:xfrm>
        </p:spPr>
        <p:txBody>
          <a:bodyPr/>
          <a:lstStyle/>
          <a:p>
            <a:r>
              <a:rPr lang="nl-NL" b="1" dirty="0"/>
              <a:t>Wat gaan jullie nu doen:</a:t>
            </a:r>
          </a:p>
        </p:txBody>
      </p:sp>
      <p:sp>
        <p:nvSpPr>
          <p:cNvPr id="4" name="Tekstvak 3">
            <a:extLst>
              <a:ext uri="{FF2B5EF4-FFF2-40B4-BE49-F238E27FC236}">
                <a16:creationId xmlns:a16="http://schemas.microsoft.com/office/drawing/2014/main" id="{5ADB0573-25D5-F3D7-FC0D-E0AFF4EBD1EA}"/>
              </a:ext>
            </a:extLst>
          </p:cNvPr>
          <p:cNvSpPr txBox="1"/>
          <p:nvPr/>
        </p:nvSpPr>
        <p:spPr>
          <a:xfrm>
            <a:off x="0" y="1131216"/>
            <a:ext cx="8210746" cy="3970318"/>
          </a:xfrm>
          <a:prstGeom prst="rect">
            <a:avLst/>
          </a:prstGeom>
          <a:noFill/>
        </p:spPr>
        <p:txBody>
          <a:bodyPr wrap="square" rtlCol="0">
            <a:spAutoFit/>
          </a:bodyPr>
          <a:lstStyle/>
          <a:p>
            <a:r>
              <a:rPr lang="nl-NL" b="1" dirty="0"/>
              <a:t>Er is een beschrijving gemaakt van de gekozen marketingmix. Hierin komt duidelijk de 4 C’s naar voren:</a:t>
            </a:r>
          </a:p>
          <a:p>
            <a:pPr marL="285750" indent="-285750">
              <a:buFont typeface="Arial" panose="020B0604020202020204" pitchFamily="34" charset="0"/>
              <a:buChar char="•"/>
            </a:pPr>
            <a:r>
              <a:rPr lang="nl-NL" dirty="0"/>
              <a:t>Bedenk aan de hand van het SDP-model welke positionering jullie als bedrijf willen </a:t>
            </a:r>
          </a:p>
          <a:p>
            <a:r>
              <a:rPr lang="nl-NL" dirty="0"/>
              <a:t>(niet één van de 7p’s)</a:t>
            </a:r>
          </a:p>
          <a:p>
            <a:pPr marL="285750" indent="-285750">
              <a:buFont typeface="Arial" panose="020B0604020202020204" pitchFamily="34" charset="0"/>
              <a:buChar char="•"/>
            </a:pPr>
            <a:r>
              <a:rPr lang="nl-NL" dirty="0"/>
              <a:t>Eerst beschrijven jullie de 7p’s van jullie bedrijf</a:t>
            </a:r>
          </a:p>
          <a:p>
            <a:pPr marL="285750" indent="-285750">
              <a:buFont typeface="Arial" panose="020B0604020202020204" pitchFamily="34" charset="0"/>
              <a:buChar char="•"/>
            </a:pPr>
            <a:r>
              <a:rPr lang="nl-NL" dirty="0"/>
              <a:t>De p van promotie wordt extra uitgewerkt, denk aan een plan wanneer, hoe en waar jullie promotie gaan maken </a:t>
            </a:r>
          </a:p>
          <a:p>
            <a:pPr marL="285750" indent="-285750">
              <a:buFont typeface="Arial" panose="020B0604020202020204" pitchFamily="34" charset="0"/>
              <a:buChar char="•"/>
            </a:pPr>
            <a:r>
              <a:rPr lang="nl-NL" dirty="0"/>
              <a:t>Als de 7p’s zijn beschreven, gaan jullie de omzetting maken naar de 4c’s. </a:t>
            </a:r>
          </a:p>
          <a:p>
            <a:pPr marL="285750" indent="-285750">
              <a:buFont typeface="Arial" panose="020B0604020202020204" pitchFamily="34" charset="0"/>
              <a:buChar char="•"/>
            </a:pPr>
            <a:r>
              <a:rPr lang="nl-NL" dirty="0"/>
              <a:t>Beschrijf dus de 4c’s</a:t>
            </a:r>
          </a:p>
          <a:p>
            <a:pPr marL="285750" indent="-285750">
              <a:buFont typeface="Arial" panose="020B0604020202020204" pitchFamily="34" charset="0"/>
              <a:buChar char="•"/>
            </a:pPr>
            <a:endParaRPr lang="nl-NL" dirty="0"/>
          </a:p>
          <a:p>
            <a:r>
              <a:rPr lang="nl-NL" b="1" dirty="0"/>
              <a:t>De marketingmix is toegepast op de onderneming</a:t>
            </a:r>
          </a:p>
          <a:p>
            <a:pPr marL="285750" indent="-285750">
              <a:buFont typeface="Arial" panose="020B0604020202020204" pitchFamily="34" charset="0"/>
              <a:buChar char="•"/>
            </a:pPr>
            <a:r>
              <a:rPr lang="nl-NL" dirty="0"/>
              <a:t>Zorg ervoor dat de koppelingen die jullie maken in het ondernemersverslag van toepassing zijn op de eigen onderneming, oftewel: als jullie jongeren zijn, dan gaan jullie als bedrijf geen reclame maken in de Linda.</a:t>
            </a:r>
          </a:p>
        </p:txBody>
      </p:sp>
      <p:pic>
        <p:nvPicPr>
          <p:cNvPr id="5" name="Afbeelding 4">
            <a:extLst>
              <a:ext uri="{FF2B5EF4-FFF2-40B4-BE49-F238E27FC236}">
                <a16:creationId xmlns:a16="http://schemas.microsoft.com/office/drawing/2014/main" id="{8686C3A7-C366-34B4-0773-520AC8E39A39}"/>
              </a:ext>
            </a:extLst>
          </p:cNvPr>
          <p:cNvPicPr>
            <a:picLocks noChangeAspect="1"/>
          </p:cNvPicPr>
          <p:nvPr/>
        </p:nvPicPr>
        <p:blipFill>
          <a:blip r:embed="rId2"/>
          <a:stretch>
            <a:fillRect/>
          </a:stretch>
        </p:blipFill>
        <p:spPr>
          <a:xfrm>
            <a:off x="0" y="5345723"/>
            <a:ext cx="6030167" cy="1512277"/>
          </a:xfrm>
          <a:prstGeom prst="rect">
            <a:avLst/>
          </a:prstGeom>
        </p:spPr>
      </p:pic>
    </p:spTree>
    <p:extLst>
      <p:ext uri="{BB962C8B-B14F-4D97-AF65-F5344CB8AC3E}">
        <p14:creationId xmlns:p14="http://schemas.microsoft.com/office/powerpoint/2010/main" val="132484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1B0C9E-49FD-C684-C57E-57E14153AA2A}"/>
              </a:ext>
            </a:extLst>
          </p:cNvPr>
          <p:cNvSpPr>
            <a:spLocks noGrp="1"/>
          </p:cNvSpPr>
          <p:nvPr>
            <p:ph type="title"/>
          </p:nvPr>
        </p:nvSpPr>
        <p:spPr>
          <a:xfrm>
            <a:off x="0" y="0"/>
            <a:ext cx="10515600" cy="1325563"/>
          </a:xfrm>
        </p:spPr>
        <p:txBody>
          <a:bodyPr/>
          <a:lstStyle/>
          <a:p>
            <a:r>
              <a:rPr lang="nl-NL" b="1" dirty="0"/>
              <a:t>Hoofdstuk 2 Doelgroep analyse</a:t>
            </a:r>
          </a:p>
        </p:txBody>
      </p:sp>
      <p:pic>
        <p:nvPicPr>
          <p:cNvPr id="1026" name="Picture 2" descr="Resultaatgericht segmenteren met het SDP-model - OMCBase">
            <a:extLst>
              <a:ext uri="{FF2B5EF4-FFF2-40B4-BE49-F238E27FC236}">
                <a16:creationId xmlns:a16="http://schemas.microsoft.com/office/drawing/2014/main" id="{8B3C99D7-6EFD-49FA-B082-80D75877B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122" y="1082351"/>
            <a:ext cx="5753878" cy="4634204"/>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48EBEF89-1462-558A-014E-DF3D02A1375C}"/>
              </a:ext>
            </a:extLst>
          </p:cNvPr>
          <p:cNvSpPr txBox="1"/>
          <p:nvPr/>
        </p:nvSpPr>
        <p:spPr>
          <a:xfrm>
            <a:off x="155509" y="1138644"/>
            <a:ext cx="6344817" cy="4524315"/>
          </a:xfrm>
          <a:prstGeom prst="rect">
            <a:avLst/>
          </a:prstGeom>
          <a:noFill/>
        </p:spPr>
        <p:txBody>
          <a:bodyPr wrap="square" rtlCol="0">
            <a:spAutoFit/>
          </a:bodyPr>
          <a:lstStyle/>
          <a:p>
            <a:r>
              <a:rPr lang="nl-NL" b="1" dirty="0"/>
              <a:t>SDP-model </a:t>
            </a:r>
            <a:r>
              <a:rPr lang="nl-NL" b="1" dirty="0">
                <a:sym typeface="Wingdings" panose="05000000000000000000" pitchFamily="2" charset="2"/>
              </a:rPr>
              <a:t></a:t>
            </a:r>
            <a:r>
              <a:rPr lang="nl-NL" b="1" dirty="0"/>
              <a:t> (zie afbeelding hiernaast)</a:t>
            </a:r>
          </a:p>
          <a:p>
            <a:endParaRPr lang="nl-NL" b="1" dirty="0"/>
          </a:p>
          <a:p>
            <a:r>
              <a:rPr lang="nl-NL" b="1" dirty="0"/>
              <a:t>S = Segmenteren</a:t>
            </a:r>
          </a:p>
          <a:p>
            <a:r>
              <a:rPr lang="nl-NL" dirty="0"/>
              <a:t>De markt wordt opgedeeld in verschillende groepen. (Potentiële) afnemers met gelijke kenmerken en behoeften worden in het zelfde segment geplaatst.</a:t>
            </a:r>
          </a:p>
          <a:p>
            <a:endParaRPr lang="nl-NL" b="1" dirty="0"/>
          </a:p>
          <a:p>
            <a:r>
              <a:rPr lang="nl-NL" b="1" dirty="0"/>
              <a:t>D = Doelmarktbepaling</a:t>
            </a:r>
          </a:p>
          <a:p>
            <a:r>
              <a:rPr lang="nl-NL" dirty="0"/>
              <a:t>Nadat inzicht is verkregen in de segmenten die aanwezig zijn in de markt is het zaak te kijken naar hoeverre deze segmenten interessant zijn voor de organisatie.</a:t>
            </a:r>
          </a:p>
          <a:p>
            <a:endParaRPr lang="nl-NL" b="1" dirty="0"/>
          </a:p>
          <a:p>
            <a:r>
              <a:rPr lang="nl-NL" b="1" dirty="0"/>
              <a:t>P = Positionering</a:t>
            </a:r>
          </a:p>
          <a:p>
            <a:r>
              <a:rPr lang="nl-NL" dirty="0"/>
              <a:t>Richt zich op hoe het bedrijf gezien wordt in het brein van de (potentiële) afnemers. Er wordt eigenlijk een bepaald imago gerecreëerd die de organisatie wil uitstralen.</a:t>
            </a:r>
          </a:p>
        </p:txBody>
      </p:sp>
      <p:pic>
        <p:nvPicPr>
          <p:cNvPr id="6" name="Afbeelding 5">
            <a:extLst>
              <a:ext uri="{FF2B5EF4-FFF2-40B4-BE49-F238E27FC236}">
                <a16:creationId xmlns:a16="http://schemas.microsoft.com/office/drawing/2014/main" id="{A90FBF5B-604F-26EB-FF54-80733665F941}"/>
              </a:ext>
            </a:extLst>
          </p:cNvPr>
          <p:cNvPicPr>
            <a:picLocks noChangeAspect="1"/>
          </p:cNvPicPr>
          <p:nvPr/>
        </p:nvPicPr>
        <p:blipFill>
          <a:blip r:embed="rId3"/>
          <a:stretch>
            <a:fillRect/>
          </a:stretch>
        </p:blipFill>
        <p:spPr>
          <a:xfrm>
            <a:off x="23335" y="5662960"/>
            <a:ext cx="6049219" cy="1195040"/>
          </a:xfrm>
          <a:prstGeom prst="rect">
            <a:avLst/>
          </a:prstGeom>
        </p:spPr>
      </p:pic>
      <p:sp>
        <p:nvSpPr>
          <p:cNvPr id="7" name="Pijl: links 6">
            <a:extLst>
              <a:ext uri="{FF2B5EF4-FFF2-40B4-BE49-F238E27FC236}">
                <a16:creationId xmlns:a16="http://schemas.microsoft.com/office/drawing/2014/main" id="{89139738-497B-B172-2A27-C6B6C36C1A4C}"/>
              </a:ext>
            </a:extLst>
          </p:cNvPr>
          <p:cNvSpPr/>
          <p:nvPr/>
        </p:nvSpPr>
        <p:spPr>
          <a:xfrm>
            <a:off x="2350000" y="6629400"/>
            <a:ext cx="3769448" cy="22579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87750A7D-C7CE-7998-F76C-CBFDEACDF2E2}"/>
              </a:ext>
            </a:extLst>
          </p:cNvPr>
          <p:cNvSpPr txBox="1"/>
          <p:nvPr/>
        </p:nvSpPr>
        <p:spPr>
          <a:xfrm>
            <a:off x="6228063" y="5377871"/>
            <a:ext cx="2242039" cy="1477328"/>
          </a:xfrm>
          <a:prstGeom prst="rect">
            <a:avLst/>
          </a:prstGeom>
          <a:noFill/>
        </p:spPr>
        <p:txBody>
          <a:bodyPr wrap="square" rtlCol="0">
            <a:spAutoFit/>
          </a:bodyPr>
          <a:lstStyle/>
          <a:p>
            <a:r>
              <a:rPr lang="nl-NL" dirty="0"/>
              <a:t>Het SDP-model is één van de onderdelen van het toepassen op de eigen onderneming!</a:t>
            </a:r>
          </a:p>
        </p:txBody>
      </p:sp>
    </p:spTree>
    <p:extLst>
      <p:ext uri="{BB962C8B-B14F-4D97-AF65-F5344CB8AC3E}">
        <p14:creationId xmlns:p14="http://schemas.microsoft.com/office/powerpoint/2010/main" val="214355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011B21-A5D0-0290-0504-987E8994893D}"/>
              </a:ext>
            </a:extLst>
          </p:cNvPr>
          <p:cNvSpPr>
            <a:spLocks noGrp="1"/>
          </p:cNvSpPr>
          <p:nvPr>
            <p:ph type="title"/>
          </p:nvPr>
        </p:nvSpPr>
        <p:spPr/>
        <p:txBody>
          <a:bodyPr/>
          <a:lstStyle/>
          <a:p>
            <a:endParaRPr lang="nl-NL" dirty="0"/>
          </a:p>
        </p:txBody>
      </p:sp>
      <p:pic>
        <p:nvPicPr>
          <p:cNvPr id="2050" name="Picture 2" descr="Red Bull (@redbull) / Twitter">
            <a:extLst>
              <a:ext uri="{FF2B5EF4-FFF2-40B4-BE49-F238E27FC236}">
                <a16:creationId xmlns:a16="http://schemas.microsoft.com/office/drawing/2014/main" id="{C36F19FC-03D4-40B4-1E0C-9B9FD050E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844584FD-3498-823A-428A-C28DD88B921D}"/>
              </a:ext>
            </a:extLst>
          </p:cNvPr>
          <p:cNvSpPr txBox="1"/>
          <p:nvPr/>
        </p:nvSpPr>
        <p:spPr>
          <a:xfrm>
            <a:off x="3990755" y="1370681"/>
            <a:ext cx="2973572" cy="646331"/>
          </a:xfrm>
          <a:prstGeom prst="rect">
            <a:avLst/>
          </a:prstGeom>
          <a:noFill/>
        </p:spPr>
        <p:txBody>
          <a:bodyPr wrap="square" rtlCol="0">
            <a:spAutoFit/>
          </a:bodyPr>
          <a:lstStyle/>
          <a:p>
            <a:r>
              <a:rPr lang="nl-NL" b="1" dirty="0"/>
              <a:t>Imago van Red Bull =</a:t>
            </a:r>
          </a:p>
          <a:p>
            <a:r>
              <a:rPr lang="nl-NL" dirty="0"/>
              <a:t>Stoer en sportief imago</a:t>
            </a:r>
          </a:p>
        </p:txBody>
      </p:sp>
      <p:pic>
        <p:nvPicPr>
          <p:cNvPr id="2054" name="Picture 6" descr="Nike Logo and symbol, meaning, history, PNG, brand">
            <a:extLst>
              <a:ext uri="{FF2B5EF4-FFF2-40B4-BE49-F238E27FC236}">
                <a16:creationId xmlns:a16="http://schemas.microsoft.com/office/drawing/2014/main" id="{D5DF3A01-0476-272C-9450-EA3BE2C9C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98381"/>
            <a:ext cx="3810000" cy="2137145"/>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E9DA1DB9-0CF6-A0C3-77FE-4B0E0545FF3B}"/>
              </a:ext>
            </a:extLst>
          </p:cNvPr>
          <p:cNvSpPr txBox="1"/>
          <p:nvPr/>
        </p:nvSpPr>
        <p:spPr>
          <a:xfrm>
            <a:off x="3990755" y="3486834"/>
            <a:ext cx="2215661" cy="646331"/>
          </a:xfrm>
          <a:prstGeom prst="rect">
            <a:avLst/>
          </a:prstGeom>
          <a:noFill/>
        </p:spPr>
        <p:txBody>
          <a:bodyPr wrap="square" rtlCol="0">
            <a:spAutoFit/>
          </a:bodyPr>
          <a:lstStyle/>
          <a:p>
            <a:r>
              <a:rPr lang="nl-NL" b="1" dirty="0"/>
              <a:t>Imago van Nike =</a:t>
            </a:r>
          </a:p>
          <a:p>
            <a:r>
              <a:rPr lang="nl-NL" dirty="0"/>
              <a:t>Voor de jonge sporter</a:t>
            </a:r>
          </a:p>
        </p:txBody>
      </p:sp>
      <p:pic>
        <p:nvPicPr>
          <p:cNvPr id="2056" name="Picture 8" descr="Overslagkraan 42144 | Technic | Officiële LEGO® winkel NL">
            <a:extLst>
              <a:ext uri="{FF2B5EF4-FFF2-40B4-BE49-F238E27FC236}">
                <a16:creationId xmlns:a16="http://schemas.microsoft.com/office/drawing/2014/main" id="{A7529C6D-4B65-62E1-574E-45BAC30A3A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7438" y="1905000"/>
            <a:ext cx="4064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A923B5AC-29EC-66D9-D05F-A5838484FD93}"/>
              </a:ext>
            </a:extLst>
          </p:cNvPr>
          <p:cNvSpPr txBox="1"/>
          <p:nvPr/>
        </p:nvSpPr>
        <p:spPr>
          <a:xfrm>
            <a:off x="6575850" y="3209834"/>
            <a:ext cx="2567354" cy="1200329"/>
          </a:xfrm>
          <a:prstGeom prst="rect">
            <a:avLst/>
          </a:prstGeom>
          <a:noFill/>
        </p:spPr>
        <p:txBody>
          <a:bodyPr wrap="square" rtlCol="0">
            <a:spAutoFit/>
          </a:bodyPr>
          <a:lstStyle/>
          <a:p>
            <a:r>
              <a:rPr lang="nl-NL" b="1" dirty="0"/>
              <a:t>Imago van Lego </a:t>
            </a:r>
            <a:r>
              <a:rPr lang="nl-NL" b="1" dirty="0" err="1"/>
              <a:t>Technic</a:t>
            </a:r>
            <a:r>
              <a:rPr lang="nl-NL" b="1" dirty="0"/>
              <a:t> =</a:t>
            </a:r>
          </a:p>
          <a:p>
            <a:r>
              <a:rPr lang="nl-NL" dirty="0"/>
              <a:t>Gericht op kinderen van 10 tot 14</a:t>
            </a:r>
          </a:p>
        </p:txBody>
      </p:sp>
      <p:pic>
        <p:nvPicPr>
          <p:cNvPr id="2060" name="Picture 12">
            <a:extLst>
              <a:ext uri="{FF2B5EF4-FFF2-40B4-BE49-F238E27FC236}">
                <a16:creationId xmlns:a16="http://schemas.microsoft.com/office/drawing/2014/main" id="{6926A670-5CF5-4797-3A02-0534878A94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22" y="5015393"/>
            <a:ext cx="7620000" cy="1940718"/>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CEF49DC7-8F66-A336-429F-4045227A641C}"/>
              </a:ext>
            </a:extLst>
          </p:cNvPr>
          <p:cNvSpPr txBox="1"/>
          <p:nvPr/>
        </p:nvSpPr>
        <p:spPr>
          <a:xfrm>
            <a:off x="7605346" y="5662586"/>
            <a:ext cx="2171700" cy="1200329"/>
          </a:xfrm>
          <a:prstGeom prst="rect">
            <a:avLst/>
          </a:prstGeom>
          <a:noFill/>
        </p:spPr>
        <p:txBody>
          <a:bodyPr wrap="square" rtlCol="0">
            <a:spAutoFit/>
          </a:bodyPr>
          <a:lstStyle/>
          <a:p>
            <a:r>
              <a:rPr lang="nl-NL" b="1" dirty="0"/>
              <a:t>Imago van </a:t>
            </a:r>
            <a:r>
              <a:rPr lang="nl-NL" b="1" dirty="0" err="1"/>
              <a:t>Axe</a:t>
            </a:r>
            <a:r>
              <a:rPr lang="nl-NL" b="1" dirty="0"/>
              <a:t> = </a:t>
            </a:r>
            <a:r>
              <a:rPr lang="nl-NL" dirty="0"/>
              <a:t>Jonge mannen die woest aantrekkelijk willen worden</a:t>
            </a:r>
            <a:endParaRPr lang="nl-NL" b="1" dirty="0"/>
          </a:p>
        </p:txBody>
      </p:sp>
    </p:spTree>
    <p:extLst>
      <p:ext uri="{BB962C8B-B14F-4D97-AF65-F5344CB8AC3E}">
        <p14:creationId xmlns:p14="http://schemas.microsoft.com/office/powerpoint/2010/main" val="19374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Hoofdstuk 4 Marketingmix: De 7p’s</a:t>
            </a:r>
          </a:p>
        </p:txBody>
      </p:sp>
      <p:pic>
        <p:nvPicPr>
          <p:cNvPr id="6" name="Afbeelding 5"/>
          <p:cNvPicPr>
            <a:picLocks noChangeAspect="1"/>
          </p:cNvPicPr>
          <p:nvPr/>
        </p:nvPicPr>
        <p:blipFill>
          <a:blip r:embed="rId2"/>
          <a:stretch>
            <a:fillRect/>
          </a:stretch>
        </p:blipFill>
        <p:spPr>
          <a:xfrm>
            <a:off x="1589476" y="2677418"/>
            <a:ext cx="3942283" cy="3353207"/>
          </a:xfrm>
          <a:prstGeom prst="rect">
            <a:avLst/>
          </a:prstGeom>
        </p:spPr>
      </p:pic>
      <p:sp>
        <p:nvSpPr>
          <p:cNvPr id="7" name="TextBox 11"/>
          <p:cNvSpPr txBox="1"/>
          <p:nvPr/>
        </p:nvSpPr>
        <p:spPr>
          <a:xfrm>
            <a:off x="838200" y="1600200"/>
            <a:ext cx="7162799" cy="1077218"/>
          </a:xfrm>
          <a:prstGeom prst="rect">
            <a:avLst/>
          </a:prstGeom>
          <a:noFill/>
        </p:spPr>
        <p:txBody>
          <a:bodyPr wrap="square">
            <a:spAutoFit/>
          </a:bodyPr>
          <a:lstStyle/>
          <a:p>
            <a:pPr fontAlgn="auto">
              <a:spcBef>
                <a:spcPts val="0"/>
              </a:spcBef>
              <a:spcAft>
                <a:spcPts val="0"/>
              </a:spcAft>
              <a:defRPr/>
            </a:pPr>
            <a:r>
              <a:rPr lang="en-US" sz="3600" b="1" dirty="0" err="1">
                <a:solidFill>
                  <a:schemeClr val="tx1">
                    <a:lumMod val="85000"/>
                    <a:lumOff val="15000"/>
                  </a:schemeClr>
                </a:solidFill>
                <a:latin typeface="Agency FB" pitchFamily="34" charset="0"/>
                <a:cs typeface="+mn-cs"/>
              </a:rPr>
              <a:t>Marketingmix</a:t>
            </a:r>
            <a:r>
              <a:rPr lang="en-US" sz="3600" b="1" dirty="0">
                <a:solidFill>
                  <a:schemeClr val="tx1">
                    <a:lumMod val="85000"/>
                    <a:lumOff val="15000"/>
                  </a:schemeClr>
                </a:solidFill>
                <a:latin typeface="Agency FB" pitchFamily="34" charset="0"/>
                <a:cs typeface="+mn-cs"/>
              </a:rPr>
              <a:t> – </a:t>
            </a:r>
            <a:r>
              <a:rPr lang="en-US" sz="3600" b="1" dirty="0">
                <a:solidFill>
                  <a:srgbClr val="FF0000"/>
                </a:solidFill>
                <a:latin typeface="Agency FB" pitchFamily="34" charset="0"/>
                <a:cs typeface="+mn-cs"/>
              </a:rPr>
              <a:t>4 P’s</a:t>
            </a:r>
          </a:p>
          <a:p>
            <a:pPr fontAlgn="auto">
              <a:spcBef>
                <a:spcPts val="0"/>
              </a:spcBef>
              <a:spcAft>
                <a:spcPts val="0"/>
              </a:spcAft>
              <a:defRPr/>
            </a:pPr>
            <a:r>
              <a:rPr lang="nl-NL" sz="2800" i="1" dirty="0">
                <a:latin typeface="Agency FB" panose="020B0503020202020204" pitchFamily="34" charset="0"/>
              </a:rPr>
              <a:t>Het ‘recept’ dat bepaalt of een product succes heeft of niet.</a:t>
            </a:r>
            <a:endParaRPr lang="en-US" sz="2800" b="1" dirty="0">
              <a:solidFill>
                <a:schemeClr val="tx1">
                  <a:lumMod val="85000"/>
                  <a:lumOff val="15000"/>
                </a:schemeClr>
              </a:solidFill>
              <a:latin typeface="Agency FB" pitchFamily="34" charset="0"/>
              <a:cs typeface="+mn-cs"/>
            </a:endParaRPr>
          </a:p>
        </p:txBody>
      </p:sp>
      <p:sp>
        <p:nvSpPr>
          <p:cNvPr id="8" name="TextBox 11"/>
          <p:cNvSpPr txBox="1"/>
          <p:nvPr/>
        </p:nvSpPr>
        <p:spPr>
          <a:xfrm>
            <a:off x="8940290" y="2892946"/>
            <a:ext cx="6019800" cy="400110"/>
          </a:xfrm>
          <a:prstGeom prst="rect">
            <a:avLst/>
          </a:prstGeom>
          <a:noFill/>
        </p:spPr>
        <p:txBody>
          <a:bodyPr wrap="square">
            <a:spAutoFit/>
          </a:bodyPr>
          <a:lstStyle/>
          <a:p>
            <a:pPr fontAlgn="auto">
              <a:spcBef>
                <a:spcPts val="0"/>
              </a:spcBef>
              <a:spcAft>
                <a:spcPts val="0"/>
              </a:spcAft>
              <a:defRPr/>
            </a:pPr>
            <a:r>
              <a:rPr lang="en-US" sz="2000" b="1" dirty="0" err="1">
                <a:solidFill>
                  <a:schemeClr val="tx1">
                    <a:lumMod val="85000"/>
                    <a:lumOff val="15000"/>
                  </a:schemeClr>
                </a:solidFill>
                <a:latin typeface="Agency FB" pitchFamily="34" charset="0"/>
                <a:cs typeface="+mn-cs"/>
              </a:rPr>
              <a:t>Personeel</a:t>
            </a:r>
            <a:r>
              <a:rPr lang="en-US" sz="2000" b="1" dirty="0">
                <a:solidFill>
                  <a:schemeClr val="tx1">
                    <a:lumMod val="85000"/>
                    <a:lumOff val="15000"/>
                  </a:schemeClr>
                </a:solidFill>
                <a:latin typeface="Agency FB" pitchFamily="34" charset="0"/>
                <a:cs typeface="+mn-cs"/>
              </a:rPr>
              <a:t> (5e)</a:t>
            </a:r>
          </a:p>
        </p:txBody>
      </p:sp>
      <p:pic>
        <p:nvPicPr>
          <p:cNvPr id="9" name="Afbeelding 8"/>
          <p:cNvPicPr>
            <a:picLocks noChangeAspect="1"/>
          </p:cNvPicPr>
          <p:nvPr/>
        </p:nvPicPr>
        <p:blipFill>
          <a:blip r:embed="rId3"/>
          <a:stretch>
            <a:fillRect/>
          </a:stretch>
        </p:blipFill>
        <p:spPr>
          <a:xfrm>
            <a:off x="7913339" y="2827797"/>
            <a:ext cx="571630" cy="530407"/>
          </a:xfrm>
          <a:prstGeom prst="rect">
            <a:avLst/>
          </a:prstGeom>
        </p:spPr>
      </p:pic>
      <p:sp>
        <p:nvSpPr>
          <p:cNvPr id="10" name="TextBox 11"/>
          <p:cNvSpPr txBox="1"/>
          <p:nvPr/>
        </p:nvSpPr>
        <p:spPr>
          <a:xfrm>
            <a:off x="8940290" y="4142251"/>
            <a:ext cx="6019800" cy="400110"/>
          </a:xfrm>
          <a:prstGeom prst="rect">
            <a:avLst/>
          </a:prstGeom>
          <a:noFill/>
        </p:spPr>
        <p:txBody>
          <a:bodyPr wrap="square">
            <a:spAutoFit/>
          </a:bodyPr>
          <a:lstStyle/>
          <a:p>
            <a:pPr fontAlgn="auto">
              <a:spcBef>
                <a:spcPts val="0"/>
              </a:spcBef>
              <a:spcAft>
                <a:spcPts val="0"/>
              </a:spcAft>
              <a:defRPr/>
            </a:pPr>
            <a:r>
              <a:rPr lang="en-US" sz="2000" b="1" dirty="0" err="1">
                <a:solidFill>
                  <a:schemeClr val="tx1">
                    <a:lumMod val="85000"/>
                    <a:lumOff val="15000"/>
                  </a:schemeClr>
                </a:solidFill>
                <a:latin typeface="Agency FB" pitchFamily="34" charset="0"/>
                <a:cs typeface="+mn-cs"/>
              </a:rPr>
              <a:t>Presentatie</a:t>
            </a:r>
            <a:r>
              <a:rPr lang="en-US" sz="2000" b="1" dirty="0">
                <a:solidFill>
                  <a:schemeClr val="tx1">
                    <a:lumMod val="85000"/>
                    <a:lumOff val="15000"/>
                  </a:schemeClr>
                </a:solidFill>
                <a:latin typeface="Agency FB" pitchFamily="34" charset="0"/>
                <a:cs typeface="+mn-cs"/>
              </a:rPr>
              <a:t> (6e)</a:t>
            </a:r>
          </a:p>
        </p:txBody>
      </p:sp>
      <p:pic>
        <p:nvPicPr>
          <p:cNvPr id="11" name="Afbeelding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1963" y="3892298"/>
            <a:ext cx="1316153" cy="837073"/>
          </a:xfrm>
          <a:prstGeom prst="rect">
            <a:avLst/>
          </a:prstGeom>
        </p:spPr>
      </p:pic>
      <p:sp>
        <p:nvSpPr>
          <p:cNvPr id="12" name="TextBox 11"/>
          <p:cNvSpPr txBox="1"/>
          <p:nvPr/>
        </p:nvSpPr>
        <p:spPr>
          <a:xfrm>
            <a:off x="8940290" y="5430462"/>
            <a:ext cx="6019800" cy="400110"/>
          </a:xfrm>
          <a:prstGeom prst="rect">
            <a:avLst/>
          </a:prstGeom>
          <a:noFill/>
        </p:spPr>
        <p:txBody>
          <a:bodyPr wrap="square">
            <a:spAutoFit/>
          </a:bodyPr>
          <a:lstStyle/>
          <a:p>
            <a:pPr fontAlgn="auto">
              <a:spcBef>
                <a:spcPts val="0"/>
              </a:spcBef>
              <a:spcAft>
                <a:spcPts val="0"/>
              </a:spcAft>
              <a:defRPr/>
            </a:pPr>
            <a:r>
              <a:rPr lang="en-US" sz="2000" b="1" dirty="0" err="1">
                <a:solidFill>
                  <a:schemeClr val="tx1">
                    <a:lumMod val="85000"/>
                    <a:lumOff val="15000"/>
                  </a:schemeClr>
                </a:solidFill>
                <a:latin typeface="Agency FB" pitchFamily="34" charset="0"/>
                <a:cs typeface="+mn-cs"/>
              </a:rPr>
              <a:t>Paarse</a:t>
            </a:r>
            <a:r>
              <a:rPr lang="en-US" sz="2000" b="1" dirty="0">
                <a:solidFill>
                  <a:schemeClr val="tx1">
                    <a:lumMod val="85000"/>
                    <a:lumOff val="15000"/>
                  </a:schemeClr>
                </a:solidFill>
                <a:latin typeface="Agency FB" pitchFamily="34" charset="0"/>
                <a:cs typeface="+mn-cs"/>
              </a:rPr>
              <a:t> </a:t>
            </a:r>
            <a:r>
              <a:rPr lang="en-US" sz="2000" b="1" dirty="0" err="1">
                <a:solidFill>
                  <a:schemeClr val="tx1">
                    <a:lumMod val="85000"/>
                    <a:lumOff val="15000"/>
                  </a:schemeClr>
                </a:solidFill>
                <a:latin typeface="Agency FB" pitchFamily="34" charset="0"/>
                <a:cs typeface="+mn-cs"/>
              </a:rPr>
              <a:t>koe</a:t>
            </a:r>
            <a:r>
              <a:rPr lang="en-US" sz="2000" b="1" dirty="0">
                <a:solidFill>
                  <a:schemeClr val="tx1">
                    <a:lumMod val="85000"/>
                    <a:lumOff val="15000"/>
                  </a:schemeClr>
                </a:solidFill>
                <a:latin typeface="Agency FB" pitchFamily="34" charset="0"/>
                <a:cs typeface="+mn-cs"/>
              </a:rPr>
              <a:t> (7e)</a:t>
            </a:r>
          </a:p>
        </p:txBody>
      </p:sp>
      <p:pic>
        <p:nvPicPr>
          <p:cNvPr id="13" name="Afbeelding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9167" y="5058028"/>
            <a:ext cx="819975" cy="822586"/>
          </a:xfrm>
          <a:prstGeom prst="rect">
            <a:avLst/>
          </a:prstGeom>
        </p:spPr>
      </p:pic>
      <p:pic>
        <p:nvPicPr>
          <p:cNvPr id="1030" name="Picture 6" descr="Afbeeldingsresultaat voor plus sign"/>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902" b="89534" l="0" r="95761"/>
                    </a14:imgEffect>
                  </a14:imgLayer>
                </a14:imgProps>
              </a:ext>
              <a:ext uri="{28A0092B-C50C-407E-A947-70E740481C1C}">
                <a14:useLocalDpi xmlns:a14="http://schemas.microsoft.com/office/drawing/2010/main" val="0"/>
              </a:ext>
            </a:extLst>
          </a:blip>
          <a:srcRect/>
          <a:stretch>
            <a:fillRect/>
          </a:stretch>
        </p:blipFill>
        <p:spPr bwMode="auto">
          <a:xfrm>
            <a:off x="5744307" y="3838164"/>
            <a:ext cx="1077456" cy="113015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1"/>
          <p:cNvSpPr txBox="1"/>
          <p:nvPr/>
        </p:nvSpPr>
        <p:spPr>
          <a:xfrm>
            <a:off x="838200" y="1586251"/>
            <a:ext cx="7162799" cy="1077218"/>
          </a:xfrm>
          <a:prstGeom prst="rect">
            <a:avLst/>
          </a:prstGeom>
          <a:solidFill>
            <a:schemeClr val="bg1"/>
          </a:solidFill>
        </p:spPr>
        <p:txBody>
          <a:bodyPr wrap="square">
            <a:spAutoFit/>
          </a:bodyPr>
          <a:lstStyle/>
          <a:p>
            <a:pPr fontAlgn="auto">
              <a:spcBef>
                <a:spcPts val="0"/>
              </a:spcBef>
              <a:spcAft>
                <a:spcPts val="0"/>
              </a:spcAft>
              <a:defRPr/>
            </a:pPr>
            <a:r>
              <a:rPr lang="en-US" sz="3600" b="1" dirty="0" err="1">
                <a:solidFill>
                  <a:schemeClr val="tx1">
                    <a:lumMod val="85000"/>
                    <a:lumOff val="15000"/>
                  </a:schemeClr>
                </a:solidFill>
                <a:latin typeface="Agency FB" pitchFamily="34" charset="0"/>
                <a:cs typeface="+mn-cs"/>
              </a:rPr>
              <a:t>Marketingmix</a:t>
            </a:r>
            <a:r>
              <a:rPr lang="en-US" sz="3600" b="1" dirty="0">
                <a:solidFill>
                  <a:schemeClr val="tx1">
                    <a:lumMod val="85000"/>
                    <a:lumOff val="15000"/>
                  </a:schemeClr>
                </a:solidFill>
                <a:latin typeface="Agency FB" pitchFamily="34" charset="0"/>
                <a:cs typeface="+mn-cs"/>
              </a:rPr>
              <a:t> – </a:t>
            </a:r>
            <a:r>
              <a:rPr lang="en-US" sz="3600" b="1" dirty="0">
                <a:solidFill>
                  <a:srgbClr val="FF0000"/>
                </a:solidFill>
                <a:latin typeface="Agency FB" pitchFamily="34" charset="0"/>
                <a:cs typeface="+mn-cs"/>
              </a:rPr>
              <a:t>4 P’s</a:t>
            </a:r>
          </a:p>
          <a:p>
            <a:pPr fontAlgn="auto">
              <a:spcBef>
                <a:spcPts val="0"/>
              </a:spcBef>
              <a:spcAft>
                <a:spcPts val="0"/>
              </a:spcAft>
              <a:defRPr/>
            </a:pPr>
            <a:r>
              <a:rPr lang="nl-NL" sz="2800" i="1" dirty="0">
                <a:latin typeface="Agency FB" panose="020B0503020202020204" pitchFamily="34" charset="0"/>
              </a:rPr>
              <a:t>Het ‘recept’ dat bepaalt of een product succes heeft of niet.</a:t>
            </a:r>
            <a:endParaRPr lang="en-US" sz="2800" b="1" dirty="0">
              <a:solidFill>
                <a:schemeClr val="tx1">
                  <a:lumMod val="85000"/>
                  <a:lumOff val="15000"/>
                </a:schemeClr>
              </a:solidFill>
              <a:latin typeface="Agency FB" pitchFamily="34" charset="0"/>
              <a:cs typeface="+mn-cs"/>
            </a:endParaRPr>
          </a:p>
        </p:txBody>
      </p:sp>
      <p:sp>
        <p:nvSpPr>
          <p:cNvPr id="3" name="Tekstvak 2">
            <a:extLst>
              <a:ext uri="{FF2B5EF4-FFF2-40B4-BE49-F238E27FC236}">
                <a16:creationId xmlns:a16="http://schemas.microsoft.com/office/drawing/2014/main" id="{C1CA1F9D-7632-4EA5-A559-252A5D21CBB2}"/>
              </a:ext>
            </a:extLst>
          </p:cNvPr>
          <p:cNvSpPr txBox="1"/>
          <p:nvPr/>
        </p:nvSpPr>
        <p:spPr>
          <a:xfrm>
            <a:off x="3385457" y="1674467"/>
            <a:ext cx="1316153" cy="584775"/>
          </a:xfrm>
          <a:prstGeom prst="rect">
            <a:avLst/>
          </a:prstGeom>
          <a:solidFill>
            <a:schemeClr val="bg1"/>
          </a:solidFill>
        </p:spPr>
        <p:txBody>
          <a:bodyPr wrap="square" rtlCol="0">
            <a:spAutoFit/>
          </a:bodyPr>
          <a:lstStyle/>
          <a:p>
            <a:r>
              <a:rPr kumimoji="0" lang="en-US" sz="3200" b="1" i="0" u="none" strike="noStrike" kern="1200" cap="none" spc="0" normalizeH="0" baseline="0" noProof="0" dirty="0">
                <a:ln>
                  <a:noFill/>
                </a:ln>
                <a:solidFill>
                  <a:srgbClr val="FF0000"/>
                </a:solidFill>
                <a:effectLst/>
                <a:uLnTx/>
                <a:uFillTx/>
                <a:latin typeface="Agency FB" pitchFamily="34" charset="0"/>
                <a:ea typeface="+mn-ea"/>
                <a:cs typeface="Arial" charset="0"/>
              </a:rPr>
              <a:t>7 P’s</a:t>
            </a:r>
            <a:endParaRPr lang="nl-NL" sz="1600" dirty="0"/>
          </a:p>
        </p:txBody>
      </p:sp>
      <p:pic>
        <p:nvPicPr>
          <p:cNvPr id="5" name="Afbeelding 4">
            <a:extLst>
              <a:ext uri="{FF2B5EF4-FFF2-40B4-BE49-F238E27FC236}">
                <a16:creationId xmlns:a16="http://schemas.microsoft.com/office/drawing/2014/main" id="{75802B08-06F1-780E-089D-F2545949541A}"/>
              </a:ext>
            </a:extLst>
          </p:cNvPr>
          <p:cNvPicPr>
            <a:picLocks noChangeAspect="1"/>
          </p:cNvPicPr>
          <p:nvPr/>
        </p:nvPicPr>
        <p:blipFill>
          <a:blip r:embed="rId8"/>
          <a:stretch>
            <a:fillRect/>
          </a:stretch>
        </p:blipFill>
        <p:spPr>
          <a:xfrm>
            <a:off x="0" y="5972051"/>
            <a:ext cx="6030167" cy="885949"/>
          </a:xfrm>
          <a:prstGeom prst="rect">
            <a:avLst/>
          </a:prstGeom>
        </p:spPr>
      </p:pic>
    </p:spTree>
    <p:extLst>
      <p:ext uri="{BB962C8B-B14F-4D97-AF65-F5344CB8AC3E}">
        <p14:creationId xmlns:p14="http://schemas.microsoft.com/office/powerpoint/2010/main" val="41148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5"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52AF3-9F9C-48A9-5382-460B2BE7607C}"/>
              </a:ext>
            </a:extLst>
          </p:cNvPr>
          <p:cNvSpPr>
            <a:spLocks noGrp="1"/>
          </p:cNvSpPr>
          <p:nvPr>
            <p:ph type="title"/>
          </p:nvPr>
        </p:nvSpPr>
        <p:spPr>
          <a:xfrm>
            <a:off x="838200" y="18255"/>
            <a:ext cx="10515600" cy="1325563"/>
          </a:xfrm>
        </p:spPr>
        <p:txBody>
          <a:bodyPr/>
          <a:lstStyle/>
          <a:p>
            <a:r>
              <a:rPr lang="nl-NL" b="1" dirty="0"/>
              <a:t>Hoofdstuk 4 Marketingmix: Product</a:t>
            </a:r>
          </a:p>
        </p:txBody>
      </p:sp>
      <p:sp>
        <p:nvSpPr>
          <p:cNvPr id="3" name="Tijdelijke aanduiding voor inhoud 2">
            <a:extLst>
              <a:ext uri="{FF2B5EF4-FFF2-40B4-BE49-F238E27FC236}">
                <a16:creationId xmlns:a16="http://schemas.microsoft.com/office/drawing/2014/main" id="{22B03F05-EE2C-EF16-F648-6AE1603585FB}"/>
              </a:ext>
            </a:extLst>
          </p:cNvPr>
          <p:cNvSpPr>
            <a:spLocks noGrp="1"/>
          </p:cNvSpPr>
          <p:nvPr>
            <p:ph idx="1"/>
          </p:nvPr>
        </p:nvSpPr>
        <p:spPr>
          <a:xfrm>
            <a:off x="838200" y="1183787"/>
            <a:ext cx="10515600" cy="4351338"/>
          </a:xfrm>
        </p:spPr>
        <p:txBody>
          <a:bodyPr>
            <a:normAutofit/>
          </a:bodyPr>
          <a:lstStyle/>
          <a:p>
            <a:pPr marL="0" indent="0">
              <a:buNone/>
            </a:pPr>
            <a:r>
              <a:rPr lang="nl-NL" sz="2000" dirty="0"/>
              <a:t>De p van product onderscheid je in drie niveaus:</a:t>
            </a:r>
          </a:p>
          <a:p>
            <a:r>
              <a:rPr lang="nl-NL" sz="2000" b="1" dirty="0"/>
              <a:t>Kernproduct: </a:t>
            </a:r>
            <a:r>
              <a:rPr lang="nl-NL" sz="2000" dirty="0">
                <a:solidFill>
                  <a:srgbClr val="FF0000"/>
                </a:solidFill>
              </a:rPr>
              <a:t>Wat is het voordeel dat dit product of deze dienst biedt voor de klant?</a:t>
            </a:r>
          </a:p>
          <a:p>
            <a:pPr marL="0" indent="0">
              <a:buNone/>
            </a:pPr>
            <a:r>
              <a:rPr lang="nl-NL" sz="2000" dirty="0"/>
              <a:t>Voorbeeld </a:t>
            </a:r>
            <a:r>
              <a:rPr lang="nl-NL" sz="2000" dirty="0">
                <a:sym typeface="Wingdings" panose="05000000000000000000" pitchFamily="2" charset="2"/>
              </a:rPr>
              <a:t> Kernproduct van een auto is iemand van A naar B brengen </a:t>
            </a:r>
          </a:p>
          <a:p>
            <a:pPr marL="0" indent="0">
              <a:buNone/>
            </a:pPr>
            <a:r>
              <a:rPr lang="nl-NL" sz="2000" dirty="0">
                <a:sym typeface="Wingdings" panose="05000000000000000000" pitchFamily="2" charset="2"/>
              </a:rPr>
              <a:t>Voorbeeld  Kernproduct van een boormachine is een gat in de muur maken</a:t>
            </a:r>
          </a:p>
          <a:p>
            <a:pPr marL="0" indent="0">
              <a:buNone/>
            </a:pPr>
            <a:endParaRPr lang="nl-NL" sz="2000" dirty="0"/>
          </a:p>
          <a:p>
            <a:r>
              <a:rPr lang="nl-NL" sz="2000" b="1" dirty="0"/>
              <a:t>Tastbaar product: </a:t>
            </a:r>
            <a:r>
              <a:rPr lang="nl-NL" sz="2000" dirty="0">
                <a:solidFill>
                  <a:srgbClr val="FF0000"/>
                </a:solidFill>
              </a:rPr>
              <a:t>Waarmee kan de klant het voordeel van het kernproduct realiseren?</a:t>
            </a:r>
          </a:p>
          <a:p>
            <a:pPr marL="0" indent="0">
              <a:buNone/>
            </a:pPr>
            <a:r>
              <a:rPr lang="nl-NL" sz="2000" dirty="0"/>
              <a:t>Voorbeeld </a:t>
            </a:r>
            <a:r>
              <a:rPr lang="nl-NL" sz="2000" dirty="0">
                <a:sym typeface="Wingdings" panose="05000000000000000000" pitchFamily="2" charset="2"/>
              </a:rPr>
              <a:t> De auto of boormachine in de bovengenoemde voorbeelden</a:t>
            </a:r>
            <a:endParaRPr lang="nl-NL" sz="2000" dirty="0"/>
          </a:p>
          <a:p>
            <a:pPr marL="0" indent="0">
              <a:buNone/>
            </a:pPr>
            <a:endParaRPr lang="nl-NL" sz="2000" b="1" dirty="0"/>
          </a:p>
          <a:p>
            <a:r>
              <a:rPr lang="nl-NL" sz="2000" b="1" dirty="0"/>
              <a:t>Uitgebreide product: </a:t>
            </a:r>
            <a:r>
              <a:rPr lang="nl-NL" sz="2000" dirty="0">
                <a:solidFill>
                  <a:srgbClr val="FF0000"/>
                </a:solidFill>
              </a:rPr>
              <a:t>Omvat alles wat naast het tastbare product geleverd wordt. </a:t>
            </a:r>
          </a:p>
          <a:p>
            <a:pPr marL="0" indent="0">
              <a:buNone/>
            </a:pPr>
            <a:r>
              <a:rPr lang="nl-NL" sz="2000" dirty="0"/>
              <a:t>Voorbeeld </a:t>
            </a:r>
            <a:r>
              <a:rPr lang="nl-NL" sz="2000" dirty="0">
                <a:sym typeface="Wingdings" panose="05000000000000000000" pitchFamily="2" charset="2"/>
              </a:rPr>
              <a:t> Extra garantie op een product, gratis thuisbezorging etc.</a:t>
            </a:r>
            <a:endParaRPr lang="nl-NL" sz="2000" dirty="0"/>
          </a:p>
        </p:txBody>
      </p:sp>
      <p:pic>
        <p:nvPicPr>
          <p:cNvPr id="4" name="Afbeelding 3">
            <a:extLst>
              <a:ext uri="{FF2B5EF4-FFF2-40B4-BE49-F238E27FC236}">
                <a16:creationId xmlns:a16="http://schemas.microsoft.com/office/drawing/2014/main" id="{80748136-04DC-0C66-3C01-CFAFEB64D829}"/>
              </a:ext>
            </a:extLst>
          </p:cNvPr>
          <p:cNvPicPr>
            <a:picLocks noChangeAspect="1"/>
          </p:cNvPicPr>
          <p:nvPr/>
        </p:nvPicPr>
        <p:blipFill>
          <a:blip r:embed="rId2"/>
          <a:stretch>
            <a:fillRect/>
          </a:stretch>
        </p:blipFill>
        <p:spPr>
          <a:xfrm>
            <a:off x="0" y="5762847"/>
            <a:ext cx="6030167" cy="1095153"/>
          </a:xfrm>
          <a:prstGeom prst="rect">
            <a:avLst/>
          </a:prstGeom>
        </p:spPr>
      </p:pic>
    </p:spTree>
    <p:extLst>
      <p:ext uri="{BB962C8B-B14F-4D97-AF65-F5344CB8AC3E}">
        <p14:creationId xmlns:p14="http://schemas.microsoft.com/office/powerpoint/2010/main" val="1739223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2587AA-995B-B51C-E372-8A9B329D0272}"/>
              </a:ext>
            </a:extLst>
          </p:cNvPr>
          <p:cNvSpPr>
            <a:spLocks noGrp="1"/>
          </p:cNvSpPr>
          <p:nvPr>
            <p:ph type="title"/>
          </p:nvPr>
        </p:nvSpPr>
        <p:spPr/>
        <p:txBody>
          <a:bodyPr/>
          <a:lstStyle/>
          <a:p>
            <a:r>
              <a:rPr lang="nl-NL" b="1" dirty="0"/>
              <a:t>Hoofdstuk 4 Marketingmix: Prijs</a:t>
            </a:r>
            <a:endParaRPr lang="nl-NL" dirty="0"/>
          </a:p>
        </p:txBody>
      </p:sp>
      <p:sp>
        <p:nvSpPr>
          <p:cNvPr id="3" name="Tijdelijke aanduiding voor inhoud 2">
            <a:extLst>
              <a:ext uri="{FF2B5EF4-FFF2-40B4-BE49-F238E27FC236}">
                <a16:creationId xmlns:a16="http://schemas.microsoft.com/office/drawing/2014/main" id="{F98E1286-B055-3602-FB3F-7320ADE94EDA}"/>
              </a:ext>
            </a:extLst>
          </p:cNvPr>
          <p:cNvSpPr>
            <a:spLocks noGrp="1"/>
          </p:cNvSpPr>
          <p:nvPr>
            <p:ph idx="1"/>
          </p:nvPr>
        </p:nvSpPr>
        <p:spPr/>
        <p:txBody>
          <a:bodyPr/>
          <a:lstStyle/>
          <a:p>
            <a:pPr marL="0" indent="0">
              <a:buNone/>
            </a:pPr>
            <a:r>
              <a:rPr lang="nl-NL" dirty="0"/>
              <a:t>De </a:t>
            </a:r>
            <a:r>
              <a:rPr lang="nl-NL" b="1" dirty="0"/>
              <a:t>prijs </a:t>
            </a:r>
            <a:r>
              <a:rPr lang="nl-NL" dirty="0"/>
              <a:t>bepaalt de positionering van je product.</a:t>
            </a:r>
          </a:p>
          <a:p>
            <a:pPr marL="0" indent="0">
              <a:buNone/>
            </a:pPr>
            <a:r>
              <a:rPr lang="nl-NL" dirty="0"/>
              <a:t>Voorbeeld </a:t>
            </a:r>
            <a:r>
              <a:rPr lang="nl-NL" dirty="0">
                <a:sym typeface="Wingdings" panose="05000000000000000000" pitchFamily="2" charset="2"/>
              </a:rPr>
              <a:t> Prijs van een Rolex-horloge komt niet alleen tot stand op basis van de kostprijs, maar voornamelijk door het luxe en exclusieve imago dat het bedrijf aan het horloge wil verbinden.</a:t>
            </a: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Het is belangrijk dat de prijs overeenkomt met de doelgroep en de positionering die je in gedachten hebt.</a:t>
            </a:r>
            <a:endParaRPr lang="nl-NL" dirty="0"/>
          </a:p>
        </p:txBody>
      </p:sp>
      <p:pic>
        <p:nvPicPr>
          <p:cNvPr id="4" name="Afbeelding 3">
            <a:extLst>
              <a:ext uri="{FF2B5EF4-FFF2-40B4-BE49-F238E27FC236}">
                <a16:creationId xmlns:a16="http://schemas.microsoft.com/office/drawing/2014/main" id="{8F764AFC-A258-0DF1-0F74-90D15E9B9212}"/>
              </a:ext>
            </a:extLst>
          </p:cNvPr>
          <p:cNvPicPr>
            <a:picLocks noChangeAspect="1"/>
          </p:cNvPicPr>
          <p:nvPr/>
        </p:nvPicPr>
        <p:blipFill>
          <a:blip r:embed="rId2"/>
          <a:stretch>
            <a:fillRect/>
          </a:stretch>
        </p:blipFill>
        <p:spPr>
          <a:xfrm>
            <a:off x="0" y="5972051"/>
            <a:ext cx="6030167" cy="885949"/>
          </a:xfrm>
          <a:prstGeom prst="rect">
            <a:avLst/>
          </a:prstGeom>
        </p:spPr>
      </p:pic>
    </p:spTree>
    <p:extLst>
      <p:ext uri="{BB962C8B-B14F-4D97-AF65-F5344CB8AC3E}">
        <p14:creationId xmlns:p14="http://schemas.microsoft.com/office/powerpoint/2010/main" val="636992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BAF64-2FB2-C590-D267-7894CDBB487C}"/>
              </a:ext>
            </a:extLst>
          </p:cNvPr>
          <p:cNvSpPr>
            <a:spLocks noGrp="1"/>
          </p:cNvSpPr>
          <p:nvPr>
            <p:ph type="title"/>
          </p:nvPr>
        </p:nvSpPr>
        <p:spPr>
          <a:xfrm>
            <a:off x="838200" y="127733"/>
            <a:ext cx="10515600" cy="1325563"/>
          </a:xfrm>
        </p:spPr>
        <p:txBody>
          <a:bodyPr/>
          <a:lstStyle/>
          <a:p>
            <a:r>
              <a:rPr lang="nl-NL" b="1" dirty="0"/>
              <a:t>Hoofdstuk 4 Marketingmix: Plaats</a:t>
            </a:r>
            <a:endParaRPr lang="nl-NL" dirty="0"/>
          </a:p>
        </p:txBody>
      </p:sp>
      <p:sp>
        <p:nvSpPr>
          <p:cNvPr id="3" name="Tijdelijke aanduiding voor inhoud 2">
            <a:extLst>
              <a:ext uri="{FF2B5EF4-FFF2-40B4-BE49-F238E27FC236}">
                <a16:creationId xmlns:a16="http://schemas.microsoft.com/office/drawing/2014/main" id="{9B83D76E-78A2-AFC0-4302-9668858EB5C1}"/>
              </a:ext>
            </a:extLst>
          </p:cNvPr>
          <p:cNvSpPr>
            <a:spLocks noGrp="1"/>
          </p:cNvSpPr>
          <p:nvPr>
            <p:ph idx="1"/>
          </p:nvPr>
        </p:nvSpPr>
        <p:spPr>
          <a:xfrm>
            <a:off x="838200" y="1253331"/>
            <a:ext cx="10515600" cy="4351338"/>
          </a:xfrm>
        </p:spPr>
        <p:txBody>
          <a:bodyPr/>
          <a:lstStyle/>
          <a:p>
            <a:pPr marL="0" indent="0" algn="l">
              <a:buNone/>
            </a:pPr>
            <a:r>
              <a:rPr lang="nl-NL" b="0" i="0" dirty="0">
                <a:effectLst/>
              </a:rPr>
              <a:t>De </a:t>
            </a:r>
            <a:r>
              <a:rPr lang="nl-NL" b="1" i="0" dirty="0">
                <a:effectLst/>
              </a:rPr>
              <a:t>plaats</a:t>
            </a:r>
            <a:r>
              <a:rPr lang="nl-NL" b="0" i="0" dirty="0">
                <a:effectLst/>
              </a:rPr>
              <a:t> waar een product verkocht wordt, moet net als de prijs in lijn liggen met de positionering van een product. Je hebt hierin veel keuzes.</a:t>
            </a:r>
          </a:p>
          <a:p>
            <a:pPr marL="0" indent="0" algn="l">
              <a:buNone/>
            </a:pPr>
            <a:r>
              <a:rPr lang="nl-NL" b="0" i="0" dirty="0">
                <a:effectLst/>
              </a:rPr>
              <a:t>Zo kun je ervoor kiezen om een product zelf te verkopen in eigen winkels of via een webshop. </a:t>
            </a:r>
          </a:p>
          <a:p>
            <a:pPr marL="0" indent="0" algn="l">
              <a:buNone/>
            </a:pPr>
            <a:r>
              <a:rPr lang="nl-NL" b="0" i="0" dirty="0">
                <a:effectLst/>
              </a:rPr>
              <a:t>Als je ervoor kiest zelf een product te verkopen, betekent dit dat je meer controle hebt, geen marge hoeft af te staan aan een tussenpersoon, maar ook dat je zelf veel meer moet regelen.</a:t>
            </a:r>
          </a:p>
          <a:p>
            <a:pPr marL="0" indent="0">
              <a:buNone/>
            </a:pPr>
            <a:endParaRPr lang="nl-NL" dirty="0"/>
          </a:p>
        </p:txBody>
      </p:sp>
      <p:pic>
        <p:nvPicPr>
          <p:cNvPr id="4" name="Afbeelding 3">
            <a:extLst>
              <a:ext uri="{FF2B5EF4-FFF2-40B4-BE49-F238E27FC236}">
                <a16:creationId xmlns:a16="http://schemas.microsoft.com/office/drawing/2014/main" id="{6C2E7250-7F28-F274-C222-130488973AA4}"/>
              </a:ext>
            </a:extLst>
          </p:cNvPr>
          <p:cNvPicPr>
            <a:picLocks noChangeAspect="1"/>
          </p:cNvPicPr>
          <p:nvPr/>
        </p:nvPicPr>
        <p:blipFill>
          <a:blip r:embed="rId2"/>
          <a:stretch>
            <a:fillRect/>
          </a:stretch>
        </p:blipFill>
        <p:spPr>
          <a:xfrm>
            <a:off x="0" y="5532439"/>
            <a:ext cx="6030167" cy="1325562"/>
          </a:xfrm>
          <a:prstGeom prst="rect">
            <a:avLst/>
          </a:prstGeom>
        </p:spPr>
      </p:pic>
    </p:spTree>
    <p:extLst>
      <p:ext uri="{BB962C8B-B14F-4D97-AF65-F5344CB8AC3E}">
        <p14:creationId xmlns:p14="http://schemas.microsoft.com/office/powerpoint/2010/main" val="2722057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1BC30-FD49-C9BB-FF48-DC76D490C04D}"/>
              </a:ext>
            </a:extLst>
          </p:cNvPr>
          <p:cNvSpPr>
            <a:spLocks noGrp="1"/>
          </p:cNvSpPr>
          <p:nvPr>
            <p:ph type="title"/>
          </p:nvPr>
        </p:nvSpPr>
        <p:spPr/>
        <p:txBody>
          <a:bodyPr/>
          <a:lstStyle/>
          <a:p>
            <a:r>
              <a:rPr lang="nl-NL" b="1" dirty="0"/>
              <a:t>Hoofdstuk 4 Marketingmix: Personeel</a:t>
            </a:r>
            <a:endParaRPr lang="nl-NL" dirty="0"/>
          </a:p>
        </p:txBody>
      </p:sp>
      <p:sp>
        <p:nvSpPr>
          <p:cNvPr id="3" name="Tijdelijke aanduiding voor inhoud 2">
            <a:extLst>
              <a:ext uri="{FF2B5EF4-FFF2-40B4-BE49-F238E27FC236}">
                <a16:creationId xmlns:a16="http://schemas.microsoft.com/office/drawing/2014/main" id="{3D0AAA91-8747-DCF1-B58E-0909B8E595D1}"/>
              </a:ext>
            </a:extLst>
          </p:cNvPr>
          <p:cNvSpPr>
            <a:spLocks noGrp="1"/>
          </p:cNvSpPr>
          <p:nvPr>
            <p:ph idx="1"/>
          </p:nvPr>
        </p:nvSpPr>
        <p:spPr>
          <a:xfrm>
            <a:off x="838200" y="1386009"/>
            <a:ext cx="10515600" cy="4351338"/>
          </a:xfrm>
        </p:spPr>
        <p:txBody>
          <a:bodyPr/>
          <a:lstStyle/>
          <a:p>
            <a:pPr marL="0" indent="0" algn="l">
              <a:buNone/>
            </a:pPr>
            <a:r>
              <a:rPr lang="nl-NL" b="0" i="0" dirty="0">
                <a:effectLst/>
              </a:rPr>
              <a:t>Zeker in het geval van een dienst heeft het personeel een grote invloed op hoe klanten over je bedrijf en product denken. Met name servicemedewerkers, zoals verkopers, callcentermedewerkers en accountmanagers, maar ook advocaten of kappers bepalen de kwaliteit van een service.</a:t>
            </a:r>
          </a:p>
          <a:p>
            <a:pPr marL="0" indent="0" algn="l">
              <a:buNone/>
            </a:pPr>
            <a:r>
              <a:rPr lang="nl-NL" b="0" i="0" dirty="0">
                <a:effectLst/>
              </a:rPr>
              <a:t>Deze mensen zijn het gezicht van een organisatie en de klant beoordeelt ze dan ook op basis van hun uiterlijk of vriendelijkheid. De werkhouding, uitstraling, opleiding en kennis en vaardigheden van medewerkers zijn dus erg belangrijk.</a:t>
            </a:r>
          </a:p>
          <a:p>
            <a:endParaRPr lang="nl-NL" dirty="0"/>
          </a:p>
        </p:txBody>
      </p:sp>
      <p:pic>
        <p:nvPicPr>
          <p:cNvPr id="4" name="Afbeelding 3">
            <a:extLst>
              <a:ext uri="{FF2B5EF4-FFF2-40B4-BE49-F238E27FC236}">
                <a16:creationId xmlns:a16="http://schemas.microsoft.com/office/drawing/2014/main" id="{978D1B2E-8662-A662-C69F-F00E7BBC43EB}"/>
              </a:ext>
            </a:extLst>
          </p:cNvPr>
          <p:cNvPicPr>
            <a:picLocks noChangeAspect="1"/>
          </p:cNvPicPr>
          <p:nvPr/>
        </p:nvPicPr>
        <p:blipFill>
          <a:blip r:embed="rId2"/>
          <a:stretch>
            <a:fillRect/>
          </a:stretch>
        </p:blipFill>
        <p:spPr>
          <a:xfrm>
            <a:off x="0" y="5345723"/>
            <a:ext cx="6030167" cy="1512277"/>
          </a:xfrm>
          <a:prstGeom prst="rect">
            <a:avLst/>
          </a:prstGeom>
        </p:spPr>
      </p:pic>
    </p:spTree>
    <p:extLst>
      <p:ext uri="{BB962C8B-B14F-4D97-AF65-F5344CB8AC3E}">
        <p14:creationId xmlns:p14="http://schemas.microsoft.com/office/powerpoint/2010/main" val="888824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Focus op promotie</a:t>
            </a:r>
          </a:p>
        </p:txBody>
      </p:sp>
      <p:pic>
        <p:nvPicPr>
          <p:cNvPr id="6" name="Afbeelding 5"/>
          <p:cNvPicPr>
            <a:picLocks noChangeAspect="1"/>
          </p:cNvPicPr>
          <p:nvPr/>
        </p:nvPicPr>
        <p:blipFill>
          <a:blip r:embed="rId2">
            <a:duotone>
              <a:schemeClr val="bg2">
                <a:shade val="45000"/>
                <a:satMod val="135000"/>
              </a:schemeClr>
              <a:prstClr val="white"/>
            </a:duotone>
          </a:blip>
          <a:stretch>
            <a:fillRect/>
          </a:stretch>
        </p:blipFill>
        <p:spPr>
          <a:xfrm>
            <a:off x="1589476" y="2677418"/>
            <a:ext cx="3942283" cy="3353207"/>
          </a:xfrm>
          <a:prstGeom prst="rect">
            <a:avLst/>
          </a:prstGeom>
        </p:spPr>
      </p:pic>
      <p:sp>
        <p:nvSpPr>
          <p:cNvPr id="7" name="TextBox 11"/>
          <p:cNvSpPr txBox="1"/>
          <p:nvPr/>
        </p:nvSpPr>
        <p:spPr>
          <a:xfrm>
            <a:off x="838200" y="1600200"/>
            <a:ext cx="7162799" cy="1077218"/>
          </a:xfrm>
          <a:prstGeom prst="rect">
            <a:avLst/>
          </a:prstGeom>
          <a:noFill/>
        </p:spPr>
        <p:txBody>
          <a:bodyPr wrap="square">
            <a:spAutoFit/>
          </a:bodyPr>
          <a:lstStyle/>
          <a:p>
            <a:pPr fontAlgn="auto">
              <a:spcBef>
                <a:spcPts val="0"/>
              </a:spcBef>
              <a:spcAft>
                <a:spcPts val="0"/>
              </a:spcAft>
              <a:defRPr/>
            </a:pPr>
            <a:r>
              <a:rPr lang="en-US" sz="3600" b="1" dirty="0" err="1">
                <a:solidFill>
                  <a:schemeClr val="tx1">
                    <a:lumMod val="85000"/>
                    <a:lumOff val="15000"/>
                  </a:schemeClr>
                </a:solidFill>
                <a:latin typeface="Agency FB" pitchFamily="34" charset="0"/>
                <a:cs typeface="+mn-cs"/>
              </a:rPr>
              <a:t>Marketingmix</a:t>
            </a:r>
            <a:r>
              <a:rPr lang="en-US" sz="3600" b="1" dirty="0">
                <a:solidFill>
                  <a:schemeClr val="tx1">
                    <a:lumMod val="85000"/>
                    <a:lumOff val="15000"/>
                  </a:schemeClr>
                </a:solidFill>
                <a:latin typeface="Agency FB" pitchFamily="34" charset="0"/>
                <a:cs typeface="+mn-cs"/>
              </a:rPr>
              <a:t> – </a:t>
            </a:r>
            <a:r>
              <a:rPr lang="en-US" sz="3600" b="1" dirty="0">
                <a:solidFill>
                  <a:srgbClr val="FF0000"/>
                </a:solidFill>
                <a:latin typeface="Agency FB" pitchFamily="34" charset="0"/>
                <a:cs typeface="+mn-cs"/>
              </a:rPr>
              <a:t>4 P’s</a:t>
            </a:r>
          </a:p>
          <a:p>
            <a:pPr fontAlgn="auto">
              <a:spcBef>
                <a:spcPts val="0"/>
              </a:spcBef>
              <a:spcAft>
                <a:spcPts val="0"/>
              </a:spcAft>
              <a:defRPr/>
            </a:pPr>
            <a:r>
              <a:rPr lang="nl-NL" sz="2800" i="1" dirty="0">
                <a:latin typeface="Agency FB" panose="020B0503020202020204" pitchFamily="34" charset="0"/>
              </a:rPr>
              <a:t>Het ‘recept’ dat bepaalt of een product succes heeft of niet.</a:t>
            </a:r>
            <a:endParaRPr lang="en-US" sz="2800" b="1" dirty="0">
              <a:solidFill>
                <a:schemeClr val="tx1">
                  <a:lumMod val="85000"/>
                  <a:lumOff val="15000"/>
                </a:schemeClr>
              </a:solidFill>
              <a:latin typeface="Agency FB" pitchFamily="34" charset="0"/>
              <a:cs typeface="+mn-cs"/>
            </a:endParaRPr>
          </a:p>
        </p:txBody>
      </p:sp>
      <p:sp>
        <p:nvSpPr>
          <p:cNvPr id="8" name="TextBox 11"/>
          <p:cNvSpPr txBox="1"/>
          <p:nvPr/>
        </p:nvSpPr>
        <p:spPr>
          <a:xfrm>
            <a:off x="8940290" y="2892946"/>
            <a:ext cx="6019800" cy="400110"/>
          </a:xfrm>
          <a:prstGeom prst="rect">
            <a:avLst/>
          </a:prstGeom>
          <a:noFill/>
        </p:spPr>
        <p:txBody>
          <a:bodyPr wrap="square">
            <a:spAutoFit/>
          </a:bodyPr>
          <a:lstStyle/>
          <a:p>
            <a:pPr fontAlgn="auto">
              <a:spcBef>
                <a:spcPts val="0"/>
              </a:spcBef>
              <a:spcAft>
                <a:spcPts val="0"/>
              </a:spcAft>
              <a:defRPr/>
            </a:pPr>
            <a:r>
              <a:rPr lang="en-US" sz="2000" b="1" dirty="0" err="1">
                <a:solidFill>
                  <a:schemeClr val="bg1">
                    <a:lumMod val="75000"/>
                  </a:schemeClr>
                </a:solidFill>
                <a:latin typeface="Agency FB" pitchFamily="34" charset="0"/>
                <a:cs typeface="+mn-cs"/>
              </a:rPr>
              <a:t>Personeel</a:t>
            </a:r>
            <a:r>
              <a:rPr lang="en-US" sz="2000" b="1" dirty="0">
                <a:solidFill>
                  <a:schemeClr val="bg1">
                    <a:lumMod val="75000"/>
                  </a:schemeClr>
                </a:solidFill>
                <a:latin typeface="Agency FB" pitchFamily="34" charset="0"/>
                <a:cs typeface="+mn-cs"/>
              </a:rPr>
              <a:t> (5e)</a:t>
            </a:r>
          </a:p>
        </p:txBody>
      </p:sp>
      <p:pic>
        <p:nvPicPr>
          <p:cNvPr id="9" name="Afbeelding 8"/>
          <p:cNvPicPr>
            <a:picLocks noChangeAspect="1"/>
          </p:cNvPicPr>
          <p:nvPr/>
        </p:nvPicPr>
        <p:blipFill>
          <a:blip r:embed="rId3">
            <a:duotone>
              <a:schemeClr val="bg2">
                <a:shade val="45000"/>
                <a:satMod val="135000"/>
              </a:schemeClr>
              <a:prstClr val="white"/>
            </a:duotone>
          </a:blip>
          <a:stretch>
            <a:fillRect/>
          </a:stretch>
        </p:blipFill>
        <p:spPr>
          <a:xfrm>
            <a:off x="7913339" y="2827797"/>
            <a:ext cx="571630" cy="530407"/>
          </a:xfrm>
          <a:prstGeom prst="rect">
            <a:avLst/>
          </a:prstGeom>
        </p:spPr>
      </p:pic>
      <p:sp>
        <p:nvSpPr>
          <p:cNvPr id="10" name="TextBox 11"/>
          <p:cNvSpPr txBox="1"/>
          <p:nvPr/>
        </p:nvSpPr>
        <p:spPr>
          <a:xfrm>
            <a:off x="8940290" y="4142251"/>
            <a:ext cx="6019800" cy="400110"/>
          </a:xfrm>
          <a:prstGeom prst="rect">
            <a:avLst/>
          </a:prstGeom>
          <a:noFill/>
        </p:spPr>
        <p:txBody>
          <a:bodyPr wrap="square">
            <a:spAutoFit/>
          </a:bodyPr>
          <a:lstStyle/>
          <a:p>
            <a:pPr fontAlgn="auto">
              <a:spcBef>
                <a:spcPts val="0"/>
              </a:spcBef>
              <a:spcAft>
                <a:spcPts val="0"/>
              </a:spcAft>
              <a:defRPr/>
            </a:pPr>
            <a:r>
              <a:rPr lang="en-US" sz="2000" b="1" dirty="0" err="1">
                <a:solidFill>
                  <a:schemeClr val="bg1">
                    <a:lumMod val="75000"/>
                  </a:schemeClr>
                </a:solidFill>
                <a:latin typeface="Agency FB" pitchFamily="34" charset="0"/>
                <a:cs typeface="+mn-cs"/>
              </a:rPr>
              <a:t>Presentatie</a:t>
            </a:r>
            <a:r>
              <a:rPr lang="en-US" sz="2000" b="1" dirty="0">
                <a:solidFill>
                  <a:schemeClr val="bg1">
                    <a:lumMod val="75000"/>
                  </a:schemeClr>
                </a:solidFill>
                <a:latin typeface="Agency FB" pitchFamily="34" charset="0"/>
                <a:cs typeface="+mn-cs"/>
              </a:rPr>
              <a:t> (6e)</a:t>
            </a:r>
          </a:p>
        </p:txBody>
      </p:sp>
      <p:pic>
        <p:nvPicPr>
          <p:cNvPr id="11" name="Afbeelding 10"/>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71963" y="3892298"/>
            <a:ext cx="1316153" cy="837073"/>
          </a:xfrm>
          <a:prstGeom prst="rect">
            <a:avLst/>
          </a:prstGeom>
        </p:spPr>
      </p:pic>
      <p:sp>
        <p:nvSpPr>
          <p:cNvPr id="12" name="TextBox 11"/>
          <p:cNvSpPr txBox="1"/>
          <p:nvPr/>
        </p:nvSpPr>
        <p:spPr>
          <a:xfrm>
            <a:off x="8940290" y="5430462"/>
            <a:ext cx="6019800" cy="400110"/>
          </a:xfrm>
          <a:prstGeom prst="rect">
            <a:avLst/>
          </a:prstGeom>
          <a:noFill/>
        </p:spPr>
        <p:txBody>
          <a:bodyPr wrap="square">
            <a:spAutoFit/>
          </a:bodyPr>
          <a:lstStyle/>
          <a:p>
            <a:pPr fontAlgn="auto">
              <a:spcBef>
                <a:spcPts val="0"/>
              </a:spcBef>
              <a:spcAft>
                <a:spcPts val="0"/>
              </a:spcAft>
              <a:defRPr/>
            </a:pPr>
            <a:r>
              <a:rPr lang="en-US" sz="2000" b="1" dirty="0" err="1">
                <a:solidFill>
                  <a:schemeClr val="bg1">
                    <a:lumMod val="75000"/>
                  </a:schemeClr>
                </a:solidFill>
                <a:latin typeface="Agency FB" pitchFamily="34" charset="0"/>
                <a:cs typeface="+mn-cs"/>
              </a:rPr>
              <a:t>Paarse</a:t>
            </a:r>
            <a:r>
              <a:rPr lang="en-US" sz="2000" b="1" dirty="0">
                <a:solidFill>
                  <a:schemeClr val="bg1">
                    <a:lumMod val="75000"/>
                  </a:schemeClr>
                </a:solidFill>
                <a:latin typeface="Agency FB" pitchFamily="34" charset="0"/>
                <a:cs typeface="+mn-cs"/>
              </a:rPr>
              <a:t> </a:t>
            </a:r>
            <a:r>
              <a:rPr lang="en-US" sz="2000" b="1" dirty="0" err="1">
                <a:solidFill>
                  <a:schemeClr val="bg1">
                    <a:lumMod val="75000"/>
                  </a:schemeClr>
                </a:solidFill>
                <a:latin typeface="Agency FB" pitchFamily="34" charset="0"/>
                <a:cs typeface="+mn-cs"/>
              </a:rPr>
              <a:t>koe</a:t>
            </a:r>
            <a:r>
              <a:rPr lang="en-US" sz="2000" b="1" dirty="0">
                <a:solidFill>
                  <a:schemeClr val="bg1">
                    <a:lumMod val="75000"/>
                  </a:schemeClr>
                </a:solidFill>
                <a:latin typeface="Agency FB" pitchFamily="34" charset="0"/>
                <a:cs typeface="+mn-cs"/>
              </a:rPr>
              <a:t> (7e)</a:t>
            </a:r>
          </a:p>
        </p:txBody>
      </p:sp>
      <p:pic>
        <p:nvPicPr>
          <p:cNvPr id="13" name="Afbeelding 1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789167" y="5058028"/>
            <a:ext cx="819975" cy="822586"/>
          </a:xfrm>
          <a:prstGeom prst="rect">
            <a:avLst/>
          </a:prstGeom>
        </p:spPr>
      </p:pic>
      <p:pic>
        <p:nvPicPr>
          <p:cNvPr id="1030" name="Picture 6" descr="Afbeeldingsresultaat voor plus sign"/>
          <p:cNvPicPr>
            <a:picLocks noChangeAspect="1" noChangeArrowheads="1"/>
          </p:cNvPicPr>
          <p:nvPr/>
        </p:nvPicPr>
        <p:blipFill>
          <a:blip r:embed="rId6" cstate="print">
            <a:lum bright="70000" contrast="-70000"/>
            <a:extLst>
              <a:ext uri="{BEBA8EAE-BF5A-486C-A8C5-ECC9F3942E4B}">
                <a14:imgProps xmlns:a14="http://schemas.microsoft.com/office/drawing/2010/main">
                  <a14:imgLayer r:embed="rId7">
                    <a14:imgEffect>
                      <a14:backgroundRemoval t="2902" b="89534" l="0" r="95761"/>
                    </a14:imgEffect>
                  </a14:imgLayer>
                </a14:imgProps>
              </a:ext>
              <a:ext uri="{28A0092B-C50C-407E-A947-70E740481C1C}">
                <a14:useLocalDpi xmlns:a14="http://schemas.microsoft.com/office/drawing/2010/main" val="0"/>
              </a:ext>
            </a:extLst>
          </a:blip>
          <a:srcRect/>
          <a:stretch>
            <a:fillRect/>
          </a:stretch>
        </p:blipFill>
        <p:spPr bwMode="auto">
          <a:xfrm>
            <a:off x="5744307" y="3838164"/>
            <a:ext cx="1077456" cy="113015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1"/>
          <p:cNvSpPr txBox="1"/>
          <p:nvPr/>
        </p:nvSpPr>
        <p:spPr>
          <a:xfrm>
            <a:off x="838200" y="1586251"/>
            <a:ext cx="7162799" cy="1077218"/>
          </a:xfrm>
          <a:prstGeom prst="rect">
            <a:avLst/>
          </a:prstGeom>
          <a:solidFill>
            <a:schemeClr val="bg1"/>
          </a:solidFill>
        </p:spPr>
        <p:txBody>
          <a:bodyPr wrap="square">
            <a:spAutoFit/>
          </a:bodyPr>
          <a:lstStyle/>
          <a:p>
            <a:pPr fontAlgn="auto">
              <a:spcBef>
                <a:spcPts val="0"/>
              </a:spcBef>
              <a:spcAft>
                <a:spcPts val="0"/>
              </a:spcAft>
              <a:defRPr/>
            </a:pPr>
            <a:r>
              <a:rPr lang="en-US" sz="3600" b="1" dirty="0" err="1">
                <a:solidFill>
                  <a:schemeClr val="tx1">
                    <a:lumMod val="85000"/>
                    <a:lumOff val="15000"/>
                  </a:schemeClr>
                </a:solidFill>
                <a:latin typeface="Agency FB" pitchFamily="34" charset="0"/>
                <a:cs typeface="+mn-cs"/>
              </a:rPr>
              <a:t>Marketingmix</a:t>
            </a:r>
            <a:r>
              <a:rPr lang="en-US" sz="3600" b="1" dirty="0">
                <a:solidFill>
                  <a:schemeClr val="tx1">
                    <a:lumMod val="85000"/>
                    <a:lumOff val="15000"/>
                  </a:schemeClr>
                </a:solidFill>
                <a:latin typeface="Agency FB" pitchFamily="34" charset="0"/>
                <a:cs typeface="+mn-cs"/>
              </a:rPr>
              <a:t> – </a:t>
            </a:r>
            <a:r>
              <a:rPr lang="en-US" sz="3600" b="1" dirty="0">
                <a:solidFill>
                  <a:srgbClr val="FF0000"/>
                </a:solidFill>
                <a:latin typeface="Agency FB" pitchFamily="34" charset="0"/>
                <a:cs typeface="+mn-cs"/>
              </a:rPr>
              <a:t>7 P’s</a:t>
            </a:r>
          </a:p>
          <a:p>
            <a:pPr fontAlgn="auto">
              <a:spcBef>
                <a:spcPts val="0"/>
              </a:spcBef>
              <a:spcAft>
                <a:spcPts val="0"/>
              </a:spcAft>
              <a:defRPr/>
            </a:pPr>
            <a:r>
              <a:rPr lang="nl-NL" sz="2800" i="1" dirty="0">
                <a:latin typeface="Agency FB" panose="020B0503020202020204" pitchFamily="34" charset="0"/>
              </a:rPr>
              <a:t>Het ‘recept’ dat bepaalt of een product succes heeft of niet.</a:t>
            </a:r>
            <a:endParaRPr lang="en-US" sz="2800" b="1" dirty="0">
              <a:solidFill>
                <a:schemeClr val="tx1">
                  <a:lumMod val="85000"/>
                  <a:lumOff val="15000"/>
                </a:schemeClr>
              </a:solidFill>
              <a:latin typeface="Agency FB" pitchFamily="34" charset="0"/>
              <a:cs typeface="+mn-cs"/>
            </a:endParaRPr>
          </a:p>
        </p:txBody>
      </p:sp>
      <p:pic>
        <p:nvPicPr>
          <p:cNvPr id="14" name="Afbeelding 13"/>
          <p:cNvPicPr>
            <a:picLocks noChangeAspect="1"/>
          </p:cNvPicPr>
          <p:nvPr/>
        </p:nvPicPr>
        <p:blipFill rotWithShape="1">
          <a:blip r:embed="rId2"/>
          <a:srcRect l="22736" t="64958" r="27306"/>
          <a:stretch/>
        </p:blipFill>
        <p:spPr>
          <a:xfrm>
            <a:off x="2481290" y="4855564"/>
            <a:ext cx="1969478" cy="1175061"/>
          </a:xfrm>
          <a:prstGeom prst="rect">
            <a:avLst/>
          </a:prstGeom>
        </p:spPr>
      </p:pic>
      <p:pic>
        <p:nvPicPr>
          <p:cNvPr id="3" name="Afbeelding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1391" y="4207404"/>
            <a:ext cx="2446116" cy="2446116"/>
          </a:xfrm>
          <a:prstGeom prst="rect">
            <a:avLst/>
          </a:prstGeom>
        </p:spPr>
      </p:pic>
    </p:spTree>
    <p:extLst>
      <p:ext uri="{BB962C8B-B14F-4D97-AF65-F5344CB8AC3E}">
        <p14:creationId xmlns:p14="http://schemas.microsoft.com/office/powerpoint/2010/main" val="56959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Props1.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2.xml><?xml version="1.0" encoding="utf-8"?>
<ds:datastoreItem xmlns:ds="http://schemas.openxmlformats.org/officeDocument/2006/customXml" ds:itemID="{875F87B8-0E89-4DBD-97A3-53A912BFFD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FF143-0ABB-4CFF-A5DD-2BA0E6EC9068}">
  <ds:schemaRefs>
    <ds:schemaRef ds:uri="http://www.w3.org/XML/1998/namespace"/>
    <ds:schemaRef ds:uri="http://schemas.microsoft.com/office/infopath/2007/PartnerControls"/>
    <ds:schemaRef ds:uri="http://schemas.microsoft.com/office/2006/metadata/properties"/>
    <ds:schemaRef ds:uri="http://purl.org/dc/terms/"/>
    <ds:schemaRef ds:uri="http://purl.org/dc/dcmitype/"/>
    <ds:schemaRef ds:uri="http://schemas.openxmlformats.org/package/2006/metadata/core-properties"/>
    <ds:schemaRef ds:uri="2c4f0c93-2979-4f27-aab2-70de95932352"/>
    <ds:schemaRef ds:uri="http://schemas.microsoft.com/office/2006/documentManagement/types"/>
    <ds:schemaRef ds:uri="c6f82ce1-f6df-49a5-8b49-cf8409a27aa4"/>
    <ds:schemaRef ds:uri="http://purl.org/dc/elements/1.1/"/>
    <ds:schemaRef ds:uri="c67c63a5-6c7f-42bb-9d17-0feff5816463"/>
    <ds:schemaRef ds:uri="c20cf8ba-b598-4d03-85bf-01d90a2844ae"/>
  </ds:schemaRefs>
</ds:datastoreItem>
</file>

<file path=docProps/app.xml><?xml version="1.0" encoding="utf-8"?>
<Properties xmlns="http://schemas.openxmlformats.org/officeDocument/2006/extended-properties" xmlns:vt="http://schemas.openxmlformats.org/officeDocument/2006/docPropsVTypes">
  <TotalTime>298</TotalTime>
  <Words>912</Words>
  <Application>Microsoft Office PowerPoint</Application>
  <PresentationFormat>Breedbeeld</PresentationFormat>
  <Paragraphs>146</Paragraphs>
  <Slides>19</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19</vt:i4>
      </vt:variant>
    </vt:vector>
  </HeadingPairs>
  <TitlesOfParts>
    <vt:vector size="27" baseType="lpstr">
      <vt:lpstr>Agency FB</vt:lpstr>
      <vt:lpstr>Arial</vt:lpstr>
      <vt:lpstr>Arial Narrow</vt:lpstr>
      <vt:lpstr>Calibri</vt:lpstr>
      <vt:lpstr>Calibri Light</vt:lpstr>
      <vt:lpstr>Open Sans</vt:lpstr>
      <vt:lpstr>Wingdings</vt:lpstr>
      <vt:lpstr>Kantoorthema</vt:lpstr>
      <vt:lpstr>PowerPoint-presentatie</vt:lpstr>
      <vt:lpstr>Hoofdstuk 2 Doelgroep analyse</vt:lpstr>
      <vt:lpstr>PowerPoint-presentatie</vt:lpstr>
      <vt:lpstr>Hoofdstuk 4 Marketingmix: De 7p’s</vt:lpstr>
      <vt:lpstr>Hoofdstuk 4 Marketingmix: Product</vt:lpstr>
      <vt:lpstr>Hoofdstuk 4 Marketingmix: Prijs</vt:lpstr>
      <vt:lpstr>Hoofdstuk 4 Marketingmix: Plaats</vt:lpstr>
      <vt:lpstr>Hoofdstuk 4 Marketingmix: Personeel</vt:lpstr>
      <vt:lpstr>Focus op promotie</vt:lpstr>
      <vt:lpstr>Het communicatiemodel op het gebied van promotie</vt:lpstr>
      <vt:lpstr>Het AIDA model</vt:lpstr>
      <vt:lpstr>Oude marketingmix – Nieuw marketingmix</vt:lpstr>
      <vt:lpstr>De 4 C’s verwerken</vt:lpstr>
      <vt:lpstr>Nieuw marketingmix</vt:lpstr>
      <vt:lpstr>Nieuw marketingmix</vt:lpstr>
      <vt:lpstr>Nieuw marketingmix</vt:lpstr>
      <vt:lpstr>Nieuw marketingmix</vt:lpstr>
      <vt:lpstr>Nieuw marketingmix</vt:lpstr>
      <vt:lpstr>Wat gaan jullie nu doen: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Steven Linkels</cp:lastModifiedBy>
  <cp:revision>6</cp:revision>
  <dcterms:created xsi:type="dcterms:W3CDTF">2021-07-07T07:37:45Z</dcterms:created>
  <dcterms:modified xsi:type="dcterms:W3CDTF">2023-11-30T12:06:04Z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_ExtendedDescription">
    <vt:lpwstr/>
  </property>
  <property fmtid="{D5CDD505-2E9C-101B-9397-08002B2CF9AE}" pid="4" name="TriggerFlowInfo">
    <vt:lpwstr/>
  </property>
  <property fmtid="{D5CDD505-2E9C-101B-9397-08002B2CF9AE}" pid="5" name="xd_ProgID">
    <vt:lpwstr/>
  </property>
  <property fmtid="{D5CDD505-2E9C-101B-9397-08002B2CF9AE}" pid="6" name="MediaServiceImageTags">
    <vt:lpwstr/>
  </property>
  <property fmtid="{D5CDD505-2E9C-101B-9397-08002B2CF9AE}" pid="7" name="ComplianceAssetId">
    <vt:lpwstr/>
  </property>
  <property fmtid="{D5CDD505-2E9C-101B-9397-08002B2CF9AE}" pid="8" name="TemplateUrl">
    <vt:lpwstr/>
  </property>
  <property fmtid="{D5CDD505-2E9C-101B-9397-08002B2CF9AE}" pid="9" name="xd_Signature">
    <vt:bool>false</vt:bool>
  </property>
</Properties>
</file>