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62" r:id="rId4"/>
    <p:sldId id="266" r:id="rId5"/>
    <p:sldId id="268" r:id="rId6"/>
    <p:sldId id="26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A37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79"/>
    <p:restoredTop sz="85662" autoAdjust="0"/>
  </p:normalViewPr>
  <p:slideViewPr>
    <p:cSldViewPr snapToGrid="0" snapToObjects="1">
      <p:cViewPr varScale="1">
        <p:scale>
          <a:sx n="95" d="100"/>
          <a:sy n="95" d="100"/>
        </p:scale>
        <p:origin x="-20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pPr/>
              <a:t>6/13/2017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pPr/>
              <a:t>‹nr.›</a:t>
            </a:fld>
            <a:endParaRPr lang="en-US"/>
          </a:p>
        </p:txBody>
      </p:sp>
    </p:spTree>
    <p:extLst>
      <p:ext uri="{BB962C8B-B14F-4D97-AF65-F5344CB8AC3E}">
        <p14:creationId xmlns:p14="http://schemas.microsoft.com/office/powerpoint/2010/main" xmlns=""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youtube.com/watch?v=E_Ib1YsFkH4&amp;feature=youtu.b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kern="1200" dirty="0" smtClean="0">
                <a:solidFill>
                  <a:schemeClr val="tx1"/>
                </a:solidFill>
                <a:effectLst/>
                <a:latin typeface="+mn-lt"/>
                <a:ea typeface="+mn-ea"/>
                <a:cs typeface="+mn-cs"/>
              </a:rPr>
              <a:t>Het </a:t>
            </a:r>
            <a:r>
              <a:rPr lang="en-GB" sz="1200" kern="1200" dirty="0" err="1" smtClean="0">
                <a:solidFill>
                  <a:schemeClr val="tx1"/>
                </a:solidFill>
                <a:effectLst/>
                <a:latin typeface="+mn-lt"/>
                <a:ea typeface="+mn-ea"/>
                <a:cs typeface="+mn-cs"/>
              </a:rPr>
              <a:t>doel</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deze</a:t>
            </a:r>
            <a:r>
              <a:rPr lang="en-GB" sz="1200" kern="1200" dirty="0" smtClean="0">
                <a:solidFill>
                  <a:schemeClr val="tx1"/>
                </a:solidFill>
                <a:effectLst/>
                <a:latin typeface="+mn-lt"/>
                <a:ea typeface="+mn-ea"/>
                <a:cs typeface="+mn-cs"/>
              </a:rPr>
              <a:t> tool is </a:t>
            </a:r>
            <a:r>
              <a:rPr lang="en-GB" sz="1200" kern="120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experimenteren</a:t>
            </a:r>
            <a:r>
              <a:rPr lang="en-GB" sz="1200" kern="1200" baseline="0" dirty="0" smtClean="0">
                <a:solidFill>
                  <a:schemeClr val="tx1"/>
                </a:solidFill>
                <a:effectLst/>
                <a:latin typeface="+mn-lt"/>
                <a:ea typeface="+mn-ea"/>
                <a:cs typeface="+mn-cs"/>
              </a:rPr>
              <a:t> met </a:t>
            </a:r>
            <a:r>
              <a:rPr lang="en-GB" sz="1200" kern="1200" baseline="0" dirty="0" err="1" smtClean="0">
                <a:solidFill>
                  <a:schemeClr val="tx1"/>
                </a:solidFill>
                <a:effectLst/>
                <a:latin typeface="+mn-lt"/>
                <a:ea typeface="+mn-ea"/>
                <a:cs typeface="+mn-cs"/>
              </a:rPr>
              <a:t>verschillende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vraagstrategieën</a:t>
            </a:r>
            <a:r>
              <a:rPr lang="en-GB" sz="1200" kern="1200" baseline="0" dirty="0" smtClean="0">
                <a:solidFill>
                  <a:schemeClr val="tx1"/>
                </a:solidFill>
                <a:effectLst/>
                <a:latin typeface="+mn-lt"/>
                <a:ea typeface="+mn-ea"/>
                <a:cs typeface="+mn-cs"/>
              </a:rPr>
              <a:t>, die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kunnen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bevorderen</a:t>
            </a:r>
            <a:r>
              <a:rPr lang="en-GB" sz="1200" kern="1200" baseline="0" dirty="0" smtClean="0">
                <a:solidFill>
                  <a:schemeClr val="tx1"/>
                </a:solidFill>
                <a:effectLst/>
                <a:latin typeface="+mn-lt"/>
                <a:ea typeface="+mn-ea"/>
                <a:cs typeface="+mn-cs"/>
              </a:rPr>
              <a:t>. </a:t>
            </a:r>
            <a:r>
              <a:rPr lang="nl-NL" sz="1200" kern="1200" dirty="0" smtClean="0">
                <a:solidFill>
                  <a:schemeClr val="tx1"/>
                </a:solidFill>
                <a:latin typeface="+mn-lt"/>
                <a:ea typeface="+mn-ea"/>
                <a:cs typeface="+mn-cs"/>
              </a:rPr>
              <a:t>Deze activiteit begint met een kort filmpje over het stellen van vragen, gevolgd door een rollenspel waarbij docenten experimenteren met het stellen van verschillende vragen. Deze activiteit kan direct na Tool ID-1 gebruikt worden.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2</a:t>
            </a:fld>
            <a:endParaRPr lang="en-US"/>
          </a:p>
        </p:txBody>
      </p:sp>
    </p:spTree>
    <p:extLst>
      <p:ext uri="{BB962C8B-B14F-4D97-AF65-F5344CB8AC3E}">
        <p14:creationId xmlns:p14="http://schemas.microsoft.com/office/powerpoint/2010/main" xmlns=""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Toon de video over vraagstrategieën. Vraag, indien van toepassing, de docenten om na te denken over hoe de video verband houdt met hun eigen praktijk en hun eigen vakspecialisme.</a:t>
            </a:r>
          </a:p>
          <a:p>
            <a:r>
              <a:rPr lang="nl-NL" sz="1200" kern="1200" dirty="0" smtClean="0">
                <a:solidFill>
                  <a:schemeClr val="tx1"/>
                </a:solidFill>
                <a:latin typeface="+mn-lt"/>
                <a:ea typeface="+mn-ea"/>
                <a:cs typeface="+mn-cs"/>
              </a:rPr>
              <a:t>Engelse video: </a:t>
            </a:r>
            <a:r>
              <a:rPr lang="nl-NL" sz="1200" u="sng" kern="1200" dirty="0" smtClean="0">
                <a:solidFill>
                  <a:schemeClr val="tx1"/>
                </a:solidFill>
                <a:latin typeface="+mn-lt"/>
                <a:ea typeface="+mn-ea"/>
                <a:cs typeface="+mn-cs"/>
                <a:hlinkClick r:id="rId3"/>
              </a:rPr>
              <a:t>https://www.youtube.com/watch?v=E_Ib1YsFkH4&amp;feature=youtu.be</a:t>
            </a:r>
            <a:r>
              <a:rPr lang="en-US" sz="1200" kern="1200" dirty="0" smtClean="0">
                <a:solidFill>
                  <a:schemeClr val="tx1"/>
                </a:solidFill>
                <a:latin typeface="+mn-lt"/>
                <a:ea typeface="+mn-ea"/>
                <a:cs typeface="+mn-cs"/>
              </a:rPr>
              <a:t> </a:t>
            </a:r>
            <a:endParaRPr lang="nl-NL"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3</a:t>
            </a:fld>
            <a:endParaRPr lang="en-US"/>
          </a:p>
        </p:txBody>
      </p:sp>
    </p:spTree>
    <p:extLst>
      <p:ext uri="{BB962C8B-B14F-4D97-AF65-F5344CB8AC3E}">
        <p14:creationId xmlns:p14="http://schemas.microsoft.com/office/powerpoint/2010/main" xmlns="" val="3170497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Zet een rollenspel op: beslis met de groep over de klassencontext (leeftijd van de leerlingen, vak, doel van de les, enz.).</a:t>
            </a:r>
          </a:p>
          <a:p>
            <a:r>
              <a:rPr lang="nl-NL" sz="1200" kern="1200" dirty="0" smtClean="0">
                <a:solidFill>
                  <a:schemeClr val="tx1"/>
                </a:solidFill>
                <a:latin typeface="+mn-lt"/>
                <a:ea typeface="+mn-ea"/>
                <a:cs typeface="+mn-cs"/>
              </a:rPr>
              <a:t> </a:t>
            </a:r>
          </a:p>
          <a:p>
            <a:r>
              <a:rPr lang="nl-NL" sz="1200" kern="1200" dirty="0" smtClean="0">
                <a:solidFill>
                  <a:schemeClr val="tx1"/>
                </a:solidFill>
                <a:latin typeface="+mn-lt"/>
                <a:ea typeface="+mn-ea"/>
                <a:cs typeface="+mn-cs"/>
              </a:rPr>
              <a:t>Vraag de docenten om in kleine groepen een aantal effectieve vragen op te stellen om in deze context te gebruiken. Binnen elke kleine groep neemt een deelnemer de rol van docent op zich en de andere docenten hebben de rol van leerling. Probeer de vragen uit die opgesteld zijn door het groepje.</a:t>
            </a:r>
          </a:p>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4</a:t>
            </a:fld>
            <a:endParaRPr lang="en-US"/>
          </a:p>
        </p:txBody>
      </p:sp>
    </p:spTree>
    <p:extLst>
      <p:ext uri="{BB962C8B-B14F-4D97-AF65-F5344CB8AC3E}">
        <p14:creationId xmlns:p14="http://schemas.microsoft.com/office/powerpoint/2010/main" xmlns=""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latin typeface="+mn-lt"/>
                <a:ea typeface="+mn-ea"/>
                <a:cs typeface="+mn-cs"/>
              </a:rPr>
              <a:t>Reflecteer samen op waarom en hoe de vragen wel of niet effectief waren, waarbij een of meer van de volgende discussievragen gebruikt kunnen worden:</a:t>
            </a:r>
          </a:p>
          <a:p>
            <a:pPr lvl="0">
              <a:buFont typeface="Arial" pitchFamily="34" charset="0"/>
              <a:buChar char="•"/>
            </a:pPr>
            <a:r>
              <a:rPr lang="nl-NL" sz="1200" kern="1200" dirty="0" smtClean="0">
                <a:solidFill>
                  <a:schemeClr val="tx1"/>
                </a:solidFill>
                <a:latin typeface="+mn-lt"/>
                <a:ea typeface="+mn-ea"/>
                <a:cs typeface="+mn-cs"/>
              </a:rPr>
              <a:t>Kies een vraag. Welke mogelijkheden gaf het de leerling? Wat bracht het de docent? Op welke manieren was het een effectieve vraag?</a:t>
            </a:r>
          </a:p>
          <a:p>
            <a:pPr lvl="0">
              <a:buFont typeface="Arial" pitchFamily="34" charset="0"/>
              <a:buChar char="•"/>
            </a:pPr>
            <a:r>
              <a:rPr lang="nl-NL" sz="1200" kern="1200" dirty="0" smtClean="0">
                <a:solidFill>
                  <a:schemeClr val="tx1"/>
                </a:solidFill>
                <a:latin typeface="+mn-lt"/>
                <a:ea typeface="+mn-ea"/>
                <a:cs typeface="+mn-cs"/>
              </a:rPr>
              <a:t>Welke verschillende soorten vragen werden er gebruikt?</a:t>
            </a:r>
          </a:p>
          <a:p>
            <a:pPr lvl="0">
              <a:buFont typeface="Arial" pitchFamily="34" charset="0"/>
              <a:buChar char="•"/>
            </a:pPr>
            <a:r>
              <a:rPr lang="nl-NL" sz="1200" kern="1200" dirty="0" smtClean="0">
                <a:solidFill>
                  <a:schemeClr val="tx1"/>
                </a:solidFill>
                <a:latin typeface="+mn-lt"/>
                <a:ea typeface="+mn-ea"/>
                <a:cs typeface="+mn-cs"/>
              </a:rPr>
              <a:t>Leidde vraag x to het soort reactie dat voorspeld was?</a:t>
            </a:r>
          </a:p>
          <a:p>
            <a:pPr fontAlgn="base"/>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5</a:t>
            </a:fld>
            <a:endParaRPr lang="en-US"/>
          </a:p>
        </p:txBody>
      </p:sp>
    </p:spTree>
    <p:extLst>
      <p:ext uri="{BB962C8B-B14F-4D97-AF65-F5344CB8AC3E}">
        <p14:creationId xmlns:p14="http://schemas.microsoft.com/office/powerpoint/2010/main" xmlns="" val="5347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nl-NL" sz="1200" kern="1200" dirty="0" smtClean="0">
                <a:solidFill>
                  <a:schemeClr val="tx1"/>
                </a:solidFill>
                <a:latin typeface="+mn-lt"/>
                <a:ea typeface="+mn-ea"/>
                <a:cs typeface="+mn-cs"/>
              </a:rPr>
              <a:t>Kom weer met de groep bij elkaar en vraag de docenten om hun bevindingen te delen.</a:t>
            </a:r>
          </a:p>
          <a:p>
            <a:pPr fontAlgn="base"/>
            <a:r>
              <a:rPr lang="en-GB" sz="1200" kern="1200" dirty="0" err="1" smtClean="0">
                <a:solidFill>
                  <a:schemeClr val="tx1"/>
                </a:solidFill>
                <a:effectLst/>
                <a:latin typeface="+mn-lt"/>
                <a:ea typeface="+mn-ea"/>
                <a:cs typeface="+mn-cs"/>
              </a:rPr>
              <a:t>Vraag</a:t>
            </a:r>
            <a:r>
              <a:rPr lang="en-GB" sz="1200" kern="1200" dirty="0" smtClean="0">
                <a:solidFill>
                  <a:schemeClr val="tx1"/>
                </a:solidFill>
                <a:effectLst/>
                <a:latin typeface="+mn-lt"/>
                <a:ea typeface="+mn-ea"/>
                <a:cs typeface="+mn-cs"/>
              </a:rPr>
              <a:t> de </a:t>
            </a:r>
            <a:r>
              <a:rPr lang="en-GB" sz="1200" kern="1200" dirty="0" err="1" smtClean="0">
                <a:solidFill>
                  <a:schemeClr val="tx1"/>
                </a:solidFill>
                <a:effectLst/>
                <a:latin typeface="+mn-lt"/>
                <a:ea typeface="+mn-ea"/>
                <a:cs typeface="+mn-cs"/>
              </a:rPr>
              <a:t>docenten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om</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vragen</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te</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selecteren</a:t>
            </a:r>
            <a:r>
              <a:rPr lang="en-GB" sz="1200" kern="1200" dirty="0" smtClean="0">
                <a:solidFill>
                  <a:schemeClr val="tx1"/>
                </a:solidFill>
                <a:effectLst/>
                <a:latin typeface="+mn-lt"/>
                <a:ea typeface="+mn-ea"/>
                <a:cs typeface="+mn-cs"/>
              </a:rPr>
              <a:t> of </a:t>
            </a:r>
            <a:r>
              <a:rPr lang="en-GB" sz="1200" kern="1200" dirty="0" err="1" smtClean="0">
                <a:solidFill>
                  <a:schemeClr val="tx1"/>
                </a:solidFill>
                <a:effectLst/>
                <a:latin typeface="+mn-lt"/>
                <a:ea typeface="+mn-ea"/>
                <a:cs typeface="+mn-cs"/>
              </a:rPr>
              <a:t>ontwikkelen</a:t>
            </a:r>
            <a:r>
              <a:rPr lang="en-GB" sz="1200" kern="1200" dirty="0" smtClean="0">
                <a:solidFill>
                  <a:schemeClr val="tx1"/>
                </a:solidFill>
                <a:effectLst/>
                <a:latin typeface="+mn-lt"/>
                <a:ea typeface="+mn-ea"/>
                <a:cs typeface="+mn-cs"/>
              </a:rPr>
              <a:t> die </a:t>
            </a:r>
            <a:r>
              <a:rPr lang="en-GB" sz="1200" kern="1200" dirty="0" err="1" smtClean="0">
                <a:solidFill>
                  <a:schemeClr val="tx1"/>
                </a:solidFill>
                <a:effectLst/>
                <a:latin typeface="+mn-lt"/>
                <a:ea typeface="+mn-ea"/>
                <a:cs typeface="+mn-cs"/>
              </a:rPr>
              <a:t>effectief</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zijn</a:t>
            </a:r>
            <a:r>
              <a:rPr lang="en-GB" sz="1200" kern="1200" dirty="0" smtClean="0">
                <a:solidFill>
                  <a:schemeClr val="tx1"/>
                </a:solidFill>
                <a:effectLst/>
                <a:latin typeface="+mn-lt"/>
                <a:ea typeface="+mn-ea"/>
                <a:cs typeface="+mn-cs"/>
              </a:rPr>
              <a:t> in</a:t>
            </a:r>
            <a:r>
              <a:rPr lang="en-GB" sz="1200" kern="1200" baseline="0" dirty="0" smtClean="0">
                <a:solidFill>
                  <a:schemeClr val="tx1"/>
                </a:solidFill>
                <a:effectLst/>
                <a:latin typeface="+mn-lt"/>
                <a:ea typeface="+mn-ea"/>
                <a:cs typeface="+mn-cs"/>
              </a:rPr>
              <a:t> het tot </a:t>
            </a:r>
            <a:r>
              <a:rPr lang="en-GB" sz="1200" kern="1200" baseline="0" dirty="0" err="1" smtClean="0">
                <a:solidFill>
                  <a:schemeClr val="tx1"/>
                </a:solidFill>
                <a:effectLst/>
                <a:latin typeface="+mn-lt"/>
                <a:ea typeface="+mn-ea"/>
                <a:cs typeface="+mn-cs"/>
              </a:rPr>
              <a:t>nadenken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zetten</a:t>
            </a:r>
            <a:r>
              <a:rPr lang="en-GB" sz="1200" kern="1200" baseline="0" dirty="0" smtClean="0">
                <a:solidFill>
                  <a:schemeClr val="tx1"/>
                </a:solidFill>
                <a:effectLst/>
                <a:latin typeface="+mn-lt"/>
                <a:ea typeface="+mn-ea"/>
                <a:cs typeface="+mn-cs"/>
              </a:rPr>
              <a:t> van </a:t>
            </a:r>
            <a:r>
              <a:rPr lang="en-GB" sz="1200" kern="1200" baseline="0" dirty="0" err="1" smtClean="0">
                <a:solidFill>
                  <a:schemeClr val="tx1"/>
                </a:solidFill>
                <a:effectLst/>
                <a:latin typeface="+mn-lt"/>
                <a:ea typeface="+mn-ea"/>
                <a:cs typeface="+mn-cs"/>
              </a:rPr>
              <a:t>leerlingen</a:t>
            </a:r>
            <a:r>
              <a:rPr lang="en-GB" sz="1200" kern="1200" baseline="0" dirty="0" smtClean="0">
                <a:solidFill>
                  <a:schemeClr val="tx1"/>
                </a:solidFill>
                <a:effectLst/>
                <a:latin typeface="+mn-lt"/>
                <a:ea typeface="+mn-ea"/>
                <a:cs typeface="+mn-cs"/>
              </a:rPr>
              <a:t> in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les en </a:t>
            </a:r>
            <a:r>
              <a:rPr lang="en-GB" sz="1200" kern="1200" baseline="0" dirty="0" err="1" smtClean="0">
                <a:solidFill>
                  <a:schemeClr val="tx1"/>
                </a:solidFill>
                <a:effectLst/>
                <a:latin typeface="+mn-lt"/>
                <a:ea typeface="+mn-ea"/>
                <a:cs typeface="+mn-cs"/>
              </a:rPr>
              <a:t>probeer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deze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vragen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uit</a:t>
            </a:r>
            <a:r>
              <a:rPr lang="en-GB" sz="1200" kern="1200" baseline="0" dirty="0" smtClean="0">
                <a:solidFill>
                  <a:schemeClr val="tx1"/>
                </a:solidFill>
                <a:effectLst/>
                <a:latin typeface="+mn-lt"/>
                <a:ea typeface="+mn-ea"/>
                <a:cs typeface="+mn-cs"/>
              </a:rPr>
              <a:t> in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les </a:t>
            </a:r>
            <a:r>
              <a:rPr lang="en-GB" sz="1200" kern="1200" baseline="0" dirty="0" err="1" smtClean="0">
                <a:solidFill>
                  <a:schemeClr val="tx1"/>
                </a:solidFill>
                <a:effectLst/>
                <a:latin typeface="+mn-lt"/>
                <a:ea typeface="+mn-ea"/>
                <a:cs typeface="+mn-cs"/>
              </a:rPr>
              <a:t>voor</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volgende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sessie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Deel</a:t>
            </a:r>
            <a:r>
              <a:rPr lang="en-GB" sz="1200" kern="1200" baseline="0" dirty="0" smtClean="0">
                <a:solidFill>
                  <a:schemeClr val="tx1"/>
                </a:solidFill>
                <a:effectLst/>
                <a:latin typeface="+mn-lt"/>
                <a:ea typeface="+mn-ea"/>
                <a:cs typeface="+mn-cs"/>
              </a:rPr>
              <a:t> je </a:t>
            </a:r>
            <a:r>
              <a:rPr lang="en-GB" sz="1200" kern="1200" baseline="0" dirty="0" err="1" smtClean="0">
                <a:solidFill>
                  <a:schemeClr val="tx1"/>
                </a:solidFill>
                <a:effectLst/>
                <a:latin typeface="+mn-lt"/>
                <a:ea typeface="+mn-ea"/>
                <a:cs typeface="+mn-cs"/>
              </a:rPr>
              <a:t>ervaringen</a:t>
            </a:r>
            <a:r>
              <a:rPr lang="en-GB" sz="1200" kern="1200" baseline="0" dirty="0" smtClean="0">
                <a:solidFill>
                  <a:schemeClr val="tx1"/>
                </a:solidFill>
                <a:effectLst/>
                <a:latin typeface="+mn-lt"/>
                <a:ea typeface="+mn-ea"/>
                <a:cs typeface="+mn-cs"/>
              </a:rPr>
              <a:t> de </a:t>
            </a:r>
            <a:r>
              <a:rPr lang="en-GB" sz="1200" kern="1200" baseline="0" dirty="0" err="1" smtClean="0">
                <a:solidFill>
                  <a:schemeClr val="tx1"/>
                </a:solidFill>
                <a:effectLst/>
                <a:latin typeface="+mn-lt"/>
                <a:ea typeface="+mn-ea"/>
                <a:cs typeface="+mn-cs"/>
              </a:rPr>
              <a:t>volgende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sessie</a:t>
            </a:r>
            <a:r>
              <a:rPr lang="en-GB"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pPr/>
              <a:t>6</a:t>
            </a:fld>
            <a:endParaRPr lang="en-US"/>
          </a:p>
        </p:txBody>
      </p:sp>
    </p:spTree>
    <p:extLst>
      <p:ext uri="{BB962C8B-B14F-4D97-AF65-F5344CB8AC3E}">
        <p14:creationId xmlns:p14="http://schemas.microsoft.com/office/powerpoint/2010/main" xmlns="" val="1703614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pPr/>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pPr/>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pPr/>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pPr/>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pPr/>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pPr/>
              <a:t>6/13/2017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pPr/>
              <a:t>‹nr.›</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xmlns=""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xmlns=""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hyperlink" Target="https://www.youtube.com/watch?v=E_Ib1YsFkH4&amp;feature=youtu.b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4085"/>
            <a:ext cx="7772400" cy="1704715"/>
          </a:xfrm>
        </p:spPr>
        <p:txBody>
          <a:bodyPr>
            <a:normAutofit fontScale="90000"/>
          </a:bodyPr>
          <a:lstStyle/>
          <a:p>
            <a:r>
              <a:rPr lang="en-US" dirty="0" err="1" smtClean="0"/>
              <a:t>Onderzoekend</a:t>
            </a:r>
            <a:r>
              <a:rPr lang="en-US" dirty="0" smtClean="0"/>
              <a:t> </a:t>
            </a:r>
            <a:r>
              <a:rPr lang="en-US" dirty="0" err="1" smtClean="0"/>
              <a:t>leren</a:t>
            </a:r>
            <a:r>
              <a:rPr lang="en-US" dirty="0" smtClean="0"/>
              <a:t/>
            </a:r>
            <a:br>
              <a:rPr lang="en-US" dirty="0" smtClean="0"/>
            </a:br>
            <a:r>
              <a:rPr lang="en-US" dirty="0" smtClean="0"/>
              <a:t/>
            </a:r>
            <a:br>
              <a:rPr lang="en-US" dirty="0" smtClean="0"/>
            </a:br>
            <a:r>
              <a:rPr lang="en-GB" dirty="0" smtClean="0">
                <a:solidFill>
                  <a:schemeClr val="accent3">
                    <a:lumMod val="75000"/>
                  </a:schemeClr>
                </a:solidFill>
              </a:rPr>
              <a:t>Hoe </a:t>
            </a:r>
            <a:r>
              <a:rPr lang="en-GB" dirty="0" err="1" smtClean="0">
                <a:solidFill>
                  <a:schemeClr val="accent3">
                    <a:lumMod val="75000"/>
                  </a:schemeClr>
                </a:solidFill>
              </a:rPr>
              <a:t>ondersteunen</a:t>
            </a:r>
            <a:r>
              <a:rPr lang="en-GB" dirty="0" smtClean="0">
                <a:solidFill>
                  <a:schemeClr val="accent3">
                    <a:lumMod val="75000"/>
                  </a:schemeClr>
                </a:solidFill>
              </a:rPr>
              <a:t> we </a:t>
            </a:r>
            <a:r>
              <a:rPr lang="en-GB" dirty="0" err="1" smtClean="0">
                <a:solidFill>
                  <a:schemeClr val="accent3">
                    <a:lumMod val="75000"/>
                  </a:schemeClr>
                </a:solidFill>
              </a:rPr>
              <a:t>onderzoekend</a:t>
            </a:r>
            <a:r>
              <a:rPr lang="en-GB" dirty="0" smtClean="0">
                <a:solidFill>
                  <a:schemeClr val="accent3">
                    <a:lumMod val="75000"/>
                  </a:schemeClr>
                </a:solidFill>
              </a:rPr>
              <a:t> </a:t>
            </a:r>
            <a:r>
              <a:rPr lang="en-GB" dirty="0" err="1" smtClean="0">
                <a:solidFill>
                  <a:schemeClr val="accent3">
                    <a:lumMod val="75000"/>
                  </a:schemeClr>
                </a:solidFill>
              </a:rPr>
              <a:t>leren</a:t>
            </a:r>
            <a:r>
              <a:rPr lang="en-GB" dirty="0" smtClean="0">
                <a:solidFill>
                  <a:schemeClr val="accent3">
                    <a:lumMod val="75000"/>
                  </a:schemeClr>
                </a:solidFill>
              </a:rPr>
              <a:t>? </a:t>
            </a:r>
            <a:endParaRPr lang="en-US" dirty="0">
              <a:solidFill>
                <a:schemeClr val="accent3">
                  <a:lumMod val="75000"/>
                </a:schemeClr>
              </a:solidFill>
            </a:endParaRPr>
          </a:p>
        </p:txBody>
      </p:sp>
      <p:sp>
        <p:nvSpPr>
          <p:cNvPr id="3" name="Subtitle 2"/>
          <p:cNvSpPr>
            <a:spLocks noGrp="1"/>
          </p:cNvSpPr>
          <p:nvPr>
            <p:ph type="subTitle" idx="1"/>
          </p:nvPr>
        </p:nvSpPr>
        <p:spPr>
          <a:xfrm>
            <a:off x="1371600" y="3619830"/>
            <a:ext cx="6400800" cy="1752600"/>
          </a:xfrm>
        </p:spPr>
        <p:txBody>
          <a:bodyPr>
            <a:normAutofit/>
          </a:bodyPr>
          <a:lstStyle/>
          <a:p>
            <a:r>
              <a:rPr lang="en-US" sz="4400" dirty="0">
                <a:solidFill>
                  <a:schemeClr val="tx1"/>
                </a:solidFill>
              </a:rPr>
              <a:t>Tool </a:t>
            </a:r>
            <a:r>
              <a:rPr lang="en-US" sz="4400" dirty="0" smtClean="0">
                <a:solidFill>
                  <a:schemeClr val="tx1"/>
                </a:solidFill>
              </a:rPr>
              <a:t>ID-2:</a:t>
            </a:r>
            <a:r>
              <a:rPr lang="en-GB" sz="4400" dirty="0" smtClean="0">
                <a:solidFill>
                  <a:srgbClr val="000000"/>
                </a:solidFill>
              </a:rPr>
              <a:t> </a:t>
            </a:r>
            <a:r>
              <a:rPr lang="nl-NL" sz="4400" dirty="0" smtClean="0">
                <a:solidFill>
                  <a:srgbClr val="000000"/>
                </a:solidFill>
              </a:rPr>
              <a:t>Vragen stellen in de klas</a:t>
            </a:r>
            <a:r>
              <a:rPr lang="nl-NL" sz="4400" dirty="0" smtClean="0">
                <a:solidFill>
                  <a:srgbClr val="000000"/>
                </a:solidFill>
              </a:rPr>
              <a:t>: rollenspel</a:t>
            </a:r>
            <a:endParaRPr lang="en-US" sz="4400" dirty="0">
              <a:solidFill>
                <a:srgbClr val="000000"/>
              </a:solidFill>
            </a:endParaRPr>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9012" y="443253"/>
            <a:ext cx="5029199" cy="1143000"/>
          </a:xfrm>
        </p:spPr>
        <p:txBody>
          <a:bodyPr/>
          <a:lstStyle/>
          <a:p>
            <a:r>
              <a:rPr lang="en-US" dirty="0" err="1" smtClean="0"/>
              <a:t>Overzicht</a:t>
            </a:r>
            <a:endParaRPr lang="en-US" dirty="0"/>
          </a:p>
        </p:txBody>
      </p:sp>
      <p:sp>
        <p:nvSpPr>
          <p:cNvPr id="3" name="Content Placeholder 2"/>
          <p:cNvSpPr>
            <a:spLocks noGrp="1"/>
          </p:cNvSpPr>
          <p:nvPr>
            <p:ph idx="1"/>
          </p:nvPr>
        </p:nvSpPr>
        <p:spPr>
          <a:xfrm>
            <a:off x="1217750" y="1810818"/>
            <a:ext cx="7065638" cy="4285182"/>
          </a:xfrm>
        </p:spPr>
        <p:txBody>
          <a:bodyPr>
            <a:normAutofit lnSpcReduction="10000"/>
          </a:bodyPr>
          <a:lstStyle/>
          <a:p>
            <a:pPr marL="0" indent="0">
              <a:buNone/>
            </a:pPr>
            <a:r>
              <a:rPr lang="en-GB" i="1" dirty="0" err="1" smtClean="0"/>
              <a:t>Doel</a:t>
            </a:r>
            <a:r>
              <a:rPr lang="en-GB" i="1" dirty="0" smtClean="0"/>
              <a:t>: </a:t>
            </a:r>
            <a:endParaRPr lang="en-GB" i="1" dirty="0" smtClean="0"/>
          </a:p>
          <a:p>
            <a:pPr marL="0" indent="0">
              <a:buNone/>
            </a:pPr>
            <a:r>
              <a:rPr lang="en-GB" dirty="0" err="1" smtClean="0"/>
              <a:t>Bezig</a:t>
            </a:r>
            <a:r>
              <a:rPr lang="en-GB" dirty="0" smtClean="0"/>
              <a:t> </a:t>
            </a:r>
            <a:r>
              <a:rPr lang="en-GB" dirty="0" err="1" smtClean="0"/>
              <a:t>zijn</a:t>
            </a:r>
            <a:r>
              <a:rPr lang="en-GB" dirty="0" smtClean="0"/>
              <a:t> met </a:t>
            </a:r>
            <a:r>
              <a:rPr lang="en-GB" dirty="0" err="1" smtClean="0"/>
              <a:t>verschillende</a:t>
            </a:r>
            <a:r>
              <a:rPr lang="en-GB" dirty="0" smtClean="0"/>
              <a:t> </a:t>
            </a:r>
            <a:r>
              <a:rPr lang="en-GB" dirty="0" err="1" smtClean="0"/>
              <a:t>vraag-technieken</a:t>
            </a:r>
            <a:r>
              <a:rPr lang="en-GB" dirty="0" smtClean="0"/>
              <a:t>.</a:t>
            </a:r>
            <a:endParaRPr lang="en-GB" dirty="0" smtClean="0"/>
          </a:p>
          <a:p>
            <a:pPr marL="0" indent="0">
              <a:buNone/>
            </a:pPr>
            <a:r>
              <a:rPr lang="en-GB" i="1" dirty="0" smtClean="0"/>
              <a:t>We </a:t>
            </a:r>
            <a:r>
              <a:rPr lang="en-GB" i="1" dirty="0" err="1" smtClean="0"/>
              <a:t>zu</a:t>
            </a:r>
            <a:r>
              <a:rPr lang="en-GB" i="1" dirty="0" err="1" smtClean="0"/>
              <a:t>llen</a:t>
            </a:r>
            <a:r>
              <a:rPr lang="en-GB" i="1" dirty="0" smtClean="0"/>
              <a:t>:</a:t>
            </a:r>
            <a:endParaRPr lang="en-GB" i="1" dirty="0"/>
          </a:p>
          <a:p>
            <a:r>
              <a:rPr lang="en-GB" dirty="0" err="1" smtClean="0"/>
              <a:t>Een</a:t>
            </a:r>
            <a:r>
              <a:rPr lang="en-GB" dirty="0" smtClean="0"/>
              <a:t> video </a:t>
            </a:r>
            <a:r>
              <a:rPr lang="en-GB" dirty="0" err="1" smtClean="0"/>
              <a:t>bekijken</a:t>
            </a:r>
            <a:r>
              <a:rPr lang="en-GB" dirty="0" smtClean="0"/>
              <a:t> over </a:t>
            </a:r>
            <a:r>
              <a:rPr lang="en-GB" dirty="0" err="1" smtClean="0"/>
              <a:t>vraagstrategieën</a:t>
            </a:r>
            <a:r>
              <a:rPr lang="en-GB" dirty="0" smtClean="0"/>
              <a:t>;</a:t>
            </a:r>
            <a:endParaRPr lang="en-GB" dirty="0" smtClean="0"/>
          </a:p>
          <a:p>
            <a:r>
              <a:rPr lang="en-GB" dirty="0" err="1" smtClean="0"/>
              <a:t>Een</a:t>
            </a:r>
            <a:r>
              <a:rPr lang="en-GB" dirty="0" smtClean="0"/>
              <a:t> </a:t>
            </a:r>
            <a:r>
              <a:rPr lang="en-GB" dirty="0" err="1" smtClean="0"/>
              <a:t>rollenspel</a:t>
            </a:r>
            <a:r>
              <a:rPr lang="en-GB" dirty="0" smtClean="0"/>
              <a:t> </a:t>
            </a:r>
            <a:r>
              <a:rPr lang="en-GB" dirty="0" err="1" smtClean="0"/>
              <a:t>uitvoeren</a:t>
            </a:r>
            <a:r>
              <a:rPr lang="en-GB" dirty="0" smtClean="0"/>
              <a:t>;</a:t>
            </a:r>
            <a:endParaRPr lang="en-GB" dirty="0" smtClean="0"/>
          </a:p>
          <a:p>
            <a:r>
              <a:rPr lang="en-GB" dirty="0" err="1" smtClean="0"/>
              <a:t>Ervaringen</a:t>
            </a:r>
            <a:r>
              <a:rPr lang="en-GB" dirty="0" smtClean="0"/>
              <a:t> en </a:t>
            </a:r>
            <a:r>
              <a:rPr lang="en-GB" dirty="0" err="1" smtClean="0"/>
              <a:t>ideeën</a:t>
            </a:r>
            <a:r>
              <a:rPr lang="en-GB" dirty="0" smtClean="0"/>
              <a:t> </a:t>
            </a:r>
            <a:r>
              <a:rPr lang="en-GB" dirty="0" err="1" smtClean="0"/>
              <a:t>uitdelen</a:t>
            </a:r>
            <a:r>
              <a:rPr lang="en-GB" dirty="0" smtClean="0"/>
              <a:t>.</a:t>
            </a:r>
            <a:endParaRPr lang="en-GB" dirty="0"/>
          </a:p>
        </p:txBody>
      </p:sp>
      <p:pic>
        <p:nvPicPr>
          <p:cNvPr id="7" name="Picture 6" descr="30min.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77420" y="467554"/>
            <a:ext cx="1080000" cy="109439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4618" y="432845"/>
            <a:ext cx="3109536" cy="1080001"/>
          </a:xfrm>
        </p:spPr>
        <p:txBody>
          <a:bodyPr>
            <a:normAutofit/>
          </a:bodyPr>
          <a:lstStyle/>
          <a:p>
            <a:r>
              <a:rPr lang="en-US" dirty="0" smtClean="0"/>
              <a:t>Video</a:t>
            </a:r>
            <a:endParaRPr lang="en-US" dirty="0"/>
          </a:p>
        </p:txBody>
      </p:sp>
      <p:sp>
        <p:nvSpPr>
          <p:cNvPr id="3" name="Content Placeholder 2"/>
          <p:cNvSpPr>
            <a:spLocks noGrp="1"/>
          </p:cNvSpPr>
          <p:nvPr>
            <p:ph idx="1"/>
          </p:nvPr>
        </p:nvSpPr>
        <p:spPr>
          <a:xfrm>
            <a:off x="1075766" y="2452121"/>
            <a:ext cx="6633882" cy="2550185"/>
          </a:xfrm>
        </p:spPr>
        <p:txBody>
          <a:bodyPr>
            <a:normAutofit/>
          </a:bodyPr>
          <a:lstStyle/>
          <a:p>
            <a:r>
              <a:rPr lang="en-US" sz="3600" dirty="0" err="1" smtClean="0"/>
              <a:t>Bekijk</a:t>
            </a:r>
            <a:r>
              <a:rPr lang="en-US" sz="3600" dirty="0" smtClean="0"/>
              <a:t> de video</a:t>
            </a:r>
            <a:endParaRPr lang="en-US" sz="3600" dirty="0" smtClean="0"/>
          </a:p>
          <a:p>
            <a:r>
              <a:rPr lang="en-US" sz="3600" dirty="0" err="1" smtClean="0"/>
              <a:t>Denk</a:t>
            </a:r>
            <a:r>
              <a:rPr lang="en-US" sz="3600" dirty="0" smtClean="0"/>
              <a:t> </a:t>
            </a:r>
            <a:r>
              <a:rPr lang="en-US" sz="3600" dirty="0" err="1" smtClean="0"/>
              <a:t>na</a:t>
            </a:r>
            <a:r>
              <a:rPr lang="en-US" sz="3600" dirty="0" smtClean="0"/>
              <a:t> over hoe de video </a:t>
            </a:r>
            <a:r>
              <a:rPr lang="en-US" sz="3600" dirty="0" err="1" smtClean="0"/>
              <a:t>verband</a:t>
            </a:r>
            <a:r>
              <a:rPr lang="en-US" sz="3600" dirty="0" smtClean="0"/>
              <a:t> </a:t>
            </a:r>
            <a:r>
              <a:rPr lang="en-US" sz="3600" dirty="0" err="1" smtClean="0"/>
              <a:t>houdt</a:t>
            </a:r>
            <a:r>
              <a:rPr lang="en-US" sz="3600" dirty="0" smtClean="0"/>
              <a:t> met je </a:t>
            </a:r>
            <a:r>
              <a:rPr lang="en-US" sz="3600" dirty="0" err="1" smtClean="0"/>
              <a:t>eigen</a:t>
            </a:r>
            <a:r>
              <a:rPr lang="en-US" sz="3600" dirty="0" smtClean="0"/>
              <a:t> </a:t>
            </a:r>
            <a:r>
              <a:rPr lang="en-US" sz="3600" dirty="0" err="1" smtClean="0"/>
              <a:t>lespraktijk</a:t>
            </a:r>
            <a:r>
              <a:rPr lang="en-US" sz="3600" dirty="0" smtClean="0"/>
              <a:t>.</a:t>
            </a:r>
            <a:endParaRPr lang="en-US" sz="3600" dirty="0" smtClean="0"/>
          </a:p>
        </p:txBody>
      </p:sp>
      <p:pic>
        <p:nvPicPr>
          <p:cNvPr id="7" name="Picture 6" descr="class.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576177" y="432846"/>
            <a:ext cx="1065790" cy="1080000"/>
          </a:xfrm>
          <a:prstGeom prst="rect">
            <a:avLst/>
          </a:prstGeom>
        </p:spPr>
      </p:pic>
      <p:pic>
        <p:nvPicPr>
          <p:cNvPr id="9" name="Picture 8" descr="http://mascil.mathshell.org.uk/wp-content/uploads/2014/05/video.gif">
            <a:hlinkClick r:id="rId4" tgtFrame="&quot;_blank&quot;"/>
          </p:cNvPr>
          <p:cNvPicPr/>
          <p:nvPr/>
        </p:nvPicPr>
        <p:blipFill>
          <a:blip r:embed="rId5">
            <a:extLst>
              <a:ext uri="{28A0092B-C50C-407E-A947-70E740481C1C}">
                <a14:useLocalDpi xmlns:a14="http://schemas.microsoft.com/office/drawing/2010/main" xmlns="" val="0"/>
              </a:ext>
            </a:extLst>
          </a:blip>
          <a:srcRect/>
          <a:stretch>
            <a:fillRect/>
          </a:stretch>
        </p:blipFill>
        <p:spPr bwMode="auto">
          <a:xfrm>
            <a:off x="7535095" y="432845"/>
            <a:ext cx="1080000" cy="1080000"/>
          </a:xfrm>
          <a:prstGeom prst="rect">
            <a:avLst/>
          </a:prstGeom>
          <a:noFill/>
          <a:ln>
            <a:noFill/>
          </a:ln>
        </p:spPr>
      </p:pic>
    </p:spTree>
    <p:extLst>
      <p:ext uri="{BB962C8B-B14F-4D97-AF65-F5344CB8AC3E}">
        <p14:creationId xmlns:p14="http://schemas.microsoft.com/office/powerpoint/2010/main" xmlns="" val="1384980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063" y="472346"/>
            <a:ext cx="7555024" cy="1080000"/>
          </a:xfrm>
        </p:spPr>
        <p:txBody>
          <a:bodyPr>
            <a:normAutofit/>
          </a:bodyPr>
          <a:lstStyle/>
          <a:p>
            <a:r>
              <a:rPr lang="en-US" dirty="0" err="1" smtClean="0"/>
              <a:t>Rollenspel</a:t>
            </a:r>
            <a:endParaRPr lang="en-US" dirty="0"/>
          </a:p>
        </p:txBody>
      </p:sp>
      <p:sp>
        <p:nvSpPr>
          <p:cNvPr id="8" name="Rectangle 7"/>
          <p:cNvSpPr/>
          <p:nvPr/>
        </p:nvSpPr>
        <p:spPr>
          <a:xfrm>
            <a:off x="952062" y="2020355"/>
            <a:ext cx="7171765" cy="3046988"/>
          </a:xfrm>
          <a:prstGeom prst="rect">
            <a:avLst/>
          </a:prstGeom>
        </p:spPr>
        <p:txBody>
          <a:bodyPr wrap="square">
            <a:spAutoFit/>
          </a:bodyPr>
          <a:lstStyle/>
          <a:p>
            <a:pPr marL="514350" lvl="0" indent="-514350" fontAlgn="base">
              <a:buFont typeface="+mj-lt"/>
              <a:buAutoNum type="arabicPeriod"/>
            </a:pPr>
            <a:r>
              <a:rPr lang="en-GB" sz="3200" dirty="0" err="1" smtClean="0"/>
              <a:t>Bepaal</a:t>
            </a:r>
            <a:r>
              <a:rPr lang="en-GB" sz="3200" dirty="0" smtClean="0"/>
              <a:t> </a:t>
            </a:r>
            <a:r>
              <a:rPr lang="en-GB" sz="3200" dirty="0" err="1" smtClean="0"/>
              <a:t>een</a:t>
            </a:r>
            <a:r>
              <a:rPr lang="en-GB" sz="3200" dirty="0" smtClean="0"/>
              <a:t> </a:t>
            </a:r>
            <a:r>
              <a:rPr lang="en-GB" sz="3200" dirty="0" err="1" smtClean="0"/>
              <a:t>klassencontext</a:t>
            </a:r>
            <a:r>
              <a:rPr lang="en-GB" sz="3200" dirty="0" smtClean="0"/>
              <a:t> en </a:t>
            </a:r>
            <a:r>
              <a:rPr lang="en-GB" sz="3200" dirty="0" err="1" smtClean="0"/>
              <a:t>werk</a:t>
            </a:r>
            <a:r>
              <a:rPr lang="en-GB" sz="3200" dirty="0" smtClean="0"/>
              <a:t> </a:t>
            </a:r>
            <a:r>
              <a:rPr lang="en-GB" sz="3200" dirty="0" err="1" smtClean="0"/>
              <a:t>samen</a:t>
            </a:r>
            <a:r>
              <a:rPr lang="en-GB" sz="3200" dirty="0" smtClean="0"/>
              <a:t> </a:t>
            </a:r>
            <a:r>
              <a:rPr lang="en-GB" sz="3200" dirty="0" err="1" smtClean="0"/>
              <a:t>om</a:t>
            </a:r>
            <a:r>
              <a:rPr lang="en-GB" sz="3200" dirty="0" smtClean="0"/>
              <a:t> </a:t>
            </a:r>
            <a:r>
              <a:rPr lang="en-GB" sz="3200" dirty="0" err="1" smtClean="0"/>
              <a:t>verschillende</a:t>
            </a:r>
            <a:r>
              <a:rPr lang="en-GB" sz="3200" dirty="0" smtClean="0"/>
              <a:t> </a:t>
            </a:r>
            <a:r>
              <a:rPr lang="en-GB" sz="3200" dirty="0" err="1" smtClean="0"/>
              <a:t>effectieve</a:t>
            </a:r>
            <a:r>
              <a:rPr lang="en-GB" sz="3200" dirty="0" smtClean="0"/>
              <a:t> </a:t>
            </a:r>
            <a:r>
              <a:rPr lang="en-GB" sz="3200" dirty="0" err="1" smtClean="0"/>
              <a:t>vragen</a:t>
            </a:r>
            <a:r>
              <a:rPr lang="en-GB" sz="3200" dirty="0" smtClean="0"/>
              <a:t> </a:t>
            </a:r>
            <a:r>
              <a:rPr lang="en-GB" sz="3200" dirty="0" err="1" smtClean="0"/>
              <a:t>te</a:t>
            </a:r>
            <a:r>
              <a:rPr lang="en-GB" sz="3200" dirty="0" smtClean="0"/>
              <a:t> </a:t>
            </a:r>
            <a:r>
              <a:rPr lang="en-GB" sz="3200" dirty="0" err="1" smtClean="0"/>
              <a:t>ontwikkelen</a:t>
            </a:r>
            <a:r>
              <a:rPr lang="en-GB" sz="3200" dirty="0" smtClean="0"/>
              <a:t> in </a:t>
            </a:r>
            <a:r>
              <a:rPr lang="en-GB" sz="3200" dirty="0" err="1" smtClean="0"/>
              <a:t>deze</a:t>
            </a:r>
            <a:r>
              <a:rPr lang="en-GB" sz="3200" dirty="0" smtClean="0"/>
              <a:t> context</a:t>
            </a:r>
            <a:r>
              <a:rPr lang="en-US" sz="3200" dirty="0" smtClean="0"/>
              <a:t>.</a:t>
            </a:r>
            <a:endParaRPr lang="en-US" sz="3200" dirty="0" smtClean="0"/>
          </a:p>
          <a:p>
            <a:pPr marL="514350" lvl="0" indent="-514350" fontAlgn="base">
              <a:buFont typeface="+mj-lt"/>
              <a:buAutoNum type="arabicPeriod"/>
            </a:pPr>
            <a:r>
              <a:rPr lang="en-US" sz="3200" dirty="0" err="1" smtClean="0"/>
              <a:t>Voer</a:t>
            </a:r>
            <a:r>
              <a:rPr lang="en-US" sz="3200" dirty="0" smtClean="0"/>
              <a:t> het </a:t>
            </a:r>
            <a:r>
              <a:rPr lang="en-US" sz="3200" dirty="0" err="1" smtClean="0"/>
              <a:t>rollenspel</a:t>
            </a:r>
            <a:r>
              <a:rPr lang="en-US" sz="3200" dirty="0" smtClean="0"/>
              <a:t> </a:t>
            </a:r>
            <a:r>
              <a:rPr lang="en-US" sz="3200" dirty="0" err="1" smtClean="0"/>
              <a:t>uit</a:t>
            </a:r>
            <a:r>
              <a:rPr lang="en-US" sz="3200" dirty="0" smtClean="0"/>
              <a:t>, </a:t>
            </a:r>
            <a:r>
              <a:rPr lang="en-US" sz="3200" dirty="0" err="1" smtClean="0"/>
              <a:t>waarbij</a:t>
            </a:r>
            <a:r>
              <a:rPr lang="en-US" sz="3200" dirty="0" smtClean="0"/>
              <a:t> </a:t>
            </a:r>
            <a:r>
              <a:rPr lang="en-US" sz="3200" dirty="0" err="1" smtClean="0"/>
              <a:t>een</a:t>
            </a:r>
            <a:r>
              <a:rPr lang="en-US" sz="3200" dirty="0" smtClean="0"/>
              <a:t> </a:t>
            </a:r>
            <a:r>
              <a:rPr lang="en-US" sz="3200" dirty="0" err="1" smtClean="0"/>
              <a:t>iemand</a:t>
            </a:r>
            <a:r>
              <a:rPr lang="en-US" sz="3200" dirty="0" smtClean="0"/>
              <a:t> docent is en de rest </a:t>
            </a:r>
            <a:r>
              <a:rPr lang="en-US" sz="3200" dirty="0" err="1" smtClean="0"/>
              <a:t>leerling</a:t>
            </a:r>
            <a:r>
              <a:rPr lang="en-US" sz="3200" dirty="0" smtClean="0"/>
              <a:t>. </a:t>
            </a:r>
            <a:r>
              <a:rPr lang="en-US" sz="3200" dirty="0" err="1" smtClean="0"/>
              <a:t>Probeer</a:t>
            </a:r>
            <a:r>
              <a:rPr lang="en-US" sz="3200" dirty="0" smtClean="0"/>
              <a:t> de </a:t>
            </a:r>
            <a:r>
              <a:rPr lang="en-US" sz="3200" dirty="0" err="1" smtClean="0"/>
              <a:t>opgestelde</a:t>
            </a:r>
            <a:r>
              <a:rPr lang="en-US" sz="3200" dirty="0" smtClean="0"/>
              <a:t> </a:t>
            </a:r>
            <a:r>
              <a:rPr lang="en-US" sz="3200" dirty="0" err="1" smtClean="0"/>
              <a:t>vragen</a:t>
            </a:r>
            <a:r>
              <a:rPr lang="en-US" sz="3200" dirty="0" smtClean="0"/>
              <a:t> </a:t>
            </a:r>
            <a:r>
              <a:rPr lang="en-US" sz="3200" dirty="0" err="1" smtClean="0"/>
              <a:t>uit</a:t>
            </a:r>
            <a:r>
              <a:rPr lang="en-US" sz="3200" dirty="0" smtClean="0"/>
              <a:t>.</a:t>
            </a:r>
            <a:endParaRPr lang="en-US" sz="3200" dirty="0" smtClean="0"/>
          </a:p>
        </p:txBody>
      </p:sp>
      <p:pic>
        <p:nvPicPr>
          <p:cNvPr id="14" name="Picture 13" descr="smallgroup.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18648" y="472346"/>
            <a:ext cx="1066829" cy="1080000"/>
          </a:xfrm>
          <a:prstGeom prst="rect">
            <a:avLst/>
          </a:prstGeom>
        </p:spPr>
      </p:pic>
    </p:spTree>
    <p:extLst>
      <p:ext uri="{BB962C8B-B14F-4D97-AF65-F5344CB8AC3E}">
        <p14:creationId xmlns:p14="http://schemas.microsoft.com/office/powerpoint/2010/main" xmlns="" val="3731206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063" y="472346"/>
            <a:ext cx="7555024" cy="1080000"/>
          </a:xfrm>
        </p:spPr>
        <p:txBody>
          <a:bodyPr>
            <a:normAutofit/>
          </a:bodyPr>
          <a:lstStyle/>
          <a:p>
            <a:r>
              <a:rPr lang="en-US" dirty="0" err="1" smtClean="0"/>
              <a:t>Reflectie</a:t>
            </a:r>
            <a:endParaRPr lang="en-US" dirty="0"/>
          </a:p>
        </p:txBody>
      </p:sp>
      <p:sp>
        <p:nvSpPr>
          <p:cNvPr id="8" name="Rectangle 7"/>
          <p:cNvSpPr/>
          <p:nvPr/>
        </p:nvSpPr>
        <p:spPr>
          <a:xfrm>
            <a:off x="952062" y="1733485"/>
            <a:ext cx="7171765" cy="5262979"/>
          </a:xfrm>
          <a:prstGeom prst="rect">
            <a:avLst/>
          </a:prstGeom>
        </p:spPr>
        <p:txBody>
          <a:bodyPr wrap="square">
            <a:spAutoFit/>
          </a:bodyPr>
          <a:lstStyle/>
          <a:p>
            <a:r>
              <a:rPr lang="nl-NL" sz="2800" dirty="0" smtClean="0"/>
              <a:t>Reflecteer samen op waarom en hoe de vragen wel of niet effectief waren, waarbij een of meer van de volgende discussievragen gebruikt kunnen worden:</a:t>
            </a:r>
          </a:p>
          <a:p>
            <a:pPr lvl="0">
              <a:buFont typeface="Arial" pitchFamily="34" charset="0"/>
              <a:buChar char="•"/>
            </a:pPr>
            <a:r>
              <a:rPr lang="nl-NL" sz="2800" dirty="0" smtClean="0"/>
              <a:t>Kies </a:t>
            </a:r>
            <a:r>
              <a:rPr lang="nl-NL" sz="2800" dirty="0" smtClean="0"/>
              <a:t>een vraag. Welke mogelijkheden gaf het de leerling? Wat bracht het de docent? Op welke manieren was het een effectieve vraag?</a:t>
            </a:r>
          </a:p>
          <a:p>
            <a:pPr lvl="0">
              <a:buFont typeface="Arial" pitchFamily="34" charset="0"/>
              <a:buChar char="•"/>
            </a:pPr>
            <a:r>
              <a:rPr lang="nl-NL" sz="2800" dirty="0" smtClean="0"/>
              <a:t>Welke verschillende soorten vragen werden er gebruikt?</a:t>
            </a:r>
          </a:p>
          <a:p>
            <a:pPr lvl="0">
              <a:buFont typeface="Arial" pitchFamily="34" charset="0"/>
              <a:buChar char="•"/>
            </a:pPr>
            <a:r>
              <a:rPr lang="nl-NL" sz="2800" dirty="0" smtClean="0"/>
              <a:t>Leidde vraag x to het soort reactie dat voorspeld was?</a:t>
            </a:r>
          </a:p>
          <a:p>
            <a:pPr marL="514350" marR="0" lvl="0" indent="-514350" defTabSz="914400" eaLnBrk="1" fontAlgn="base" latinLnBrk="0" hangingPunct="1">
              <a:lnSpc>
                <a:spcPct val="100000"/>
              </a:lnSpc>
              <a:spcBef>
                <a:spcPts val="0"/>
              </a:spcBef>
              <a:spcAft>
                <a:spcPts val="0"/>
              </a:spcAft>
              <a:buClrTx/>
              <a:buSzTx/>
              <a:buFont typeface="+mj-lt"/>
              <a:buNone/>
              <a:tabLst/>
              <a:defRPr/>
            </a:pPr>
            <a:r>
              <a:rPr lang="en-US" sz="2800" dirty="0" smtClean="0"/>
              <a:t> </a:t>
            </a:r>
            <a:endParaRPr lang="en-US" sz="2800" dirty="0" smtClean="0"/>
          </a:p>
        </p:txBody>
      </p:sp>
      <p:pic>
        <p:nvPicPr>
          <p:cNvPr id="14" name="Picture 13" descr="smallgroup.gif"/>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18648" y="472346"/>
            <a:ext cx="1066829" cy="1080000"/>
          </a:xfrm>
          <a:prstGeom prst="rect">
            <a:avLst/>
          </a:prstGeom>
        </p:spPr>
      </p:pic>
    </p:spTree>
    <p:extLst>
      <p:ext uri="{BB962C8B-B14F-4D97-AF65-F5344CB8AC3E}">
        <p14:creationId xmlns:p14="http://schemas.microsoft.com/office/powerpoint/2010/main" xmlns="" val="1808118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1599"/>
            <a:ext cx="8229600" cy="1143000"/>
          </a:xfrm>
        </p:spPr>
        <p:txBody>
          <a:bodyPr/>
          <a:lstStyle/>
          <a:p>
            <a:r>
              <a:rPr lang="en-US" dirty="0" smtClean="0"/>
              <a:t>Finishing off</a:t>
            </a:r>
            <a:endParaRPr lang="en-US" dirty="0"/>
          </a:p>
        </p:txBody>
      </p:sp>
      <p:sp>
        <p:nvSpPr>
          <p:cNvPr id="3" name="Content Placeholder 2"/>
          <p:cNvSpPr>
            <a:spLocks noGrp="1"/>
          </p:cNvSpPr>
          <p:nvPr>
            <p:ph idx="1"/>
          </p:nvPr>
        </p:nvSpPr>
        <p:spPr>
          <a:xfrm>
            <a:off x="1721224" y="1852191"/>
            <a:ext cx="6593436" cy="4003064"/>
          </a:xfrm>
        </p:spPr>
        <p:txBody>
          <a:bodyPr>
            <a:normAutofit/>
          </a:bodyPr>
          <a:lstStyle/>
          <a:p>
            <a:pPr marL="0" indent="0">
              <a:buNone/>
            </a:pPr>
            <a:r>
              <a:rPr lang="en-GB" dirty="0" err="1" smtClean="0"/>
              <a:t>Deel</a:t>
            </a:r>
            <a:r>
              <a:rPr lang="en-GB" dirty="0" smtClean="0"/>
              <a:t> de </a:t>
            </a:r>
            <a:r>
              <a:rPr lang="en-GB" dirty="0" err="1" smtClean="0"/>
              <a:t>reflectie</a:t>
            </a:r>
            <a:r>
              <a:rPr lang="en-GB" dirty="0" smtClean="0"/>
              <a:t>. </a:t>
            </a:r>
            <a:r>
              <a:rPr lang="en-GB" dirty="0" err="1" smtClean="0"/>
              <a:t>O</a:t>
            </a:r>
            <a:r>
              <a:rPr lang="en-GB" dirty="0" err="1" smtClean="0"/>
              <a:t>ntwikkelen</a:t>
            </a:r>
            <a:r>
              <a:rPr lang="en-GB" dirty="0" smtClean="0"/>
              <a:t> </a:t>
            </a:r>
            <a:r>
              <a:rPr lang="en-GB" dirty="0" err="1" smtClean="0"/>
              <a:t>vragen</a:t>
            </a:r>
            <a:r>
              <a:rPr lang="en-GB" dirty="0" smtClean="0"/>
              <a:t> die </a:t>
            </a:r>
            <a:r>
              <a:rPr lang="en-GB" dirty="0" err="1" smtClean="0"/>
              <a:t>effectief</a:t>
            </a:r>
            <a:r>
              <a:rPr lang="en-GB" dirty="0" smtClean="0"/>
              <a:t> </a:t>
            </a:r>
            <a:r>
              <a:rPr lang="en-GB" dirty="0" err="1" smtClean="0"/>
              <a:t>zijn</a:t>
            </a:r>
            <a:r>
              <a:rPr lang="en-GB" dirty="0" smtClean="0"/>
              <a:t> in het tot </a:t>
            </a:r>
            <a:r>
              <a:rPr lang="en-GB" dirty="0" err="1" smtClean="0"/>
              <a:t>nadenken</a:t>
            </a:r>
            <a:r>
              <a:rPr lang="en-GB" dirty="0" smtClean="0"/>
              <a:t> </a:t>
            </a:r>
            <a:r>
              <a:rPr lang="en-GB" dirty="0" err="1" smtClean="0"/>
              <a:t>zetten</a:t>
            </a:r>
            <a:r>
              <a:rPr lang="en-GB" dirty="0" smtClean="0"/>
              <a:t> van </a:t>
            </a:r>
            <a:r>
              <a:rPr lang="en-GB" dirty="0" err="1" smtClean="0"/>
              <a:t>leerlingen</a:t>
            </a:r>
            <a:r>
              <a:rPr lang="en-GB" dirty="0" smtClean="0"/>
              <a:t> in </a:t>
            </a:r>
            <a:r>
              <a:rPr lang="en-GB" dirty="0" err="1" smtClean="0"/>
              <a:t>een</a:t>
            </a:r>
            <a:r>
              <a:rPr lang="en-GB" dirty="0" smtClean="0"/>
              <a:t> les </a:t>
            </a:r>
            <a:r>
              <a:rPr lang="en-GB" dirty="0" smtClean="0"/>
              <a:t>.</a:t>
            </a:r>
            <a:endParaRPr lang="en-GB" dirty="0"/>
          </a:p>
          <a:p>
            <a:pPr marL="0" indent="0">
              <a:buNone/>
            </a:pPr>
            <a:endParaRPr lang="en-GB" dirty="0" smtClean="0"/>
          </a:p>
          <a:p>
            <a:pPr marL="0" indent="0" fontAlgn="base">
              <a:buNone/>
            </a:pPr>
            <a:r>
              <a:rPr lang="en-GB" dirty="0" err="1" smtClean="0"/>
              <a:t>Probeer</a:t>
            </a:r>
            <a:r>
              <a:rPr lang="en-GB" dirty="0" smtClean="0"/>
              <a:t> </a:t>
            </a:r>
            <a:r>
              <a:rPr lang="en-GB" dirty="0" err="1" smtClean="0"/>
              <a:t>deze</a:t>
            </a:r>
            <a:r>
              <a:rPr lang="en-GB" dirty="0" smtClean="0"/>
              <a:t> </a:t>
            </a:r>
            <a:r>
              <a:rPr lang="en-GB" dirty="0" err="1" smtClean="0"/>
              <a:t>vragen</a:t>
            </a:r>
            <a:r>
              <a:rPr lang="en-GB" dirty="0" smtClean="0"/>
              <a:t> </a:t>
            </a:r>
            <a:r>
              <a:rPr lang="en-GB" dirty="0" err="1" smtClean="0"/>
              <a:t>uit</a:t>
            </a:r>
            <a:r>
              <a:rPr lang="en-GB" dirty="0" smtClean="0"/>
              <a:t> in </a:t>
            </a:r>
            <a:r>
              <a:rPr lang="en-GB" dirty="0" err="1" smtClean="0"/>
              <a:t>een</a:t>
            </a:r>
            <a:r>
              <a:rPr lang="en-GB" dirty="0" smtClean="0"/>
              <a:t> </a:t>
            </a:r>
            <a:r>
              <a:rPr lang="en-GB" dirty="0" smtClean="0"/>
              <a:t>les </a:t>
            </a:r>
            <a:r>
              <a:rPr lang="en-GB" dirty="0" err="1" smtClean="0"/>
              <a:t>voor</a:t>
            </a:r>
            <a:r>
              <a:rPr lang="en-GB" dirty="0" smtClean="0"/>
              <a:t> </a:t>
            </a:r>
            <a:r>
              <a:rPr lang="en-GB" dirty="0" smtClean="0"/>
              <a:t>de </a:t>
            </a:r>
            <a:r>
              <a:rPr lang="en-GB" dirty="0" err="1" smtClean="0"/>
              <a:t>volgende</a:t>
            </a:r>
            <a:r>
              <a:rPr lang="en-GB" dirty="0" smtClean="0"/>
              <a:t> </a:t>
            </a:r>
            <a:r>
              <a:rPr lang="en-GB" dirty="0" err="1" smtClean="0"/>
              <a:t>sessie</a:t>
            </a:r>
            <a:r>
              <a:rPr lang="en-GB" dirty="0" smtClean="0"/>
              <a:t>. </a:t>
            </a:r>
            <a:r>
              <a:rPr lang="en-GB" dirty="0" err="1" smtClean="0"/>
              <a:t>Deel</a:t>
            </a:r>
            <a:r>
              <a:rPr lang="en-GB" dirty="0" smtClean="0"/>
              <a:t> je </a:t>
            </a:r>
            <a:r>
              <a:rPr lang="en-GB" dirty="0" err="1" smtClean="0"/>
              <a:t>ervaringen</a:t>
            </a:r>
            <a:r>
              <a:rPr lang="en-GB" dirty="0" smtClean="0"/>
              <a:t> de </a:t>
            </a:r>
            <a:r>
              <a:rPr lang="en-GB" dirty="0" err="1" smtClean="0"/>
              <a:t>volgende</a:t>
            </a:r>
            <a:r>
              <a:rPr lang="en-GB" dirty="0" smtClean="0"/>
              <a:t> </a:t>
            </a:r>
            <a:r>
              <a:rPr lang="en-GB" dirty="0" err="1" smtClean="0"/>
              <a:t>sessie</a:t>
            </a:r>
            <a:r>
              <a:rPr lang="en-GB" dirty="0" smtClean="0"/>
              <a:t>.</a:t>
            </a:r>
            <a:endParaRPr lang="en-US" dirty="0"/>
          </a:p>
        </p:txBody>
      </p:sp>
      <p:pic>
        <p:nvPicPr>
          <p:cNvPr id="5" name="Picture 4" descr="nextsteps.jpg"/>
          <p:cNvPicPr>
            <a:picLocks/>
          </p:cNvPicPr>
          <p:nvPr/>
        </p:nvPicPr>
        <p:blipFill>
          <a:blip r:embed="rId3">
            <a:extLst>
              <a:ext uri="{28A0092B-C50C-407E-A947-70E740481C1C}">
                <a14:useLocalDpi xmlns:a14="http://schemas.microsoft.com/office/drawing/2010/main" xmlns="" val="0"/>
              </a:ext>
            </a:extLst>
          </a:blip>
          <a:stretch>
            <a:fillRect/>
          </a:stretch>
        </p:blipFill>
        <p:spPr>
          <a:xfrm>
            <a:off x="457200" y="4304027"/>
            <a:ext cx="1080000" cy="1080000"/>
          </a:xfrm>
          <a:prstGeom prst="rect">
            <a:avLst/>
          </a:prstGeom>
        </p:spPr>
      </p:pic>
      <p:pic>
        <p:nvPicPr>
          <p:cNvPr id="6" name="Picture 5" descr="class.gif"/>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71412" y="563099"/>
            <a:ext cx="1065790" cy="1080000"/>
          </a:xfrm>
          <a:prstGeom prst="rect">
            <a:avLst/>
          </a:prstGeom>
        </p:spPr>
      </p:pic>
    </p:spTree>
    <p:extLst>
      <p:ext uri="{BB962C8B-B14F-4D97-AF65-F5344CB8AC3E}">
        <p14:creationId xmlns:p14="http://schemas.microsoft.com/office/powerpoint/2010/main" xmlns="" val="1527885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8553</TotalTime>
  <Words>502</Words>
  <Application>Microsoft Office PowerPoint</Application>
  <PresentationFormat>Diavoorstelling (4:3)</PresentationFormat>
  <Paragraphs>43</Paragraphs>
  <Slides>6</Slides>
  <Notes>5</Notes>
  <HiddenSlides>0</HiddenSlides>
  <MMClips>0</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Office Theme</vt:lpstr>
      <vt:lpstr>Onderzoekend leren  Hoe ondersteunen we onderzoekend leren? </vt:lpstr>
      <vt:lpstr>Overzicht</vt:lpstr>
      <vt:lpstr>Video</vt:lpstr>
      <vt:lpstr>Rollenspel</vt:lpstr>
      <vt:lpstr>Reflectie</vt:lpstr>
      <vt:lpstr>Finishing off</vt:lpstr>
    </vt:vector>
  </TitlesOfParts>
  <Company>Graduate School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Ilse Koffijberg</cp:lastModifiedBy>
  <cp:revision>70</cp:revision>
  <dcterms:created xsi:type="dcterms:W3CDTF">2014-04-13T14:15:20Z</dcterms:created>
  <dcterms:modified xsi:type="dcterms:W3CDTF">2017-06-13T21:46:23Z</dcterms:modified>
</cp:coreProperties>
</file>