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71" r:id="rId4"/>
    <p:sldId id="266" r:id="rId5"/>
    <p:sldId id="272"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a:srgbClr val="C1C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C6A12D4-6A2B-9E46-B80F-705C9EA321AF}" type="slidenum">
              <a:rPr lang="en-US" smtClean="0"/>
              <a:t>1</a:t>
            </a:fld>
            <a:endParaRPr lang="en-US"/>
          </a:p>
        </p:txBody>
      </p:sp>
    </p:spTree>
    <p:extLst>
      <p:ext uri="{BB962C8B-B14F-4D97-AF65-F5344CB8AC3E}">
        <p14:creationId xmlns:p14="http://schemas.microsoft.com/office/powerpoint/2010/main" val="116537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 is om </a:t>
            </a:r>
            <a:r>
              <a:rPr lang="en-GB" sz="1200" kern="1200" dirty="0" err="1" smtClean="0">
                <a:solidFill>
                  <a:schemeClr val="tx1"/>
                </a:solidFill>
                <a:effectLst/>
                <a:latin typeface="+mn-lt"/>
                <a:ea typeface="+mn-ea"/>
                <a:cs typeface="+mn-cs"/>
              </a:rPr>
              <a:t>verschillende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methoden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verkennen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voor</a:t>
            </a:r>
            <a:r>
              <a:rPr lang="en-GB" sz="1200" kern="1200" baseline="0" dirty="0" smtClean="0">
                <a:solidFill>
                  <a:schemeClr val="tx1"/>
                </a:solidFill>
                <a:effectLst/>
                <a:latin typeface="+mn-lt"/>
                <a:ea typeface="+mn-ea"/>
                <a:cs typeface="+mn-cs"/>
              </a:rPr>
              <a:t> het </a:t>
            </a:r>
            <a:r>
              <a:rPr lang="en-GB" sz="1200" kern="1200" baseline="0" dirty="0" err="1" smtClean="0">
                <a:solidFill>
                  <a:schemeClr val="tx1"/>
                </a:solidFill>
                <a:effectLst/>
                <a:latin typeface="+mn-lt"/>
                <a:ea typeface="+mn-ea"/>
                <a:cs typeface="+mn-cs"/>
              </a:rPr>
              <a:t>beruik</a:t>
            </a:r>
            <a:r>
              <a:rPr lang="en-GB" sz="1200" kern="1200" baseline="0" dirty="0" smtClean="0">
                <a:solidFill>
                  <a:schemeClr val="tx1"/>
                </a:solidFill>
                <a:effectLst/>
                <a:latin typeface="+mn-lt"/>
                <a:ea typeface="+mn-ea"/>
                <a:cs typeface="+mn-cs"/>
              </a:rPr>
              <a:t> van </a:t>
            </a:r>
            <a:r>
              <a:rPr lang="en-GB" sz="1200" kern="1200" baseline="0" dirty="0" err="1" smtClean="0">
                <a:solidFill>
                  <a:schemeClr val="tx1"/>
                </a:solidFill>
                <a:effectLst/>
                <a:latin typeface="+mn-lt"/>
                <a:ea typeface="+mn-ea"/>
                <a:cs typeface="+mn-cs"/>
              </a:rPr>
              <a:t>gestructureerde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ongestrucutreerde</a:t>
            </a:r>
            <a:r>
              <a:rPr lang="en-GB" sz="1200" kern="1200" baseline="0" dirty="0" smtClean="0">
                <a:solidFill>
                  <a:schemeClr val="tx1"/>
                </a:solidFill>
                <a:effectLst/>
                <a:latin typeface="+mn-lt"/>
                <a:ea typeface="+mn-ea"/>
                <a:cs typeface="+mn-cs"/>
              </a:rPr>
              <a:t> taken.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 </a:t>
            </a:r>
            <a:r>
              <a:rPr lang="nl-NL" sz="1200" kern="1200" dirty="0" smtClean="0">
                <a:solidFill>
                  <a:schemeClr val="tx1"/>
                </a:solidFill>
                <a:effectLst/>
                <a:latin typeface="+mn-lt"/>
                <a:ea typeface="+mn-ea"/>
                <a:cs typeface="+mn-cs"/>
              </a:rPr>
              <a:t>de meeste natuurwetenschappelijke lessen krijgen leerlingen gestructureerde opdrachten aangeboden en krijgen ze precies te horen welke technieken ze toe moeten passen. Leerlingen leren door instructies te volgen. Problemen en situaties die je in de wereld tegenkomt zijn meestal niet op deze manier gestructureerd. Werkelijke problemen vragen van leerlingen dat ze kunnen vereenvoudigen, modelsituaties kunnen maken, de benodigde kennis en processen kunnen </a:t>
            </a:r>
            <a:r>
              <a:rPr lang="nl-NL" sz="1200" i="1" kern="1200" dirty="0" smtClean="0">
                <a:solidFill>
                  <a:schemeClr val="tx1"/>
                </a:solidFill>
                <a:effectLst/>
                <a:latin typeface="+mn-lt"/>
                <a:ea typeface="+mn-ea"/>
                <a:cs typeface="+mn-cs"/>
              </a:rPr>
              <a:t>kiezen</a:t>
            </a:r>
            <a:r>
              <a:rPr lang="nl-NL" sz="1200" kern="1200" dirty="0" smtClean="0">
                <a:solidFill>
                  <a:schemeClr val="tx1"/>
                </a:solidFill>
                <a:effectLst/>
                <a:latin typeface="+mn-lt"/>
                <a:ea typeface="+mn-ea"/>
                <a:cs typeface="+mn-cs"/>
              </a:rPr>
              <a:t> uit hun ‘</a:t>
            </a:r>
            <a:r>
              <a:rPr lang="nl-NL" sz="1200" kern="1200" dirty="0" err="1" smtClean="0">
                <a:solidFill>
                  <a:schemeClr val="tx1"/>
                </a:solidFill>
                <a:effectLst/>
                <a:latin typeface="+mn-lt"/>
                <a:ea typeface="+mn-ea"/>
                <a:cs typeface="+mn-cs"/>
              </a:rPr>
              <a:t>toolkit</a:t>
            </a:r>
            <a:r>
              <a:rPr lang="nl-NL" sz="1200" kern="1200" dirty="0" smtClean="0">
                <a:solidFill>
                  <a:schemeClr val="tx1"/>
                </a:solidFill>
                <a:effectLst/>
                <a:latin typeface="+mn-lt"/>
                <a:ea typeface="+mn-ea"/>
                <a:cs typeface="+mn-cs"/>
              </a:rPr>
              <a:t>’, en dat ze kunnen testen wanneer hun oplossing 'goed genoeg' is voor het doel dat er ligt, in plaats van alleen maar een oefening te zijn in het gebruiken van een bepaalde vaardigheid of een concept. Het lijkt logisch dat wanneer leerlingen moeten leren hun vaardigheden zelfstandig te gebruiken in hun toekomstige leven dat zij in de les kansen nodig hebben om aan minder gestructureerde problemen te werken.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in twee- of drietallen te werken. Deel ze de hand-out uit welke zowel gestructureerde als ongestructureerde versies bevat van twee natuurwetenschappelijke opdrachten.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Vraag ze om na te denken over de volgende vragen:</a:t>
            </a:r>
          </a:p>
          <a:p>
            <a:r>
              <a:rPr lang="nl-NL" sz="1200" kern="1200" dirty="0" smtClean="0">
                <a:solidFill>
                  <a:schemeClr val="tx1"/>
                </a:solidFill>
                <a:effectLst/>
                <a:latin typeface="+mn-lt"/>
                <a:ea typeface="+mn-ea"/>
                <a:cs typeface="+mn-cs"/>
              </a:rPr>
              <a:t> </a:t>
            </a:r>
          </a:p>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Welke beslissingen werden aan de leerlingen gelaten?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Welke opdracht denkt u dat er gezien kan worden als uitdagender of motiverender voor de leerlingen?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Welke opdracht bevordert de autonomie en het keuzeproces bij leerlingen?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Welke pedagogische problemen zullen naar voren komen wanneer u dergelijke ongestructureerde problemen gaat gebruiken?</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Kom weer met de groep bij elkaar en vraag elk twee- of drietal om hun bevindingen te delen. Maak een lijst van hun punten.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Een aantal directe problemen waar de docenten waarschijnlijk mee zullen komen zijn: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Ongestructureerde problemen zijn lastiger;</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is lastiger om een les te plannen met deze problemen;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weten misschien niet eens hoe ze hieraan moeten beginnen;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zullen niet per definitie gebruiken wat we ze geleerd hebben;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Als we te snel hulp aanbieden, zullen de leerlingen slechts doen wat we zeggen en niet zelfstandig nadenken;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zullen met een grotere variëteit aan werkmethodes en oplossingen komen; </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zullen misschien bevestiging vragen of het toegestaan is om een andere aanpak te kiezen of tot een andere conclusie te komen.</a:t>
            </a:r>
          </a:p>
          <a:p>
            <a:pPr lvl="0"/>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Bespreek welke strategieën gebruikt kunnen worden om het onderzoeksproces van leerlingen te begeleiden bij ongestructureerde opdrachten. Deze kunnen bevatten: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Stellen van grenzen;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stellen van vragen die het redenatieproces bevorderen;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Bevorder constructieve interacties met een debat onder leerlingen;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Bouw voort op eerdere kennis van leerlingen;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Denk na over foute antwoorden en fouten als leerkansen;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Gebruik zelfbeoordeling en beoordelingen door klasgenoten op een vormende manier.</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2915238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Docenten moeten proberen zich te richten op een strategie die besproken is en plannen dit te gebruiken in een van hun klassen. </a:t>
            </a:r>
            <a:r>
              <a:rPr lang="nl-NL" sz="1200" kern="1200" smtClean="0">
                <a:solidFill>
                  <a:schemeClr val="tx1"/>
                </a:solidFill>
                <a:effectLst/>
                <a:latin typeface="+mn-lt"/>
                <a:ea typeface="+mn-ea"/>
                <a:cs typeface="+mn-cs"/>
              </a:rPr>
              <a:t>Ze moeten voorbereid zijn om in de volgende sessie verslag uit te brengen aan de groep over hoe het ging en of het hielp om het onderzoek van de leerling te begeleiden.</a:t>
            </a:r>
          </a:p>
          <a:p>
            <a:pPr marL="0" lvl="0" indent="0" fontAlgn="base">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hyperlink" Target="http://mascil.mathshell.org.uk/wp-content/uploads/2014/03/Architecture-Handout1.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1052423"/>
            <a:ext cx="7772400" cy="301858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600" dirty="0" err="1"/>
              <a:t>Onderzoekend</a:t>
            </a:r>
            <a:r>
              <a:rPr lang="en-GB" sz="3600" dirty="0"/>
              <a:t> </a:t>
            </a:r>
            <a:r>
              <a:rPr lang="en-GB" sz="3600" dirty="0" err="1"/>
              <a:t>leren</a:t>
            </a:r>
            <a:r>
              <a:rPr lang="en-GB" sz="3600" dirty="0"/>
              <a:t> in de </a:t>
            </a:r>
            <a:r>
              <a:rPr lang="en-GB" sz="3600" dirty="0" err="1"/>
              <a:t>natuurwetenschappen</a:t>
            </a:r>
            <a:endParaRPr lang="en-GB" sz="3600" dirty="0"/>
          </a:p>
          <a:p>
            <a:endParaRPr lang="en-GB" sz="3600" dirty="0"/>
          </a:p>
          <a:p>
            <a:r>
              <a:rPr lang="en-GB" sz="3600" dirty="0">
                <a:solidFill>
                  <a:srgbClr val="8DA375"/>
                </a:solidFill>
              </a:rPr>
              <a:t>   </a:t>
            </a:r>
            <a:r>
              <a:rPr lang="en-GB" sz="3600" dirty="0">
                <a:solidFill>
                  <a:schemeClr val="accent3">
                    <a:lumMod val="75000"/>
                  </a:schemeClr>
                </a:solidFill>
              </a:rPr>
              <a:t>Hoe </a:t>
            </a:r>
            <a:r>
              <a:rPr lang="en-GB" sz="3600" dirty="0" err="1">
                <a:solidFill>
                  <a:schemeClr val="accent3">
                    <a:lumMod val="75000"/>
                  </a:schemeClr>
                </a:solidFill>
              </a:rPr>
              <a:t>zien</a:t>
            </a:r>
            <a:r>
              <a:rPr lang="en-GB" sz="3600" dirty="0">
                <a:solidFill>
                  <a:schemeClr val="accent3">
                    <a:lumMod val="75000"/>
                  </a:schemeClr>
                </a:solidFill>
              </a:rPr>
              <a:t> </a:t>
            </a:r>
            <a:r>
              <a:rPr lang="en-GB" sz="3600" dirty="0" err="1">
                <a:solidFill>
                  <a:schemeClr val="accent3">
                    <a:lumMod val="75000"/>
                  </a:schemeClr>
                </a:solidFill>
              </a:rPr>
              <a:t>onderzoekende</a:t>
            </a:r>
            <a:r>
              <a:rPr lang="en-GB" sz="3600" dirty="0">
                <a:solidFill>
                  <a:schemeClr val="accent3">
                    <a:lumMod val="75000"/>
                  </a:schemeClr>
                </a:solidFill>
              </a:rPr>
              <a:t> </a:t>
            </a:r>
            <a:r>
              <a:rPr lang="en-GB" sz="3600" dirty="0" err="1">
                <a:solidFill>
                  <a:schemeClr val="accent3">
                    <a:lumMod val="75000"/>
                  </a:schemeClr>
                </a:solidFill>
              </a:rPr>
              <a:t>opdrachten</a:t>
            </a:r>
            <a:r>
              <a:rPr lang="en-GB" sz="3600" dirty="0">
                <a:solidFill>
                  <a:schemeClr val="accent3">
                    <a:lumMod val="75000"/>
                  </a:schemeClr>
                </a:solidFill>
              </a:rPr>
              <a:t> </a:t>
            </a:r>
            <a:r>
              <a:rPr lang="en-GB" sz="3600" dirty="0" err="1">
                <a:solidFill>
                  <a:schemeClr val="accent3">
                    <a:lumMod val="75000"/>
                  </a:schemeClr>
                </a:solidFill>
              </a:rPr>
              <a:t>binnen</a:t>
            </a:r>
            <a:r>
              <a:rPr lang="en-GB" sz="3600" dirty="0">
                <a:solidFill>
                  <a:schemeClr val="accent3">
                    <a:lumMod val="75000"/>
                  </a:schemeClr>
                </a:solidFill>
              </a:rPr>
              <a:t> de </a:t>
            </a:r>
            <a:r>
              <a:rPr lang="en-GB" sz="3600" dirty="0" err="1">
                <a:solidFill>
                  <a:schemeClr val="accent3">
                    <a:lumMod val="75000"/>
                  </a:schemeClr>
                </a:solidFill>
              </a:rPr>
              <a:t>natuurwetenschappen</a:t>
            </a:r>
            <a:r>
              <a:rPr lang="en-GB" sz="3600" dirty="0">
                <a:solidFill>
                  <a:schemeClr val="accent3">
                    <a:lumMod val="75000"/>
                  </a:schemeClr>
                </a:solidFill>
              </a:rPr>
              <a:t> </a:t>
            </a:r>
            <a:r>
              <a:rPr lang="en-GB" sz="3600" dirty="0" err="1">
                <a:solidFill>
                  <a:schemeClr val="accent3">
                    <a:lumMod val="75000"/>
                  </a:schemeClr>
                </a:solidFill>
              </a:rPr>
              <a:t>eruit</a:t>
            </a:r>
            <a:r>
              <a:rPr lang="en-GB" sz="3600" dirty="0">
                <a:solidFill>
                  <a:schemeClr val="accent3">
                    <a:lumMod val="75000"/>
                  </a:schemeClr>
                </a:solidFill>
              </a:rPr>
              <a:t>?</a:t>
            </a:r>
            <a:r>
              <a:rPr lang="en-GB" sz="3600" dirty="0">
                <a:solidFill>
                  <a:srgbClr val="8DA375"/>
                </a:solidFill>
              </a:rPr>
              <a:t/>
            </a:r>
            <a:br>
              <a:rPr lang="en-GB" sz="3600" dirty="0">
                <a:solidFill>
                  <a:srgbClr val="8DA375"/>
                </a:solidFill>
              </a:rPr>
            </a:br>
            <a:endParaRPr lang="en-US" sz="3600" dirty="0">
              <a:solidFill>
                <a:srgbClr val="8DA375"/>
              </a:solidFill>
            </a:endParaRPr>
          </a:p>
        </p:txBody>
      </p:sp>
      <p:sp>
        <p:nvSpPr>
          <p:cNvPr id="8" name="Subtitle 2"/>
          <p:cNvSpPr txBox="1">
            <a:spLocks/>
          </p:cNvSpPr>
          <p:nvPr/>
        </p:nvSpPr>
        <p:spPr>
          <a:xfrm>
            <a:off x="1371600" y="3794957"/>
            <a:ext cx="6400800"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3600" dirty="0" smtClean="0">
                <a:solidFill>
                  <a:schemeClr val="tx1"/>
                </a:solidFill>
              </a:rPr>
              <a:t>Too</a:t>
            </a:r>
            <a:r>
              <a:rPr lang="en-US" sz="3600" dirty="0" smtClean="0">
                <a:solidFill>
                  <a:srgbClr val="000000"/>
                </a:solidFill>
              </a:rPr>
              <a:t>l IH-3: </a:t>
            </a:r>
            <a:r>
              <a:rPr lang="nl-NL" sz="3600" dirty="0" smtClean="0">
                <a:solidFill>
                  <a:srgbClr val="000000"/>
                </a:solidFill>
              </a:rPr>
              <a:t>Werkmethodes vergelijken</a:t>
            </a:r>
            <a:endParaRPr lang="en-GB" sz="3600" dirty="0">
              <a:solidFill>
                <a:schemeClr val="tx1"/>
              </a:solidFill>
            </a:endParaRPr>
          </a:p>
          <a:p>
            <a:endParaRPr lang="en-US" sz="36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287" y="33178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1035170" y="1790699"/>
            <a:ext cx="7175380" cy="4000501"/>
          </a:xfrm>
        </p:spPr>
        <p:txBody>
          <a:bodyPr>
            <a:noAutofit/>
          </a:bodyPr>
          <a:lstStyle/>
          <a:p>
            <a:pPr marL="0" indent="0">
              <a:buNone/>
            </a:pPr>
            <a:r>
              <a:rPr lang="en-GB" sz="2800" i="1" dirty="0" err="1" smtClean="0"/>
              <a:t>Doel</a:t>
            </a:r>
            <a:r>
              <a:rPr lang="en-GB" sz="2800" i="1" dirty="0" smtClean="0"/>
              <a:t>: </a:t>
            </a:r>
            <a:endParaRPr lang="en-GB" sz="2800" i="1" dirty="0" smtClean="0"/>
          </a:p>
          <a:p>
            <a:pPr marL="0" indent="0">
              <a:buNone/>
            </a:pPr>
            <a:r>
              <a:rPr lang="en-GB" sz="2800" dirty="0" err="1" smtClean="0"/>
              <a:t>Begrip</a:t>
            </a:r>
            <a:r>
              <a:rPr lang="en-GB" sz="2800" dirty="0" smtClean="0"/>
              <a:t> </a:t>
            </a:r>
            <a:r>
              <a:rPr lang="en-GB" sz="2800" dirty="0" err="1" smtClean="0"/>
              <a:t>ontwikkelen</a:t>
            </a:r>
            <a:r>
              <a:rPr lang="en-GB" sz="2800" dirty="0" smtClean="0"/>
              <a:t> over </a:t>
            </a:r>
            <a:r>
              <a:rPr lang="en-GB" sz="2800" dirty="0" err="1" smtClean="0"/>
              <a:t>methodes</a:t>
            </a:r>
            <a:r>
              <a:rPr lang="en-GB" sz="2800" dirty="0" smtClean="0"/>
              <a:t> die </a:t>
            </a:r>
            <a:r>
              <a:rPr lang="en-GB" sz="2800" dirty="0" err="1" smtClean="0"/>
              <a:t>onderzoekend</a:t>
            </a:r>
            <a:r>
              <a:rPr lang="en-GB" sz="2800" dirty="0" smtClean="0"/>
              <a:t> </a:t>
            </a:r>
            <a:r>
              <a:rPr lang="en-GB" sz="2800" dirty="0" err="1" smtClean="0"/>
              <a:t>leren</a:t>
            </a:r>
            <a:r>
              <a:rPr lang="en-GB" sz="2800" dirty="0" smtClean="0"/>
              <a:t> </a:t>
            </a:r>
            <a:r>
              <a:rPr lang="en-GB" sz="2800" dirty="0" err="1" smtClean="0"/>
              <a:t>kunnen</a:t>
            </a:r>
            <a:r>
              <a:rPr lang="en-GB" sz="2800" dirty="0" smtClean="0"/>
              <a:t> </a:t>
            </a:r>
            <a:r>
              <a:rPr lang="en-GB" sz="2800" dirty="0" err="1" smtClean="0"/>
              <a:t>faciliteren</a:t>
            </a:r>
            <a:endParaRPr lang="en-GB" sz="2800" dirty="0" smtClean="0"/>
          </a:p>
          <a:p>
            <a:pPr marL="0" indent="0">
              <a:buNone/>
            </a:pPr>
            <a:r>
              <a:rPr lang="en-GB" sz="2800" i="1" dirty="0" smtClean="0"/>
              <a:t>We </a:t>
            </a:r>
            <a:r>
              <a:rPr lang="en-GB" sz="2800" i="1" dirty="0" err="1" smtClean="0"/>
              <a:t>zullen</a:t>
            </a:r>
            <a:r>
              <a:rPr lang="en-GB" sz="2800" i="1" dirty="0" smtClean="0"/>
              <a:t>:</a:t>
            </a:r>
            <a:endParaRPr lang="en-GB" sz="2800" i="1" dirty="0" smtClean="0"/>
          </a:p>
          <a:p>
            <a:r>
              <a:rPr lang="en-GB" sz="2800" dirty="0" err="1" smtClean="0"/>
              <a:t>Gestructureerde</a:t>
            </a:r>
            <a:r>
              <a:rPr lang="en-GB" sz="2800" dirty="0" smtClean="0"/>
              <a:t> </a:t>
            </a:r>
            <a:r>
              <a:rPr lang="en-GB" sz="2800" dirty="0" err="1" smtClean="0"/>
              <a:t>en</a:t>
            </a:r>
            <a:r>
              <a:rPr lang="en-GB" sz="2800" dirty="0" smtClean="0"/>
              <a:t> </a:t>
            </a:r>
            <a:r>
              <a:rPr lang="en-GB" sz="2800" dirty="0" err="1" smtClean="0"/>
              <a:t>ongestructureerde</a:t>
            </a:r>
            <a:r>
              <a:rPr lang="en-GB" sz="2800" dirty="0" smtClean="0"/>
              <a:t> </a:t>
            </a:r>
            <a:r>
              <a:rPr lang="en-GB" sz="2800" dirty="0" err="1" smtClean="0"/>
              <a:t>opdrachten</a:t>
            </a:r>
            <a:r>
              <a:rPr lang="en-GB" sz="2800" dirty="0" smtClean="0"/>
              <a:t> </a:t>
            </a:r>
            <a:r>
              <a:rPr lang="en-GB" sz="2800" dirty="0" err="1" smtClean="0"/>
              <a:t>vergelijken</a:t>
            </a:r>
            <a:r>
              <a:rPr lang="en-GB" sz="2800" dirty="0" smtClean="0"/>
              <a:t>;</a:t>
            </a:r>
            <a:endParaRPr lang="en-GB" sz="2800" dirty="0" smtClean="0"/>
          </a:p>
          <a:p>
            <a:r>
              <a:rPr lang="en-GB" sz="2800" dirty="0" err="1" smtClean="0"/>
              <a:t>Bespreken</a:t>
            </a:r>
            <a:r>
              <a:rPr lang="en-GB" sz="2800" dirty="0" smtClean="0"/>
              <a:t> </a:t>
            </a:r>
            <a:r>
              <a:rPr lang="en-GB" sz="2800" dirty="0" err="1" smtClean="0"/>
              <a:t>welke</a:t>
            </a:r>
            <a:r>
              <a:rPr lang="en-GB" sz="2800" dirty="0" smtClean="0"/>
              <a:t> </a:t>
            </a:r>
            <a:r>
              <a:rPr lang="en-GB" sz="2800" dirty="0" err="1" smtClean="0"/>
              <a:t>problemen</a:t>
            </a:r>
            <a:r>
              <a:rPr lang="en-GB" sz="2800" dirty="0" smtClean="0"/>
              <a:t> </a:t>
            </a:r>
            <a:r>
              <a:rPr lang="en-GB" sz="2800" dirty="0" err="1" smtClean="0"/>
              <a:t>kunnen</a:t>
            </a:r>
            <a:r>
              <a:rPr lang="en-GB" sz="2800" dirty="0" smtClean="0"/>
              <a:t> </a:t>
            </a:r>
            <a:r>
              <a:rPr lang="en-GB" sz="2800" dirty="0" err="1" smtClean="0"/>
              <a:t>voordoen</a:t>
            </a:r>
            <a:r>
              <a:rPr lang="en-GB" sz="2800" dirty="0" smtClean="0"/>
              <a:t> </a:t>
            </a:r>
            <a:r>
              <a:rPr lang="en-GB" sz="2800" dirty="0" err="1" smtClean="0"/>
              <a:t>bij</a:t>
            </a:r>
            <a:r>
              <a:rPr lang="en-GB" sz="2800" dirty="0" smtClean="0"/>
              <a:t> </a:t>
            </a:r>
            <a:r>
              <a:rPr lang="en-GB" sz="2800" dirty="0" err="1" smtClean="0"/>
              <a:t>ongestructureerde</a:t>
            </a:r>
            <a:r>
              <a:rPr lang="en-GB" sz="2800" dirty="0" smtClean="0"/>
              <a:t> </a:t>
            </a:r>
            <a:r>
              <a:rPr lang="en-GB" sz="2800" dirty="0" err="1" smtClean="0"/>
              <a:t>opdrachten</a:t>
            </a:r>
            <a:r>
              <a:rPr lang="en-GB" sz="2800" dirty="0" smtClean="0"/>
              <a:t>;</a:t>
            </a:r>
            <a:endParaRPr lang="en-GB" sz="2800" dirty="0" smtClean="0"/>
          </a:p>
          <a:p>
            <a:r>
              <a:rPr lang="en-GB" sz="2800" dirty="0" err="1" smtClean="0"/>
              <a:t>Geschikte</a:t>
            </a:r>
            <a:r>
              <a:rPr lang="en-GB" sz="2800" dirty="0" smtClean="0"/>
              <a:t> </a:t>
            </a:r>
            <a:r>
              <a:rPr lang="en-GB" sz="2800" dirty="0" err="1" smtClean="0"/>
              <a:t>voor</a:t>
            </a:r>
            <a:r>
              <a:rPr lang="en-GB" sz="2800" dirty="0" smtClean="0"/>
              <a:t> </a:t>
            </a:r>
            <a:r>
              <a:rPr lang="en-GB" sz="2800" dirty="0" err="1" smtClean="0"/>
              <a:t>onderzoekend</a:t>
            </a:r>
            <a:r>
              <a:rPr lang="en-GB" sz="2800" dirty="0" smtClean="0"/>
              <a:t> </a:t>
            </a:r>
            <a:r>
              <a:rPr lang="en-GB" sz="2800" dirty="0" err="1" smtClean="0"/>
              <a:t>leren</a:t>
            </a:r>
            <a:r>
              <a:rPr lang="en-GB" sz="2800" dirty="0" smtClean="0"/>
              <a:t> </a:t>
            </a:r>
            <a:r>
              <a:rPr lang="en-GB" sz="2800" dirty="0" err="1" smtClean="0"/>
              <a:t>methoden</a:t>
            </a:r>
            <a:r>
              <a:rPr lang="en-GB" sz="2800" dirty="0" smtClean="0"/>
              <a:t> </a:t>
            </a:r>
            <a:r>
              <a:rPr lang="en-GB" sz="2800" dirty="0" err="1" smtClean="0"/>
              <a:t>delen</a:t>
            </a:r>
            <a:r>
              <a:rPr lang="en-GB" sz="2800" dirty="0" smtClean="0"/>
              <a:t>.</a:t>
            </a:r>
            <a:endParaRPr lang="en-GB" sz="2800" dirty="0" smtClean="0"/>
          </a:p>
        </p:txBody>
      </p:sp>
      <p:pic>
        <p:nvPicPr>
          <p:cNvPr id="1026" name="Picture 2" descr="C:\Documents and Settings\Owner\My Documents\Dropbox\Toolkit\The toolkit\Icons\Icons\working\30mi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191" y="331788"/>
            <a:ext cx="1065789" cy="108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269" y="274638"/>
            <a:ext cx="5978471" cy="1398887"/>
          </a:xfrm>
        </p:spPr>
        <p:txBody>
          <a:bodyPr>
            <a:normAutofit/>
          </a:bodyPr>
          <a:lstStyle/>
          <a:p>
            <a:r>
              <a:rPr lang="en-US" dirty="0" err="1" smtClean="0"/>
              <a:t>Opdrachten</a:t>
            </a:r>
            <a:r>
              <a:rPr lang="en-US" dirty="0" smtClean="0"/>
              <a:t> </a:t>
            </a:r>
            <a:r>
              <a:rPr lang="en-US" dirty="0" err="1" smtClean="0"/>
              <a:t>vergelijken</a:t>
            </a:r>
            <a:endParaRPr lang="en-US" dirty="0"/>
          </a:p>
        </p:txBody>
      </p:sp>
      <p:sp>
        <p:nvSpPr>
          <p:cNvPr id="8" name="Rectangle 7"/>
          <p:cNvSpPr/>
          <p:nvPr/>
        </p:nvSpPr>
        <p:spPr>
          <a:xfrm>
            <a:off x="610709" y="1832968"/>
            <a:ext cx="7440625" cy="4339650"/>
          </a:xfrm>
          <a:prstGeom prst="rect">
            <a:avLst/>
          </a:prstGeom>
        </p:spPr>
        <p:txBody>
          <a:bodyPr wrap="square">
            <a:spAutoFit/>
          </a:bodyPr>
          <a:lstStyle/>
          <a:p>
            <a:r>
              <a:rPr lang="en-GB" sz="2800" dirty="0" err="1" smtClean="0"/>
              <a:t>Vergelijk</a:t>
            </a:r>
            <a:r>
              <a:rPr lang="en-GB" sz="2800" dirty="0" smtClean="0"/>
              <a:t> de </a:t>
            </a:r>
            <a:r>
              <a:rPr lang="en-GB" sz="2800" dirty="0" err="1" smtClean="0"/>
              <a:t>voorbeelden</a:t>
            </a:r>
            <a:r>
              <a:rPr lang="en-GB" sz="2800" dirty="0" smtClean="0"/>
              <a:t> van </a:t>
            </a:r>
            <a:r>
              <a:rPr lang="en-GB" sz="2800" dirty="0" err="1" smtClean="0"/>
              <a:t>gestructureerde</a:t>
            </a:r>
            <a:r>
              <a:rPr lang="en-GB" sz="2800" dirty="0" smtClean="0"/>
              <a:t> </a:t>
            </a:r>
            <a:r>
              <a:rPr lang="en-GB" sz="2800" dirty="0" err="1" smtClean="0"/>
              <a:t>en</a:t>
            </a:r>
            <a:r>
              <a:rPr lang="en-GB" sz="2800" dirty="0" smtClean="0"/>
              <a:t> </a:t>
            </a:r>
            <a:r>
              <a:rPr lang="en-GB" sz="2800" dirty="0" err="1" smtClean="0"/>
              <a:t>ongestrucutreerde</a:t>
            </a:r>
            <a:r>
              <a:rPr lang="en-GB" sz="2800" dirty="0" smtClean="0"/>
              <a:t> </a:t>
            </a:r>
            <a:r>
              <a:rPr lang="en-GB" sz="2800" dirty="0" err="1" smtClean="0"/>
              <a:t>opdrachten</a:t>
            </a:r>
            <a:r>
              <a:rPr lang="en-GB" sz="2800" dirty="0" smtClean="0"/>
              <a:t> </a:t>
            </a:r>
            <a:r>
              <a:rPr lang="en-GB" sz="2800" dirty="0" err="1" smtClean="0"/>
              <a:t>en</a:t>
            </a:r>
            <a:r>
              <a:rPr lang="en-GB" sz="2800" dirty="0" smtClean="0"/>
              <a:t> </a:t>
            </a:r>
            <a:r>
              <a:rPr lang="en-GB" sz="2800" dirty="0" err="1" smtClean="0"/>
              <a:t>bespreek</a:t>
            </a:r>
            <a:r>
              <a:rPr lang="en-GB" sz="2800" dirty="0" smtClean="0"/>
              <a:t> de </a:t>
            </a:r>
            <a:r>
              <a:rPr lang="en-GB" sz="2800" dirty="0" err="1" smtClean="0"/>
              <a:t>volgende</a:t>
            </a:r>
            <a:r>
              <a:rPr lang="en-GB" sz="2800" dirty="0" smtClean="0"/>
              <a:t> </a:t>
            </a:r>
            <a:r>
              <a:rPr lang="en-GB" sz="2800" dirty="0" err="1" smtClean="0"/>
              <a:t>punten</a:t>
            </a:r>
            <a:r>
              <a:rPr lang="en-GB" sz="2800" dirty="0" smtClean="0"/>
              <a:t>:</a:t>
            </a:r>
            <a:endParaRPr lang="en-GB" sz="2800" dirty="0" smtClean="0"/>
          </a:p>
          <a:p>
            <a:pPr marL="457200" indent="-457200">
              <a:buFont typeface="Arial" panose="020B0604020202020204" pitchFamily="34" charset="0"/>
              <a:buChar char="•"/>
            </a:pPr>
            <a:r>
              <a:rPr lang="en-GB" sz="2400" dirty="0" err="1" smtClean="0"/>
              <a:t>Welke</a:t>
            </a:r>
            <a:r>
              <a:rPr lang="en-GB" sz="2400" dirty="0" smtClean="0"/>
              <a:t> </a:t>
            </a:r>
            <a:r>
              <a:rPr lang="en-GB" sz="2400" dirty="0" err="1" smtClean="0"/>
              <a:t>beslissingen</a:t>
            </a:r>
            <a:r>
              <a:rPr lang="en-GB" sz="2400" dirty="0" smtClean="0"/>
              <a:t> </a:t>
            </a:r>
            <a:r>
              <a:rPr lang="en-GB" sz="2400" dirty="0" err="1" smtClean="0"/>
              <a:t>kunnen</a:t>
            </a:r>
            <a:r>
              <a:rPr lang="en-GB" sz="2400" dirty="0" smtClean="0"/>
              <a:t> </a:t>
            </a:r>
            <a:r>
              <a:rPr lang="en-GB" sz="2400" dirty="0" err="1" smtClean="0"/>
              <a:t>leerlingen</a:t>
            </a:r>
            <a:r>
              <a:rPr lang="en-GB" sz="2400" dirty="0" smtClean="0"/>
              <a:t> </a:t>
            </a:r>
            <a:r>
              <a:rPr lang="en-GB" sz="2400" dirty="0" err="1" smtClean="0"/>
              <a:t>maken</a:t>
            </a:r>
            <a:r>
              <a:rPr lang="en-GB" sz="2400" dirty="0" smtClean="0"/>
              <a:t>?</a:t>
            </a:r>
            <a:endParaRPr lang="en-GB" sz="2400" dirty="0"/>
          </a:p>
          <a:p>
            <a:pPr marL="457200" lvl="0" indent="-457200">
              <a:buFont typeface="Arial" panose="020B0604020202020204" pitchFamily="34" charset="0"/>
              <a:buChar char="•"/>
            </a:pPr>
            <a:r>
              <a:rPr lang="nl-NL" sz="2400" dirty="0"/>
              <a:t>Welke opdracht </a:t>
            </a:r>
            <a:r>
              <a:rPr lang="nl-NL" sz="2400" dirty="0" smtClean="0"/>
              <a:t>is uitdagender </a:t>
            </a:r>
            <a:r>
              <a:rPr lang="nl-NL" sz="2400" dirty="0"/>
              <a:t>of motiverender voor de leerlingen?</a:t>
            </a:r>
          </a:p>
          <a:p>
            <a:pPr marL="457200" lvl="0" indent="-457200">
              <a:buFont typeface="Arial" panose="020B0604020202020204" pitchFamily="34" charset="0"/>
              <a:buChar char="•"/>
            </a:pPr>
            <a:r>
              <a:rPr lang="nl-NL" sz="2400" dirty="0"/>
              <a:t>Welke opdracht bevordert de autonomie en het keuzeproces bij leerlingen?</a:t>
            </a:r>
          </a:p>
          <a:p>
            <a:pPr marL="457200" lvl="0" indent="-457200">
              <a:buFont typeface="Arial" panose="020B0604020202020204" pitchFamily="34" charset="0"/>
              <a:buChar char="•"/>
            </a:pPr>
            <a:r>
              <a:rPr lang="nl-NL" sz="2400" dirty="0"/>
              <a:t>Welke pedagogische problemen zullen naar voren komen wanneer u dergelijke ongestructureerde problemen gaat gebruiken?</a:t>
            </a:r>
          </a:p>
        </p:txBody>
      </p:sp>
      <p:pic>
        <p:nvPicPr>
          <p:cNvPr id="4" name="Picture 3"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709" y="385635"/>
            <a:ext cx="1065791" cy="1080000"/>
          </a:xfrm>
          <a:prstGeom prst="rect">
            <a:avLst/>
          </a:prstGeom>
        </p:spPr>
      </p:pic>
      <p:pic>
        <p:nvPicPr>
          <p:cNvPr id="5" name="Picture 4" descr="http://mascil.mathshell.org.uk/wp-content/uploads/2014/05/download_handout.gif">
            <a:hlinkClick r:id="rId4" tgtFrame="&quot;_blank&quot;"/>
          </p:cNvPr>
          <p:cNvPicPr/>
          <p:nvPr/>
        </p:nvPicPr>
        <p:blipFill>
          <a:blip r:embed="rId5">
            <a:extLst>
              <a:ext uri="{28A0092B-C50C-407E-A947-70E740481C1C}">
                <a14:useLocalDpi xmlns:a14="http://schemas.microsoft.com/office/drawing/2010/main" val="0"/>
              </a:ext>
            </a:extLst>
          </a:blip>
          <a:srcRect/>
          <a:stretch>
            <a:fillRect/>
          </a:stretch>
        </p:blipFill>
        <p:spPr bwMode="auto">
          <a:xfrm>
            <a:off x="7297909" y="434081"/>
            <a:ext cx="1226391" cy="1080000"/>
          </a:xfrm>
          <a:prstGeom prst="rect">
            <a:avLst/>
          </a:prstGeom>
          <a:noFill/>
          <a:ln>
            <a:noFill/>
          </a:ln>
        </p:spPr>
      </p:pic>
    </p:spTree>
    <p:extLst>
      <p:ext uri="{BB962C8B-B14F-4D97-AF65-F5344CB8AC3E}">
        <p14:creationId xmlns:p14="http://schemas.microsoft.com/office/powerpoint/2010/main" val="293599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2551" y="482768"/>
            <a:ext cx="6583750" cy="1018764"/>
          </a:xfrm>
        </p:spPr>
        <p:txBody>
          <a:bodyPr>
            <a:normAutofit/>
          </a:bodyPr>
          <a:lstStyle/>
          <a:p>
            <a:r>
              <a:rPr lang="en-US" dirty="0" err="1" smtClean="0"/>
              <a:t>Prob</a:t>
            </a:r>
            <a:r>
              <a:rPr lang="en-US" dirty="0" err="1" smtClean="0"/>
              <a:t>lemen</a:t>
            </a:r>
            <a:r>
              <a:rPr lang="en-US" dirty="0" smtClean="0"/>
              <a:t> </a:t>
            </a:r>
            <a:r>
              <a:rPr lang="en-US" dirty="0" err="1" smtClean="0"/>
              <a:t>identificeren</a:t>
            </a:r>
            <a:endParaRPr lang="en-US" dirty="0"/>
          </a:p>
        </p:txBody>
      </p:sp>
      <p:sp>
        <p:nvSpPr>
          <p:cNvPr id="8" name="Rectangle 7"/>
          <p:cNvSpPr/>
          <p:nvPr/>
        </p:nvSpPr>
        <p:spPr>
          <a:xfrm>
            <a:off x="1206672" y="2217246"/>
            <a:ext cx="6729629" cy="1815882"/>
          </a:xfrm>
          <a:prstGeom prst="rect">
            <a:avLst/>
          </a:prstGeom>
        </p:spPr>
        <p:txBody>
          <a:bodyPr wrap="square">
            <a:spAutoFit/>
          </a:bodyPr>
          <a:lstStyle/>
          <a:p>
            <a:pPr lvl="0"/>
            <a:r>
              <a:rPr lang="en-GB" sz="2800" dirty="0" err="1" smtClean="0"/>
              <a:t>Deel</a:t>
            </a:r>
            <a:r>
              <a:rPr lang="en-GB" sz="2800" dirty="0" smtClean="0"/>
              <a:t> met de </a:t>
            </a:r>
            <a:r>
              <a:rPr lang="en-GB" sz="2800" dirty="0" err="1" smtClean="0"/>
              <a:t>groep</a:t>
            </a:r>
            <a:r>
              <a:rPr lang="en-GB" sz="2800" dirty="0" smtClean="0"/>
              <a:t> </a:t>
            </a:r>
            <a:r>
              <a:rPr lang="en-GB" sz="2800" dirty="0" err="1" smtClean="0"/>
              <a:t>problemen</a:t>
            </a:r>
            <a:r>
              <a:rPr lang="en-GB" sz="2800" dirty="0" smtClean="0"/>
              <a:t> die </a:t>
            </a:r>
            <a:r>
              <a:rPr lang="en-GB" sz="2800" dirty="0" err="1" smtClean="0"/>
              <a:t>naar</a:t>
            </a:r>
            <a:r>
              <a:rPr lang="en-GB" sz="2800" dirty="0" smtClean="0"/>
              <a:t> </a:t>
            </a:r>
            <a:r>
              <a:rPr lang="en-GB" sz="2800" dirty="0" err="1" smtClean="0"/>
              <a:t>voren</a:t>
            </a:r>
            <a:r>
              <a:rPr lang="en-GB" sz="2800" dirty="0" smtClean="0"/>
              <a:t> </a:t>
            </a:r>
            <a:r>
              <a:rPr lang="en-GB" sz="2800" dirty="0" err="1" smtClean="0"/>
              <a:t>kwamen</a:t>
            </a:r>
            <a:r>
              <a:rPr lang="en-GB" sz="2800" dirty="0" smtClean="0"/>
              <a:t> </a:t>
            </a:r>
            <a:r>
              <a:rPr lang="en-GB" sz="2800" dirty="0" err="1" smtClean="0"/>
              <a:t>tijdens</a:t>
            </a:r>
            <a:r>
              <a:rPr lang="en-GB" sz="2800" dirty="0" smtClean="0"/>
              <a:t> de </a:t>
            </a:r>
            <a:r>
              <a:rPr lang="en-GB" sz="2800" dirty="0" err="1" smtClean="0"/>
              <a:t>discussie</a:t>
            </a:r>
            <a:r>
              <a:rPr lang="en-GB" sz="2800" dirty="0" smtClean="0"/>
              <a:t> in duo’s.</a:t>
            </a:r>
            <a:endParaRPr lang="en-GB" sz="2800" dirty="0" smtClean="0"/>
          </a:p>
          <a:p>
            <a:pPr lvl="0"/>
            <a:endParaRPr lang="en-GB" sz="2800" dirty="0" smtClean="0"/>
          </a:p>
          <a:p>
            <a:pPr lvl="0"/>
            <a:r>
              <a:rPr lang="en-GB" sz="2800" dirty="0" err="1" smtClean="0"/>
              <a:t>Maak</a:t>
            </a:r>
            <a:r>
              <a:rPr lang="en-GB" sz="2800" dirty="0" smtClean="0"/>
              <a:t> </a:t>
            </a:r>
            <a:r>
              <a:rPr lang="en-GB" sz="2800" dirty="0" err="1" smtClean="0"/>
              <a:t>een</a:t>
            </a:r>
            <a:r>
              <a:rPr lang="en-GB" sz="2800" dirty="0" smtClean="0"/>
              <a:t> </a:t>
            </a:r>
            <a:r>
              <a:rPr lang="en-GB" sz="2800" dirty="0" err="1" smtClean="0"/>
              <a:t>lijst</a:t>
            </a:r>
            <a:r>
              <a:rPr lang="en-GB" sz="2800" dirty="0" smtClean="0"/>
              <a:t> van de </a:t>
            </a:r>
            <a:r>
              <a:rPr lang="en-GB" sz="2800" dirty="0" err="1" smtClean="0"/>
              <a:t>belangrijkste</a:t>
            </a:r>
            <a:r>
              <a:rPr lang="en-GB" sz="2800" dirty="0" smtClean="0"/>
              <a:t> </a:t>
            </a:r>
            <a:r>
              <a:rPr lang="en-GB" sz="2800" dirty="0" err="1" smtClean="0"/>
              <a:t>punten</a:t>
            </a:r>
            <a:r>
              <a:rPr lang="en-GB" sz="2800" dirty="0" smtClean="0"/>
              <a:t>.</a:t>
            </a:r>
            <a:endParaRPr lang="en-GB" sz="2400" dirty="0"/>
          </a:p>
        </p:txBody>
      </p:sp>
      <p:pic>
        <p:nvPicPr>
          <p:cNvPr id="6" name="Picture 2" descr="C:\Documents and Settings\Owner\My Documents\Dropbox\Toolkit\The toolkit\Icons\Icons\working\cl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683" y="421531"/>
            <a:ext cx="1065791"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9475" y="618288"/>
            <a:ext cx="6474875" cy="1401012"/>
          </a:xfrm>
        </p:spPr>
        <p:txBody>
          <a:bodyPr>
            <a:normAutofit fontScale="90000"/>
          </a:bodyPr>
          <a:lstStyle/>
          <a:p>
            <a:r>
              <a:rPr lang="en-US" dirty="0" err="1" smtClean="0"/>
              <a:t>Strategieën</a:t>
            </a:r>
            <a:r>
              <a:rPr lang="en-US" dirty="0" smtClean="0"/>
              <a:t> </a:t>
            </a:r>
            <a:r>
              <a:rPr lang="en-US" dirty="0" err="1" smtClean="0"/>
              <a:t>ontwikkelen</a:t>
            </a:r>
            <a:r>
              <a:rPr lang="en-US" dirty="0" smtClean="0"/>
              <a:t> die </a:t>
            </a:r>
            <a:r>
              <a:rPr lang="en-US" dirty="0" err="1" smtClean="0"/>
              <a:t>bijdragen</a:t>
            </a:r>
            <a:r>
              <a:rPr lang="en-US" dirty="0" smtClean="0"/>
              <a:t> </a:t>
            </a:r>
            <a:r>
              <a:rPr lang="en-US" dirty="0" err="1" smtClean="0"/>
              <a:t>aan</a:t>
            </a:r>
            <a:r>
              <a:rPr lang="en-US" dirty="0" smtClean="0"/>
              <a:t> </a:t>
            </a:r>
            <a:r>
              <a:rPr lang="en-US" dirty="0" err="1" smtClean="0"/>
              <a:t>onderzoek</a:t>
            </a:r>
            <a:endParaRPr lang="en-US" dirty="0"/>
          </a:p>
        </p:txBody>
      </p:sp>
      <p:sp>
        <p:nvSpPr>
          <p:cNvPr id="3" name="Content Placeholder 2"/>
          <p:cNvSpPr>
            <a:spLocks noGrp="1"/>
          </p:cNvSpPr>
          <p:nvPr>
            <p:ph idx="1"/>
          </p:nvPr>
        </p:nvSpPr>
        <p:spPr>
          <a:xfrm>
            <a:off x="1206672" y="2347740"/>
            <a:ext cx="6775278" cy="3483717"/>
          </a:xfrm>
        </p:spPr>
        <p:txBody>
          <a:bodyPr>
            <a:normAutofit/>
          </a:bodyPr>
          <a:lstStyle/>
          <a:p>
            <a:pPr marL="0" indent="0">
              <a:buNone/>
            </a:pPr>
            <a:r>
              <a:rPr lang="en-US" dirty="0" err="1" smtClean="0"/>
              <a:t>Welke</a:t>
            </a:r>
            <a:r>
              <a:rPr lang="en-US" dirty="0" smtClean="0"/>
              <a:t> </a:t>
            </a:r>
            <a:r>
              <a:rPr lang="en-US" dirty="0" err="1" smtClean="0"/>
              <a:t>strategieën</a:t>
            </a:r>
            <a:r>
              <a:rPr lang="en-US" dirty="0" smtClean="0"/>
              <a:t> kun je </a:t>
            </a:r>
            <a:r>
              <a:rPr lang="en-US" dirty="0" err="1" smtClean="0"/>
              <a:t>gebruiken</a:t>
            </a:r>
            <a:r>
              <a:rPr lang="en-US" dirty="0" smtClean="0"/>
              <a:t> om het </a:t>
            </a:r>
            <a:r>
              <a:rPr lang="en-US" dirty="0" err="1" smtClean="0"/>
              <a:t>onderzoeksproces</a:t>
            </a:r>
            <a:r>
              <a:rPr lang="en-US" dirty="0" smtClean="0"/>
              <a:t> van </a:t>
            </a:r>
            <a:r>
              <a:rPr lang="en-US" dirty="0" err="1" smtClean="0"/>
              <a:t>leerlingen</a:t>
            </a:r>
            <a:r>
              <a:rPr lang="en-US" dirty="0" smtClean="0"/>
              <a:t> </a:t>
            </a:r>
            <a:r>
              <a:rPr lang="en-US" dirty="0" err="1" smtClean="0"/>
              <a:t>te</a:t>
            </a:r>
            <a:r>
              <a:rPr lang="en-US" dirty="0" smtClean="0"/>
              <a:t> </a:t>
            </a:r>
            <a:r>
              <a:rPr lang="en-US" dirty="0" err="1" smtClean="0"/>
              <a:t>begelijden</a:t>
            </a:r>
            <a:r>
              <a:rPr lang="en-US" dirty="0" smtClean="0"/>
              <a:t> </a:t>
            </a:r>
            <a:r>
              <a:rPr lang="en-US" dirty="0" err="1" smtClean="0"/>
              <a:t>bij</a:t>
            </a:r>
            <a:r>
              <a:rPr lang="en-US" dirty="0" smtClean="0"/>
              <a:t> </a:t>
            </a:r>
            <a:r>
              <a:rPr lang="en-US" dirty="0" err="1" smtClean="0"/>
              <a:t>gebruik</a:t>
            </a:r>
            <a:r>
              <a:rPr lang="en-US" dirty="0" smtClean="0"/>
              <a:t> van </a:t>
            </a:r>
            <a:r>
              <a:rPr lang="en-US" dirty="0" err="1" smtClean="0"/>
              <a:t>ongestructureerde</a:t>
            </a:r>
            <a:r>
              <a:rPr lang="en-US" dirty="0" smtClean="0"/>
              <a:t> </a:t>
            </a:r>
            <a:r>
              <a:rPr lang="en-US" dirty="0" err="1" smtClean="0"/>
              <a:t>opdrachten</a:t>
            </a:r>
            <a:r>
              <a:rPr lang="en-GB" dirty="0" smtClean="0"/>
              <a:t>?</a:t>
            </a:r>
            <a:r>
              <a:rPr lang="en-GB" dirty="0"/>
              <a:t>	</a:t>
            </a:r>
            <a:endParaRPr lang="en-GB" dirty="0" smtClean="0"/>
          </a:p>
          <a:p>
            <a:pPr marL="0" indent="0">
              <a:buNone/>
            </a:pPr>
            <a:endParaRPr lang="en-US" dirty="0" smtClean="0"/>
          </a:p>
        </p:txBody>
      </p:sp>
      <p:pic>
        <p:nvPicPr>
          <p:cNvPr id="2050" name="Picture 2" descr="C:\Documents and Settings\Owner\My Documents\Dropbox\Toolkit\The toolkit\Icons\Icons\working\cl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684" y="618288"/>
            <a:ext cx="1065791"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444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576" y="506814"/>
            <a:ext cx="7279904" cy="1080000"/>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565" y="506814"/>
            <a:ext cx="1065790" cy="1080000"/>
          </a:xfrm>
          <a:prstGeom prst="rect">
            <a:avLst/>
          </a:prstGeom>
        </p:spPr>
      </p:pic>
      <p:sp>
        <p:nvSpPr>
          <p:cNvPr id="4" name="Content Placeholder 3"/>
          <p:cNvSpPr>
            <a:spLocks noGrp="1"/>
          </p:cNvSpPr>
          <p:nvPr>
            <p:ph idx="1"/>
          </p:nvPr>
        </p:nvSpPr>
        <p:spPr>
          <a:xfrm>
            <a:off x="1676400" y="1788564"/>
            <a:ext cx="6689080" cy="4097886"/>
          </a:xfrm>
        </p:spPr>
        <p:txBody>
          <a:bodyPr>
            <a:normAutofit/>
          </a:bodyPr>
          <a:lstStyle/>
          <a:p>
            <a:pPr marL="0" lvl="0" indent="0" fontAlgn="base">
              <a:buNone/>
            </a:pPr>
            <a:r>
              <a:rPr lang="en-GB" dirty="0" smtClean="0"/>
              <a:t>Focus op </a:t>
            </a:r>
            <a:r>
              <a:rPr lang="en-GB" dirty="0" err="1" smtClean="0"/>
              <a:t>een</a:t>
            </a:r>
            <a:r>
              <a:rPr lang="en-GB" dirty="0" smtClean="0"/>
              <a:t> </a:t>
            </a:r>
            <a:r>
              <a:rPr lang="en-GB" dirty="0" err="1" smtClean="0"/>
              <a:t>strategie</a:t>
            </a:r>
            <a:r>
              <a:rPr lang="en-GB" dirty="0" smtClean="0"/>
              <a:t> die je </a:t>
            </a:r>
            <a:r>
              <a:rPr lang="en-GB" dirty="0" err="1" smtClean="0"/>
              <a:t>kan</a:t>
            </a:r>
            <a:r>
              <a:rPr lang="en-GB" dirty="0" smtClean="0"/>
              <a:t> </a:t>
            </a:r>
            <a:r>
              <a:rPr lang="en-GB" dirty="0" err="1" smtClean="0"/>
              <a:t>gebruiken</a:t>
            </a:r>
            <a:r>
              <a:rPr lang="en-GB" dirty="0" smtClean="0"/>
              <a:t>. </a:t>
            </a:r>
            <a:r>
              <a:rPr lang="en-GB" dirty="0" err="1" smtClean="0"/>
              <a:t>Kies</a:t>
            </a:r>
            <a:r>
              <a:rPr lang="en-GB" dirty="0" smtClean="0"/>
              <a:t> </a:t>
            </a:r>
            <a:r>
              <a:rPr lang="en-GB" dirty="0" err="1" smtClean="0"/>
              <a:t>een</a:t>
            </a:r>
            <a:r>
              <a:rPr lang="en-GB" dirty="0" smtClean="0"/>
              <a:t> </a:t>
            </a:r>
            <a:r>
              <a:rPr lang="en-GB" dirty="0" err="1" smtClean="0"/>
              <a:t>geschikte</a:t>
            </a:r>
            <a:r>
              <a:rPr lang="en-GB" dirty="0" smtClean="0"/>
              <a:t> </a:t>
            </a:r>
            <a:r>
              <a:rPr lang="en-GB" dirty="0" err="1" smtClean="0"/>
              <a:t>ongestrucutreerde</a:t>
            </a:r>
            <a:r>
              <a:rPr lang="en-GB" dirty="0" smtClean="0"/>
              <a:t> </a:t>
            </a:r>
            <a:r>
              <a:rPr lang="en-GB" dirty="0" err="1" smtClean="0"/>
              <a:t>activiteit</a:t>
            </a:r>
            <a:r>
              <a:rPr lang="en-GB" dirty="0" smtClean="0"/>
              <a:t> </a:t>
            </a:r>
            <a:r>
              <a:rPr lang="en-GB" dirty="0" err="1" smtClean="0"/>
              <a:t>en</a:t>
            </a:r>
            <a:r>
              <a:rPr lang="en-GB" dirty="0" smtClean="0"/>
              <a:t> </a:t>
            </a:r>
            <a:r>
              <a:rPr lang="en-GB" dirty="0" err="1" smtClean="0"/>
              <a:t>gebruik</a:t>
            </a:r>
            <a:r>
              <a:rPr lang="en-GB" dirty="0" smtClean="0"/>
              <a:t> de </a:t>
            </a:r>
            <a:r>
              <a:rPr lang="en-GB" dirty="0" err="1" smtClean="0"/>
              <a:t>strategie</a:t>
            </a:r>
            <a:r>
              <a:rPr lang="en-GB" dirty="0" smtClean="0"/>
              <a:t>.</a:t>
            </a:r>
            <a:endParaRPr lang="en-GB" dirty="0" smtClean="0"/>
          </a:p>
          <a:p>
            <a:pPr marL="0" lvl="0" indent="0" fontAlgn="base">
              <a:buNone/>
            </a:pPr>
            <a:endParaRPr lang="en-GB" dirty="0"/>
          </a:p>
          <a:p>
            <a:pPr marL="0" lvl="0" indent="0" fontAlgn="base">
              <a:buNone/>
            </a:pPr>
            <a:r>
              <a:rPr lang="en-GB" dirty="0" err="1" smtClean="0"/>
              <a:t>Rapporteer</a:t>
            </a:r>
            <a:r>
              <a:rPr lang="en-GB" dirty="0" smtClean="0"/>
              <a:t> je </a:t>
            </a:r>
            <a:r>
              <a:rPr lang="en-GB" dirty="0" err="1" smtClean="0"/>
              <a:t>bevindingen</a:t>
            </a:r>
            <a:r>
              <a:rPr lang="en-GB" dirty="0" smtClean="0"/>
              <a:t> de </a:t>
            </a:r>
            <a:r>
              <a:rPr lang="en-GB" dirty="0" err="1" smtClean="0"/>
              <a:t>volgende</a:t>
            </a:r>
            <a:r>
              <a:rPr lang="en-GB" dirty="0" smtClean="0"/>
              <a:t> </a:t>
            </a:r>
            <a:r>
              <a:rPr lang="en-GB" dirty="0" err="1" smtClean="0"/>
              <a:t>sessie</a:t>
            </a:r>
            <a:r>
              <a:rPr lang="en-GB" dirty="0" smtClean="0"/>
              <a:t>.</a:t>
            </a:r>
            <a:endParaRPr lang="en-GB" dirty="0"/>
          </a:p>
        </p:txBody>
      </p:sp>
      <p:pic>
        <p:nvPicPr>
          <p:cNvPr id="5" name="Picture 4" descr="nextsteps.jpg"/>
          <p:cNvPicPr>
            <a:picLocks/>
          </p:cNvPicPr>
          <p:nvPr/>
        </p:nvPicPr>
        <p:blipFill>
          <a:blip r:embed="rId4">
            <a:extLst>
              <a:ext uri="{28A0092B-C50C-407E-A947-70E740481C1C}">
                <a14:useLocalDpi xmlns:a14="http://schemas.microsoft.com/office/drawing/2010/main" val="0"/>
              </a:ext>
            </a:extLst>
          </a:blip>
          <a:stretch>
            <a:fillRect/>
          </a:stretch>
        </p:blipFill>
        <p:spPr>
          <a:xfrm>
            <a:off x="338565" y="4232131"/>
            <a:ext cx="1080000" cy="1080000"/>
          </a:xfrm>
          <a:prstGeom prst="rect">
            <a:avLst/>
          </a:prstGeom>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582</Words>
  <Application>Microsoft Office PowerPoint</Application>
  <PresentationFormat>On-screen Show (4:3)</PresentationFormat>
  <Paragraphs>62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Overzicht</vt:lpstr>
      <vt:lpstr>Opdrachten vergelijken</vt:lpstr>
      <vt:lpstr>Problemen identificeren</vt:lpstr>
      <vt:lpstr>Strategieën ontwikkelen die bijdragen aan onderzoek</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109</cp:revision>
  <dcterms:created xsi:type="dcterms:W3CDTF">2014-04-13T14:15:20Z</dcterms:created>
  <dcterms:modified xsi:type="dcterms:W3CDTF">2017-06-14T10:11:07Z</dcterms:modified>
</cp:coreProperties>
</file>