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B437C-D269-44CC-8555-6B73FD6DFFA5}" v="41" dt="2019-02-10T12:50:09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ke Stok" userId="f527b375-3e3a-4047-833a-d67d7a74ca2b" providerId="ADAL" clId="{DA8B437C-D269-44CC-8555-6B73FD6DFFA5}"/>
    <pc:docChg chg="custSel modSld">
      <pc:chgData name="Bauke Stok" userId="f527b375-3e3a-4047-833a-d67d7a74ca2b" providerId="ADAL" clId="{DA8B437C-D269-44CC-8555-6B73FD6DFFA5}" dt="2019-02-10T12:50:09.428" v="40"/>
      <pc:docMkLst>
        <pc:docMk/>
      </pc:docMkLst>
      <pc:sldChg chg="modSp">
        <pc:chgData name="Bauke Stok" userId="f527b375-3e3a-4047-833a-d67d7a74ca2b" providerId="ADAL" clId="{DA8B437C-D269-44CC-8555-6B73FD6DFFA5}" dt="2019-02-10T12:46:31.278" v="28" actId="20577"/>
        <pc:sldMkLst>
          <pc:docMk/>
          <pc:sldMk cId="3842689202" sldId="266"/>
        </pc:sldMkLst>
        <pc:spChg chg="mod">
          <ac:chgData name="Bauke Stok" userId="f527b375-3e3a-4047-833a-d67d7a74ca2b" providerId="ADAL" clId="{DA8B437C-D269-44CC-8555-6B73FD6DFFA5}" dt="2019-02-10T12:46:31.278" v="28" actId="20577"/>
          <ac:spMkLst>
            <pc:docMk/>
            <pc:sldMk cId="3842689202" sldId="266"/>
            <ac:spMk id="3" creationId="{D0750291-EA21-4AB7-B6CB-333DF70A5336}"/>
          </ac:spMkLst>
        </pc:spChg>
      </pc:sldChg>
      <pc:sldChg chg="addSp modSp modAnim">
        <pc:chgData name="Bauke Stok" userId="f527b375-3e3a-4047-833a-d67d7a74ca2b" providerId="ADAL" clId="{DA8B437C-D269-44CC-8555-6B73FD6DFFA5}" dt="2019-02-10T12:50:09.428" v="40"/>
        <pc:sldMkLst>
          <pc:docMk/>
          <pc:sldMk cId="2882294672" sldId="270"/>
        </pc:sldMkLst>
        <pc:spChg chg="mod">
          <ac:chgData name="Bauke Stok" userId="f527b375-3e3a-4047-833a-d67d7a74ca2b" providerId="ADAL" clId="{DA8B437C-D269-44CC-8555-6B73FD6DFFA5}" dt="2019-02-10T12:48:58.648" v="33" actId="20577"/>
          <ac:spMkLst>
            <pc:docMk/>
            <pc:sldMk cId="2882294672" sldId="270"/>
            <ac:spMk id="3" creationId="{D0750291-EA21-4AB7-B6CB-333DF70A5336}"/>
          </ac:spMkLst>
        </pc:spChg>
        <pc:picChg chg="add mod">
          <ac:chgData name="Bauke Stok" userId="f527b375-3e3a-4047-833a-d67d7a74ca2b" providerId="ADAL" clId="{DA8B437C-D269-44CC-8555-6B73FD6DFFA5}" dt="2019-02-10T12:49:39.494" v="37" actId="14100"/>
          <ac:picMkLst>
            <pc:docMk/>
            <pc:sldMk cId="2882294672" sldId="270"/>
            <ac:picMk id="4" creationId="{A1A4E845-1113-490D-A627-DCE4448489D2}"/>
          </ac:picMkLst>
        </pc:picChg>
      </pc:sldChg>
      <pc:sldChg chg="addSp delSp modSp delAnim modAnim">
        <pc:chgData name="Bauke Stok" userId="f527b375-3e3a-4047-833a-d67d7a74ca2b" providerId="ADAL" clId="{DA8B437C-D269-44CC-8555-6B73FD6DFFA5}" dt="2019-02-10T12:43:35.910" v="8"/>
        <pc:sldMkLst>
          <pc:docMk/>
          <pc:sldMk cId="206072471" sldId="272"/>
        </pc:sldMkLst>
        <pc:picChg chg="del">
          <ac:chgData name="Bauke Stok" userId="f527b375-3e3a-4047-833a-d67d7a74ca2b" providerId="ADAL" clId="{DA8B437C-D269-44CC-8555-6B73FD6DFFA5}" dt="2019-02-10T12:41:10.992" v="3" actId="478"/>
          <ac:picMkLst>
            <pc:docMk/>
            <pc:sldMk cId="206072471" sldId="272"/>
            <ac:picMk id="4" creationId="{AB6674D0-97D0-4CA5-A3AB-A37026974307}"/>
          </ac:picMkLst>
        </pc:picChg>
        <pc:picChg chg="del">
          <ac:chgData name="Bauke Stok" userId="f527b375-3e3a-4047-833a-d67d7a74ca2b" providerId="ADAL" clId="{DA8B437C-D269-44CC-8555-6B73FD6DFFA5}" dt="2019-02-10T12:38:00.194" v="1" actId="478"/>
          <ac:picMkLst>
            <pc:docMk/>
            <pc:sldMk cId="206072471" sldId="272"/>
            <ac:picMk id="5" creationId="{983BCDC9-0AFD-4370-B228-32F16D17514E}"/>
          </ac:picMkLst>
        </pc:picChg>
        <pc:picChg chg="add mod">
          <ac:chgData name="Bauke Stok" userId="f527b375-3e3a-4047-833a-d67d7a74ca2b" providerId="ADAL" clId="{DA8B437C-D269-44CC-8555-6B73FD6DFFA5}" dt="2019-02-10T12:41:20.894" v="5" actId="14100"/>
          <ac:picMkLst>
            <pc:docMk/>
            <pc:sldMk cId="206072471" sldId="272"/>
            <ac:picMk id="6" creationId="{7195BA1A-4544-4680-B45F-A6EFB6B0DC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11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57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8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17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78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87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15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57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31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2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85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21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50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14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A200-8EB3-4720-9240-E95F085B4F6D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671D3E-8629-41BF-BEB1-9531AFD5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06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ver.nos.nl/journalistieke-verantwoord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volkskrant.nl/kijkverder/2016/nepnieuw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dPRFxfCu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nieuwscheckers.nl/nieuwscheckers/ouders-nemen-overdosis-heroine-met-kind-op-achterban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alta.nl/politiek/nepnieuws-maken-met-geert-wilders/" TargetMode="External"/><Relationship Id="rId2" Type="http://schemas.openxmlformats.org/officeDocument/2006/relationships/hyperlink" Target="https://brandpuntplus.kro-ncrv.nl/brandpuntplus/facebook-verkiezing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eye.com/" TargetMode="External"/><Relationship Id="rId2" Type="http://schemas.openxmlformats.org/officeDocument/2006/relationships/hyperlink" Target="https://nos.nl/artikel/2156807-pechtold-vindt-nepfoto-die-wilders-stuurde-onacceptabe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E5E33CA-1913-4683-8CC8-7DA0551A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50" y="1688364"/>
            <a:ext cx="9936575" cy="8262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FD99E21-F2C9-4963-8A0B-996E077B3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4" y="3745432"/>
            <a:ext cx="6206836" cy="28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8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nl-NL" sz="2400" b="1" dirty="0">
                <a:solidFill>
                  <a:schemeClr val="tx1"/>
                </a:solidFill>
                <a:latin typeface="Roboto Slab"/>
              </a:rPr>
              <a:t>Hoe betrouwbaar is de website?</a:t>
            </a: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Kijk bij websites altijd in de disclaimer of bij ‘over ons’</a:t>
            </a: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C446B6C7-08B1-40D6-B854-CFD5B41A6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35" y="3650672"/>
            <a:ext cx="3480883" cy="31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nl-NL" sz="2400" b="1" dirty="0">
                <a:solidFill>
                  <a:schemeClr val="tx1"/>
                </a:solidFill>
                <a:latin typeface="Roboto Slab"/>
              </a:rPr>
              <a:t>Wordt er ingespeeld op emotie?</a:t>
            </a: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Vooroordelen?</a:t>
            </a: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pPr marL="0" indent="0">
              <a:buNone/>
            </a:pPr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pPr marL="457200" indent="-457200">
              <a:buFont typeface="+mj-lt"/>
              <a:buAutoNum type="arabicPeriod" startAt="4"/>
            </a:pPr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Ook hier: check de bron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95BA1A-4544-4680-B45F-A6EFB6B0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09" y="2926327"/>
            <a:ext cx="5690898" cy="21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pic>
        <p:nvPicPr>
          <p:cNvPr id="9" name="Tijdelijke aanduiding voor inhoud 8">
            <a:hlinkClick r:id="rId2"/>
            <a:extLst>
              <a:ext uri="{FF2B5EF4-FFF2-40B4-BE49-F238E27FC236}">
                <a16:creationId xmlns:a16="http://schemas.microsoft.com/office/drawing/2014/main" id="{8F9C6EB0-5167-47B4-928C-78A8EF2D7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1795"/>
          <a:stretch/>
        </p:blipFill>
        <p:spPr>
          <a:xfrm>
            <a:off x="3408218" y="2244436"/>
            <a:ext cx="6219104" cy="3142962"/>
          </a:xfrm>
        </p:spPr>
      </p:pic>
    </p:spTree>
    <p:extLst>
      <p:ext uri="{BB962C8B-B14F-4D97-AF65-F5344CB8AC3E}">
        <p14:creationId xmlns:p14="http://schemas.microsoft.com/office/powerpoint/2010/main" val="106819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800" dirty="0"/>
              <a:t>Tips om nepnieuws (beter) te herkennen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8170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Probleem 1: we herkennen nepnieuws nauwelijks</a:t>
            </a:r>
          </a:p>
          <a:p>
            <a:pPr marL="0" indent="0">
              <a:buNone/>
            </a:pPr>
            <a:r>
              <a:rPr lang="nl-NL" sz="2400" dirty="0"/>
              <a:t>				(en vooral jongeren niet…)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58545515-6F09-4786-AEFE-475B9B6686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366214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0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1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</a:rPr>
              <a:t>Probleem 2: de media filteren nepnieuws lang niet altijd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dirty="0"/>
              <a:t>Dit bericht stond onder andere</a:t>
            </a:r>
          </a:p>
          <a:p>
            <a:pPr marL="0" indent="0">
              <a:buNone/>
            </a:pPr>
            <a:r>
              <a:rPr lang="nl-NL" dirty="0"/>
              <a:t>op de sites van het AD en</a:t>
            </a:r>
          </a:p>
          <a:p>
            <a:pPr marL="0" indent="0">
              <a:buNone/>
            </a:pPr>
            <a:r>
              <a:rPr lang="nl-NL" dirty="0"/>
              <a:t>De Telegraaf</a:t>
            </a:r>
          </a:p>
        </p:txBody>
      </p:sp>
      <p:pic>
        <p:nvPicPr>
          <p:cNvPr id="4" name="Picture 2">
            <a:hlinkClick r:id="rId2"/>
            <a:extLst>
              <a:ext uri="{FF2B5EF4-FFF2-40B4-BE49-F238E27FC236}">
                <a16:creationId xmlns:a16="http://schemas.microsoft.com/office/drawing/2014/main" id="{DED634CC-2A99-4D45-9E19-9E2CAE47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77" y="3110214"/>
            <a:ext cx="4476263" cy="34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07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87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1"/>
                </a:solidFill>
                <a:latin typeface="Roboto Slab"/>
              </a:rPr>
              <a:t>Zes tips om nepnieuws (beter) te herkennen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5362AA"/>
                </a:solidFill>
                <a:latin typeface="Roboto Slab"/>
              </a:rPr>
              <a:t>Check de bron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5362AA"/>
                </a:solidFill>
                <a:latin typeface="Roboto Slab"/>
              </a:rPr>
              <a:t>Controleer de titel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5362AA"/>
                </a:solidFill>
                <a:latin typeface="Roboto Slab"/>
              </a:rPr>
              <a:t>Kijk verder dan </a:t>
            </a:r>
            <a:r>
              <a:rPr lang="nl-NL" sz="2400" b="1" dirty="0" err="1">
                <a:solidFill>
                  <a:srgbClr val="5362AA"/>
                </a:solidFill>
                <a:latin typeface="Roboto Slab"/>
              </a:rPr>
              <a:t>social</a:t>
            </a:r>
            <a:r>
              <a:rPr lang="nl-NL" sz="2400" b="1" dirty="0">
                <a:solidFill>
                  <a:srgbClr val="5362AA"/>
                </a:solidFill>
                <a:latin typeface="Roboto Slab"/>
              </a:rPr>
              <a:t> media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5362AA"/>
                </a:solidFill>
                <a:latin typeface="Roboto Slab"/>
              </a:rPr>
              <a:t>Wat zeggen afbeeldingen en foto’s?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5362AA"/>
                </a:solidFill>
                <a:latin typeface="Roboto Slab"/>
              </a:rPr>
              <a:t>Hoe betrouwbaar is de website?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5362AA"/>
                </a:solidFill>
                <a:latin typeface="Roboto Slab"/>
              </a:rPr>
              <a:t>Wordt er ingespeeld op emotie?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1551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800" b="1" dirty="0">
                <a:solidFill>
                  <a:schemeClr val="tx1"/>
                </a:solidFill>
                <a:latin typeface="Roboto Slab"/>
              </a:rPr>
              <a:t>Check de bron</a:t>
            </a:r>
            <a:r>
              <a:rPr lang="nl-NL" sz="2400" b="1" dirty="0">
                <a:solidFill>
                  <a:srgbClr val="5362AA"/>
                </a:solidFill>
                <a:latin typeface="Roboto Slab"/>
              </a:rPr>
              <a:t/>
            </a:r>
            <a:br>
              <a:rPr lang="nl-NL" sz="2400" b="1" dirty="0">
                <a:solidFill>
                  <a:srgbClr val="5362AA"/>
                </a:solidFill>
                <a:latin typeface="Roboto Slab"/>
              </a:rPr>
            </a:br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Nieuwsbureaus, bijv. ANP en Reuters zijn betrouwbaar</a:t>
            </a: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Facebook?</a:t>
            </a: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Check andere bronnen</a:t>
            </a:r>
          </a:p>
          <a:p>
            <a:pPr marL="457200" indent="-457200">
              <a:buFont typeface="+mj-lt"/>
              <a:buAutoNum type="arabicPeriod"/>
            </a:pPr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12E475-4180-44F2-960D-187EEB19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21" b="34161"/>
          <a:stretch/>
        </p:blipFill>
        <p:spPr>
          <a:xfrm>
            <a:off x="5403273" y="3148562"/>
            <a:ext cx="5361710" cy="25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400" b="1" dirty="0">
                <a:solidFill>
                  <a:schemeClr val="tx1"/>
                </a:solidFill>
                <a:latin typeface="Roboto Slab"/>
              </a:rPr>
              <a:t>Controleer de titel</a:t>
            </a: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Sensationeel? </a:t>
            </a: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Uitroeptekens, veel hoofdletters?</a:t>
            </a: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Aandacht trekken =&gt; geld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Afbeelding 5" descr="Afbeelding met krant, tekst,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56A0F068-8060-4CD6-802C-B7A154F77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82" y="2165127"/>
            <a:ext cx="3771900" cy="40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nl-NL" sz="2400" b="1" dirty="0">
                <a:solidFill>
                  <a:schemeClr val="tx1"/>
                </a:solidFill>
                <a:latin typeface="Roboto Slab"/>
              </a:rPr>
              <a:t>Kijk verder dan </a:t>
            </a:r>
            <a:r>
              <a:rPr lang="nl-NL" sz="2400" b="1" dirty="0" err="1">
                <a:solidFill>
                  <a:schemeClr val="tx1"/>
                </a:solidFill>
                <a:latin typeface="Roboto Slab"/>
              </a:rPr>
              <a:t>social</a:t>
            </a:r>
            <a:r>
              <a:rPr lang="nl-NL" sz="2400" b="1" dirty="0">
                <a:solidFill>
                  <a:schemeClr val="tx1"/>
                </a:solidFill>
                <a:latin typeface="Roboto Slab"/>
              </a:rPr>
              <a:t> media</a:t>
            </a: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veel nepnieuws op </a:t>
            </a:r>
            <a:r>
              <a:rPr lang="nl-NL" sz="2400" b="1" dirty="0">
                <a:solidFill>
                  <a:srgbClr val="5362AA"/>
                </a:solidFill>
                <a:latin typeface="Roboto Slab"/>
                <a:hlinkClick r:id="rId2"/>
              </a:rPr>
              <a:t>Facebook</a:t>
            </a:r>
            <a:r>
              <a:rPr lang="nl-NL" sz="2400" b="1" dirty="0">
                <a:solidFill>
                  <a:srgbClr val="5362AA"/>
                </a:solidFill>
                <a:latin typeface="Roboto Slab"/>
              </a:rPr>
              <a:t> en </a:t>
            </a:r>
            <a:r>
              <a:rPr lang="nl-NL" sz="2400" b="1" dirty="0">
                <a:solidFill>
                  <a:srgbClr val="5362AA"/>
                </a:solidFill>
                <a:latin typeface="Roboto Slab"/>
                <a:hlinkClick r:id="rId3"/>
              </a:rPr>
              <a:t>twitter</a:t>
            </a:r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check andere bronnen</a:t>
            </a: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419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009E8-09C7-4F76-B1C2-EC52048D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herken je nepnieuws?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50291-EA21-4AB7-B6CB-333DF70A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nl-NL" sz="2400" b="1" dirty="0">
                <a:solidFill>
                  <a:schemeClr val="tx1"/>
                </a:solidFill>
                <a:latin typeface="Roboto Slab"/>
              </a:rPr>
              <a:t>Wat zeggen afbeeldingen en foto’s?</a:t>
            </a: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  <a:hlinkClick r:id="rId2"/>
              </a:rPr>
              <a:t>Bewerkt?</a:t>
            </a:r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r>
              <a:rPr lang="nl-NL" sz="2400" b="1" dirty="0">
                <a:solidFill>
                  <a:srgbClr val="5362AA"/>
                </a:solidFill>
                <a:latin typeface="Roboto Slab"/>
              </a:rPr>
              <a:t>check herkomst foto’s via </a:t>
            </a:r>
            <a:r>
              <a:rPr lang="nl-NL" sz="2400" b="1" dirty="0">
                <a:solidFill>
                  <a:srgbClr val="5362AA"/>
                </a:solidFill>
                <a:latin typeface="Roboto Slab"/>
                <a:hlinkClick r:id="rId3"/>
              </a:rPr>
              <a:t>https://www.tineye.com/</a:t>
            </a:r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pPr marL="457200" indent="-457200">
              <a:buFont typeface="+mj-lt"/>
              <a:buAutoNum type="arabicPeriod" startAt="4"/>
            </a:pPr>
            <a:endParaRPr lang="nl-NL" sz="2400" b="1" dirty="0">
              <a:solidFill>
                <a:srgbClr val="5362AA"/>
              </a:solidFill>
              <a:latin typeface="Roboto Slab"/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A4E845-1113-490D-A627-DCE444848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110" y="2695535"/>
            <a:ext cx="4877307" cy="27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2">
  <a:themeElements>
    <a:clrScheme name="Slier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2" id="{875427A0-9BD8-4F22-A94E-F3FAD76FBDBC}" vid="{9A23E90F-FEE2-470A-83C4-F51306620C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Thema2</Template>
  <TotalTime>1353</TotalTime>
  <Words>212</Words>
  <Application>Microsoft Office PowerPoint</Application>
  <PresentationFormat>Breedbeeld</PresentationFormat>
  <Paragraphs>65</Paragraphs>
  <Slides>12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Roboto Slab</vt:lpstr>
      <vt:lpstr>Wingdings 3</vt:lpstr>
      <vt:lpstr>Thema2</vt:lpstr>
      <vt:lpstr>PowerPoint-presentatie</vt:lpstr>
      <vt:lpstr>Hoe herken je nepnieuws? </vt:lpstr>
      <vt:lpstr>Hoe herken je nepnieuws? </vt:lpstr>
      <vt:lpstr>Hoe herken je nepnieuws? </vt:lpstr>
      <vt:lpstr>Hoe herken je nepnieuws? </vt:lpstr>
      <vt:lpstr>Hoe herken je nepnieuws? </vt:lpstr>
      <vt:lpstr>Hoe herken je nepnieuws? </vt:lpstr>
      <vt:lpstr>Hoe herken je nepnieuws? </vt:lpstr>
      <vt:lpstr>Hoe herken je nepnieuws? </vt:lpstr>
      <vt:lpstr>Hoe herken je nepnieuws? </vt:lpstr>
      <vt:lpstr>Hoe herken je nepnieuws? </vt:lpstr>
      <vt:lpstr>Hoe herken je nepnieuws?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Nepnieuws</dc:title>
  <dc:creator>Bauke Stok</dc:creator>
  <cp:lastModifiedBy>Jente van der Mei</cp:lastModifiedBy>
  <cp:revision>16</cp:revision>
  <dcterms:created xsi:type="dcterms:W3CDTF">2019-02-09T14:16:58Z</dcterms:created>
  <dcterms:modified xsi:type="dcterms:W3CDTF">2019-04-12T07:51:01Z</dcterms:modified>
</cp:coreProperties>
</file>