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56" r:id="rId6"/>
    <p:sldId id="260" r:id="rId7"/>
    <p:sldId id="264" r:id="rId8"/>
    <p:sldId id="265" r:id="rId9"/>
    <p:sldId id="266" r:id="rId10"/>
    <p:sldId id="267" r:id="rId11"/>
    <p:sldId id="258" r:id="rId12"/>
    <p:sldId id="25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110B4-FE03-4A36-B6DD-D55FF32A0DB7}" v="8" dt="2023-01-12T10:48:40.424"/>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7"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524110B4-FE03-4A36-B6DD-D55FF32A0DB7}"/>
    <pc:docChg chg="undo custSel addSld delSld modSld sldOrd">
      <pc:chgData name="Steven Linkels" userId="82b2834b-7373-49b3-b259-2f89722ff704" providerId="ADAL" clId="{524110B4-FE03-4A36-B6DD-D55FF32A0DB7}" dt="2023-01-13T08:02:12.449" v="3305" actId="47"/>
      <pc:docMkLst>
        <pc:docMk/>
      </pc:docMkLst>
      <pc:sldChg chg="modSp mod">
        <pc:chgData name="Steven Linkels" userId="82b2834b-7373-49b3-b259-2f89722ff704" providerId="ADAL" clId="{524110B4-FE03-4A36-B6DD-D55FF32A0DB7}" dt="2023-01-13T08:01:40.566" v="3299" actId="20577"/>
        <pc:sldMkLst>
          <pc:docMk/>
          <pc:sldMk cId="1914404811" sldId="256"/>
        </pc:sldMkLst>
        <pc:spChg chg="mod">
          <ac:chgData name="Steven Linkels" userId="82b2834b-7373-49b3-b259-2f89722ff704" providerId="ADAL" clId="{524110B4-FE03-4A36-B6DD-D55FF32A0DB7}" dt="2023-01-13T08:01:40.566" v="3299" actId="20577"/>
          <ac:spMkLst>
            <pc:docMk/>
            <pc:sldMk cId="1914404811" sldId="256"/>
            <ac:spMk id="6" creationId="{81B96BA2-902A-4078-8942-E8A2417A9A29}"/>
          </ac:spMkLst>
        </pc:spChg>
        <pc:graphicFrameChg chg="modGraphic">
          <ac:chgData name="Steven Linkels" userId="82b2834b-7373-49b3-b259-2f89722ff704" providerId="ADAL" clId="{524110B4-FE03-4A36-B6DD-D55FF32A0DB7}" dt="2023-01-12T08:45:48.938" v="4" actId="207"/>
          <ac:graphicFrameMkLst>
            <pc:docMk/>
            <pc:sldMk cId="1914404811" sldId="256"/>
            <ac:graphicFrameMk id="7" creationId="{E301E4D4-09EB-42FE-AC70-36D3DFBAE62B}"/>
          </ac:graphicFrameMkLst>
        </pc:graphicFrameChg>
      </pc:sldChg>
      <pc:sldChg chg="addSp delSp modSp new del mod setBg">
        <pc:chgData name="Steven Linkels" userId="82b2834b-7373-49b3-b259-2f89722ff704" providerId="ADAL" clId="{524110B4-FE03-4A36-B6DD-D55FF32A0DB7}" dt="2023-01-13T08:02:06.630" v="3300" actId="47"/>
        <pc:sldMkLst>
          <pc:docMk/>
          <pc:sldMk cId="1499266175" sldId="257"/>
        </pc:sldMkLst>
        <pc:spChg chg="mod">
          <ac:chgData name="Steven Linkels" userId="82b2834b-7373-49b3-b259-2f89722ff704" providerId="ADAL" clId="{524110B4-FE03-4A36-B6DD-D55FF32A0DB7}" dt="2023-01-12T10:47:11.128" v="2846" actId="1076"/>
          <ac:spMkLst>
            <pc:docMk/>
            <pc:sldMk cId="1499266175" sldId="257"/>
            <ac:spMk id="2" creationId="{BEEB8088-82B1-CC0B-84F3-559E4B70087C}"/>
          </ac:spMkLst>
        </pc:spChg>
        <pc:spChg chg="add del">
          <ac:chgData name="Steven Linkels" userId="82b2834b-7373-49b3-b259-2f89722ff704" providerId="ADAL" clId="{524110B4-FE03-4A36-B6DD-D55FF32A0DB7}" dt="2023-01-12T08:50:42.598" v="38" actId="26606"/>
          <ac:spMkLst>
            <pc:docMk/>
            <pc:sldMk cId="1499266175" sldId="257"/>
            <ac:spMk id="11" creationId="{823AC064-BC96-4F32-8AE1-B2FD38754823}"/>
          </ac:spMkLst>
        </pc:spChg>
        <pc:spChg chg="add del">
          <ac:chgData name="Steven Linkels" userId="82b2834b-7373-49b3-b259-2f89722ff704" providerId="ADAL" clId="{524110B4-FE03-4A36-B6DD-D55FF32A0DB7}" dt="2023-01-12T08:50:44.475" v="40" actId="26606"/>
          <ac:spMkLst>
            <pc:docMk/>
            <pc:sldMk cId="1499266175" sldId="257"/>
            <ac:spMk id="17" creationId="{99ED5833-B85B-4103-8A3B-CAB0308E6C15}"/>
          </ac:spMkLst>
        </pc:spChg>
        <pc:spChg chg="add del">
          <ac:chgData name="Steven Linkels" userId="82b2834b-7373-49b3-b259-2f89722ff704" providerId="ADAL" clId="{524110B4-FE03-4A36-B6DD-D55FF32A0DB7}" dt="2023-01-12T08:50:45.802" v="42" actId="26606"/>
          <ac:spMkLst>
            <pc:docMk/>
            <pc:sldMk cId="1499266175" sldId="257"/>
            <ac:spMk id="19" creationId="{88263A24-0C1F-4677-B43C-4AE14E276B27}"/>
          </ac:spMkLst>
        </pc:spChg>
        <pc:spChg chg="add del">
          <ac:chgData name="Steven Linkels" userId="82b2834b-7373-49b3-b259-2f89722ff704" providerId="ADAL" clId="{524110B4-FE03-4A36-B6DD-D55FF32A0DB7}" dt="2023-01-12T08:50:45.802" v="42" actId="26606"/>
          <ac:spMkLst>
            <pc:docMk/>
            <pc:sldMk cId="1499266175" sldId="257"/>
            <ac:spMk id="20" creationId="{0ADDB668-2CA4-4D2B-9C34-3487CA330BA8}"/>
          </ac:spMkLst>
        </pc:spChg>
        <pc:spChg chg="add del">
          <ac:chgData name="Steven Linkels" userId="82b2834b-7373-49b3-b259-2f89722ff704" providerId="ADAL" clId="{524110B4-FE03-4A36-B6DD-D55FF32A0DB7}" dt="2023-01-12T08:50:45.802" v="42" actId="26606"/>
          <ac:spMkLst>
            <pc:docMk/>
            <pc:sldMk cId="1499266175" sldId="257"/>
            <ac:spMk id="21" creationId="{2568BC19-F052-4108-93E1-6A3D1DEC072F}"/>
          </ac:spMkLst>
        </pc:spChg>
        <pc:spChg chg="add del">
          <ac:chgData name="Steven Linkels" userId="82b2834b-7373-49b3-b259-2f89722ff704" providerId="ADAL" clId="{524110B4-FE03-4A36-B6DD-D55FF32A0DB7}" dt="2023-01-12T08:50:45.802" v="42" actId="26606"/>
          <ac:spMkLst>
            <pc:docMk/>
            <pc:sldMk cId="1499266175" sldId="257"/>
            <ac:spMk id="22" creationId="{D5FD337D-4D6B-4C8B-B6F5-121097E09881}"/>
          </ac:spMkLst>
        </pc:spChg>
        <pc:spChg chg="add">
          <ac:chgData name="Steven Linkels" userId="82b2834b-7373-49b3-b259-2f89722ff704" providerId="ADAL" clId="{524110B4-FE03-4A36-B6DD-D55FF32A0DB7}" dt="2023-01-12T08:50:45.818" v="43" actId="26606"/>
          <ac:spMkLst>
            <pc:docMk/>
            <pc:sldMk cId="1499266175" sldId="257"/>
            <ac:spMk id="24" creationId="{C4879EFC-8E62-4E00-973C-C45EE9EC676D}"/>
          </ac:spMkLst>
        </pc:spChg>
        <pc:spChg chg="add">
          <ac:chgData name="Steven Linkels" userId="82b2834b-7373-49b3-b259-2f89722ff704" providerId="ADAL" clId="{524110B4-FE03-4A36-B6DD-D55FF32A0DB7}" dt="2023-01-12T08:50:45.818" v="43" actId="26606"/>
          <ac:spMkLst>
            <pc:docMk/>
            <pc:sldMk cId="1499266175" sldId="257"/>
            <ac:spMk id="25" creationId="{D6A9C53F-5F90-40A5-8C85-5412D39C8C68}"/>
          </ac:spMkLst>
        </pc:spChg>
        <pc:picChg chg="add mod">
          <ac:chgData name="Steven Linkels" userId="82b2834b-7373-49b3-b259-2f89722ff704" providerId="ADAL" clId="{524110B4-FE03-4A36-B6DD-D55FF32A0DB7}" dt="2023-01-12T08:51:41.836" v="118" actId="14100"/>
          <ac:picMkLst>
            <pc:docMk/>
            <pc:sldMk cId="1499266175" sldId="257"/>
            <ac:picMk id="4" creationId="{476DD7AB-E025-8740-1D1C-BE24450649FB}"/>
          </ac:picMkLst>
        </pc:picChg>
        <pc:picChg chg="add mod">
          <ac:chgData name="Steven Linkels" userId="82b2834b-7373-49b3-b259-2f89722ff704" providerId="ADAL" clId="{524110B4-FE03-4A36-B6DD-D55FF32A0DB7}" dt="2023-01-12T08:51:52.813" v="121" actId="14100"/>
          <ac:picMkLst>
            <pc:docMk/>
            <pc:sldMk cId="1499266175" sldId="257"/>
            <ac:picMk id="6" creationId="{FE64918A-2D8D-9455-9B80-51BB3F957A3A}"/>
          </ac:picMkLst>
        </pc:picChg>
        <pc:cxnChg chg="add del">
          <ac:chgData name="Steven Linkels" userId="82b2834b-7373-49b3-b259-2f89722ff704" providerId="ADAL" clId="{524110B4-FE03-4A36-B6DD-D55FF32A0DB7}" dt="2023-01-12T08:50:42.598" v="38" actId="26606"/>
          <ac:cxnSpMkLst>
            <pc:docMk/>
            <pc:sldMk cId="1499266175" sldId="257"/>
            <ac:cxnSpMk id="13" creationId="{7E7C77BC-7138-40B1-A15B-20F57A494629}"/>
          </ac:cxnSpMkLst>
        </pc:cxnChg>
        <pc:cxnChg chg="add del">
          <ac:chgData name="Steven Linkels" userId="82b2834b-7373-49b3-b259-2f89722ff704" providerId="ADAL" clId="{524110B4-FE03-4A36-B6DD-D55FF32A0DB7}" dt="2023-01-12T08:50:42.598" v="38" actId="26606"/>
          <ac:cxnSpMkLst>
            <pc:docMk/>
            <pc:sldMk cId="1499266175" sldId="257"/>
            <ac:cxnSpMk id="15" creationId="{DB146403-F3D6-484B-B2ED-97F9565D0370}"/>
          </ac:cxnSpMkLst>
        </pc:cxnChg>
      </pc:sldChg>
      <pc:sldChg chg="addSp modSp new add del mod">
        <pc:chgData name="Steven Linkels" userId="82b2834b-7373-49b3-b259-2f89722ff704" providerId="ADAL" clId="{524110B4-FE03-4A36-B6DD-D55FF32A0DB7}" dt="2023-01-13T08:02:12.449" v="3305" actId="47"/>
        <pc:sldMkLst>
          <pc:docMk/>
          <pc:sldMk cId="1418655478" sldId="258"/>
        </pc:sldMkLst>
        <pc:spChg chg="mod">
          <ac:chgData name="Steven Linkels" userId="82b2834b-7373-49b3-b259-2f89722ff704" providerId="ADAL" clId="{524110B4-FE03-4A36-B6DD-D55FF32A0DB7}" dt="2023-01-12T08:52:17.462" v="149" actId="120"/>
          <ac:spMkLst>
            <pc:docMk/>
            <pc:sldMk cId="1418655478" sldId="258"/>
            <ac:spMk id="2" creationId="{49FF16DD-11E1-069C-1E85-EA7A0A7E83C5}"/>
          </ac:spMkLst>
        </pc:spChg>
        <pc:spChg chg="add mod">
          <ac:chgData name="Steven Linkels" userId="82b2834b-7373-49b3-b259-2f89722ff704" providerId="ADAL" clId="{524110B4-FE03-4A36-B6DD-D55FF32A0DB7}" dt="2023-01-12T10:34:02.197" v="2387" actId="20577"/>
          <ac:spMkLst>
            <pc:docMk/>
            <pc:sldMk cId="1418655478" sldId="258"/>
            <ac:spMk id="3" creationId="{3879D2FD-5920-0E94-3973-2B8A85FCCE92}"/>
          </ac:spMkLst>
        </pc:spChg>
      </pc:sldChg>
      <pc:sldChg chg="addSp modSp new mod">
        <pc:chgData name="Steven Linkels" userId="82b2834b-7373-49b3-b259-2f89722ff704" providerId="ADAL" clId="{524110B4-FE03-4A36-B6DD-D55FF32A0DB7}" dt="2023-01-12T10:31:55.054" v="2386" actId="20577"/>
        <pc:sldMkLst>
          <pc:docMk/>
          <pc:sldMk cId="1677186940" sldId="259"/>
        </pc:sldMkLst>
        <pc:spChg chg="mod">
          <ac:chgData name="Steven Linkels" userId="82b2834b-7373-49b3-b259-2f89722ff704" providerId="ADAL" clId="{524110B4-FE03-4A36-B6DD-D55FF32A0DB7}" dt="2023-01-12T08:56:54.595" v="518" actId="113"/>
          <ac:spMkLst>
            <pc:docMk/>
            <pc:sldMk cId="1677186940" sldId="259"/>
            <ac:spMk id="2" creationId="{A2A124B7-91D5-FB20-DA36-5C8997C004B2}"/>
          </ac:spMkLst>
        </pc:spChg>
        <pc:spChg chg="add mod">
          <ac:chgData name="Steven Linkels" userId="82b2834b-7373-49b3-b259-2f89722ff704" providerId="ADAL" clId="{524110B4-FE03-4A36-B6DD-D55FF32A0DB7}" dt="2023-01-12T10:31:55.054" v="2386" actId="20577"/>
          <ac:spMkLst>
            <pc:docMk/>
            <pc:sldMk cId="1677186940" sldId="259"/>
            <ac:spMk id="3" creationId="{CB161695-1306-B62F-6C4F-41BB4C19DB87}"/>
          </ac:spMkLst>
        </pc:spChg>
      </pc:sldChg>
      <pc:sldChg chg="addSp modSp new mod">
        <pc:chgData name="Steven Linkels" userId="82b2834b-7373-49b3-b259-2f89722ff704" providerId="ADAL" clId="{524110B4-FE03-4A36-B6DD-D55FF32A0DB7}" dt="2023-01-12T10:50:09.349" v="3298" actId="20577"/>
        <pc:sldMkLst>
          <pc:docMk/>
          <pc:sldMk cId="2187002484" sldId="260"/>
        </pc:sldMkLst>
        <pc:spChg chg="mod">
          <ac:chgData name="Steven Linkels" userId="82b2834b-7373-49b3-b259-2f89722ff704" providerId="ADAL" clId="{524110B4-FE03-4A36-B6DD-D55FF32A0DB7}" dt="2023-01-12T10:48:00.328" v="2887" actId="20577"/>
          <ac:spMkLst>
            <pc:docMk/>
            <pc:sldMk cId="2187002484" sldId="260"/>
            <ac:spMk id="2" creationId="{8EA56ACD-BE3B-7287-CC51-EC469208A04E}"/>
          </ac:spMkLst>
        </pc:spChg>
        <pc:spChg chg="add mod">
          <ac:chgData name="Steven Linkels" userId="82b2834b-7373-49b3-b259-2f89722ff704" providerId="ADAL" clId="{524110B4-FE03-4A36-B6DD-D55FF32A0DB7}" dt="2023-01-12T10:50:09.349" v="3298" actId="20577"/>
          <ac:spMkLst>
            <pc:docMk/>
            <pc:sldMk cId="2187002484" sldId="260"/>
            <ac:spMk id="4" creationId="{77FF63B1-FC17-F928-B6B2-0EC5C05A39EF}"/>
          </ac:spMkLst>
        </pc:spChg>
        <pc:picChg chg="add mod">
          <ac:chgData name="Steven Linkels" userId="82b2834b-7373-49b3-b259-2f89722ff704" providerId="ADAL" clId="{524110B4-FE03-4A36-B6DD-D55FF32A0DB7}" dt="2023-01-12T10:44:56.759" v="2485" actId="1076"/>
          <ac:picMkLst>
            <pc:docMk/>
            <pc:sldMk cId="2187002484" sldId="260"/>
            <ac:picMk id="3" creationId="{E9972749-B915-2031-5FA6-D568211C70D7}"/>
          </ac:picMkLst>
        </pc:picChg>
      </pc:sldChg>
      <pc:sldChg chg="new del">
        <pc:chgData name="Steven Linkels" userId="82b2834b-7373-49b3-b259-2f89722ff704" providerId="ADAL" clId="{524110B4-FE03-4A36-B6DD-D55FF32A0DB7}" dt="2023-01-13T08:02:09.238" v="3301" actId="47"/>
        <pc:sldMkLst>
          <pc:docMk/>
          <pc:sldMk cId="3712808623" sldId="261"/>
        </pc:sldMkLst>
      </pc:sldChg>
      <pc:sldChg chg="new del">
        <pc:chgData name="Steven Linkels" userId="82b2834b-7373-49b3-b259-2f89722ff704" providerId="ADAL" clId="{524110B4-FE03-4A36-B6DD-D55FF32A0DB7}" dt="2023-01-13T08:02:09.803" v="3302" actId="47"/>
        <pc:sldMkLst>
          <pc:docMk/>
          <pc:sldMk cId="644978654" sldId="262"/>
        </pc:sldMkLst>
      </pc:sldChg>
      <pc:sldChg chg="new del">
        <pc:chgData name="Steven Linkels" userId="82b2834b-7373-49b3-b259-2f89722ff704" providerId="ADAL" clId="{524110B4-FE03-4A36-B6DD-D55FF32A0DB7}" dt="2023-01-13T08:02:10.297" v="3303" actId="47"/>
        <pc:sldMkLst>
          <pc:docMk/>
          <pc:sldMk cId="2887132003" sldId="263"/>
        </pc:sldMkLst>
      </pc:sldChg>
      <pc:sldChg chg="add ord">
        <pc:chgData name="Steven Linkels" userId="82b2834b-7373-49b3-b259-2f89722ff704" providerId="ADAL" clId="{524110B4-FE03-4A36-B6DD-D55FF32A0DB7}" dt="2023-01-12T10:48:18.293" v="2893"/>
        <pc:sldMkLst>
          <pc:docMk/>
          <pc:sldMk cId="690809494" sldId="264"/>
        </pc:sldMkLst>
      </pc:sldChg>
      <pc:sldChg chg="add ord">
        <pc:chgData name="Steven Linkels" userId="82b2834b-7373-49b3-b259-2f89722ff704" providerId="ADAL" clId="{524110B4-FE03-4A36-B6DD-D55FF32A0DB7}" dt="2023-01-12T10:48:26.401" v="2896"/>
        <pc:sldMkLst>
          <pc:docMk/>
          <pc:sldMk cId="1672781850" sldId="265"/>
        </pc:sldMkLst>
      </pc:sldChg>
      <pc:sldChg chg="add ord">
        <pc:chgData name="Steven Linkels" userId="82b2834b-7373-49b3-b259-2f89722ff704" providerId="ADAL" clId="{524110B4-FE03-4A36-B6DD-D55FF32A0DB7}" dt="2023-01-12T10:48:33.184" v="2899"/>
        <pc:sldMkLst>
          <pc:docMk/>
          <pc:sldMk cId="3804953739" sldId="266"/>
        </pc:sldMkLst>
      </pc:sldChg>
      <pc:sldChg chg="add ord">
        <pc:chgData name="Steven Linkels" userId="82b2834b-7373-49b3-b259-2f89722ff704" providerId="ADAL" clId="{524110B4-FE03-4A36-B6DD-D55FF32A0DB7}" dt="2023-01-12T10:48:41.473" v="2902"/>
        <pc:sldMkLst>
          <pc:docMk/>
          <pc:sldMk cId="2271095284"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6D17A-E128-4EFA-B3BA-8D9AD6CAB485}" type="datetimeFigureOut">
              <a:rPr lang="nl-NL" smtClean="0"/>
              <a:t>13-1-2023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AC336-F5DA-454C-8EAC-64177B2F49FB}" type="slidenum">
              <a:rPr lang="nl-NL" smtClean="0"/>
              <a:t>‹nr.›</a:t>
            </a:fld>
            <a:endParaRPr lang="nl-NL"/>
          </a:p>
        </p:txBody>
      </p:sp>
    </p:spTree>
    <p:extLst>
      <p:ext uri="{BB962C8B-B14F-4D97-AF65-F5344CB8AC3E}">
        <p14:creationId xmlns:p14="http://schemas.microsoft.com/office/powerpoint/2010/main" val="80264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68754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51021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61010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36136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42970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13-1-2023</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992672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Virgin_Group" TargetMode="External"/><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solidFill>
                  <a:srgbClr val="B8A1FF"/>
                </a:solidFill>
                <a:latin typeface="Arial" panose="020B0604020202020204" pitchFamily="34" charset="0"/>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Planning voor vandaag: </a:t>
            </a:r>
          </a:p>
          <a:p>
            <a:pPr>
              <a:buFont typeface="Wingdings" panose="05000000000000000000" pitchFamily="2" charset="2"/>
              <a:buChar char="§"/>
            </a:pPr>
            <a:r>
              <a:rPr lang="nl-NL" sz="1800" dirty="0" err="1">
                <a:latin typeface="Arial" panose="020B0604020202020204" pitchFamily="34" charset="0"/>
                <a:cs typeface="Arial" panose="020B0604020202020204" pitchFamily="34" charset="0"/>
              </a:rPr>
              <a:t>Ansoff</a:t>
            </a:r>
            <a:r>
              <a:rPr lang="nl-NL" sz="1800" dirty="0">
                <a:latin typeface="Arial" panose="020B0604020202020204" pitchFamily="34" charset="0"/>
                <a:cs typeface="Arial" panose="020B0604020202020204" pitchFamily="34" charset="0"/>
              </a:rPr>
              <a:t> matrix</a:t>
            </a:r>
          </a:p>
          <a:p>
            <a:pPr>
              <a:buFont typeface="Wingdings" panose="05000000000000000000" pitchFamily="2" charset="2"/>
              <a:buChar char="§"/>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90688101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1">
                              <a:lumMod val="75000"/>
                            </a:schemeClr>
                          </a:solidFill>
                        </a:rPr>
                        <a:t>Week 1</a:t>
                      </a:r>
                      <a:endParaRPr lang="nl-NL" sz="1200" b="0"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dirty="0">
                          <a:solidFill>
                            <a:schemeClr val="bg1">
                              <a:lumMod val="75000"/>
                            </a:schemeClr>
                          </a:solidFill>
                        </a:rPr>
                        <a:t>Week 3</a:t>
                      </a:r>
                      <a:endParaRPr lang="nl-NL" sz="1200" b="0" kern="1200" dirty="0">
                        <a:solidFill>
                          <a:schemeClr val="bg1">
                            <a:lumMod val="7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q"/>
            </a:pPr>
            <a:r>
              <a:rPr lang="nl-NL" sz="1400" dirty="0">
                <a:solidFill>
                  <a:schemeClr val="bg2"/>
                </a:solidFill>
              </a:rPr>
              <a:t> De nieuwe economie</a:t>
            </a:r>
          </a:p>
          <a:p>
            <a:pPr>
              <a:buFont typeface="Wingdings" panose="05000000000000000000" pitchFamily="2" charset="2"/>
              <a:buChar char="Ø"/>
            </a:pPr>
            <a:r>
              <a:rPr lang="nl-NL" sz="1400" b="1" dirty="0"/>
              <a:t>Marktverkenning</a:t>
            </a:r>
          </a:p>
          <a:p>
            <a:pPr>
              <a:buFont typeface="Wingdings" panose="05000000000000000000" pitchFamily="2" charset="2"/>
              <a:buChar char="q"/>
            </a:pPr>
            <a:r>
              <a:rPr lang="nl-NL" sz="1400" dirty="0">
                <a:solidFill>
                  <a:schemeClr val="bg2"/>
                </a:solidFill>
              </a:rPr>
              <a:t> Financieel management</a:t>
            </a:r>
          </a:p>
          <a:p>
            <a:pPr>
              <a:buFont typeface="Wingdings" panose="05000000000000000000" pitchFamily="2" charset="2"/>
              <a:buChar char="q"/>
            </a:pPr>
            <a:r>
              <a:rPr lang="nl-NL" sz="1400" b="1" dirty="0">
                <a:solidFill>
                  <a:schemeClr val="bg2"/>
                </a:solidFill>
              </a:rPr>
              <a:t>De verborgen impact</a:t>
            </a:r>
          </a:p>
          <a:p>
            <a:pPr>
              <a:buFont typeface="Wingdings" panose="05000000000000000000" pitchFamily="2" charset="2"/>
              <a:buChar char="Ø"/>
            </a:pPr>
            <a:r>
              <a:rPr lang="nl-NL" sz="1400" b="1" dirty="0"/>
              <a:t>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Ø"/>
            </a:pPr>
            <a:r>
              <a:rPr lang="nl-NL" sz="1400" b="1" dirty="0"/>
              <a:t> Kennistoets</a:t>
            </a:r>
          </a:p>
          <a:p>
            <a:pPr>
              <a:buFont typeface="Wingdings" panose="05000000000000000000" pitchFamily="2" charset="2"/>
              <a:buChar char="Ø"/>
            </a:pPr>
            <a:r>
              <a:rPr lang="nl-NL" sz="1400" b="1" dirty="0"/>
              <a:t> Ondernemingsplan</a:t>
            </a:r>
          </a:p>
          <a:p>
            <a:pPr>
              <a:buFont typeface="Wingdings" panose="05000000000000000000" pitchFamily="2" charset="2"/>
              <a:buChar char="q"/>
            </a:pPr>
            <a:r>
              <a:rPr lang="nl-NL" sz="1400" b="1" dirty="0">
                <a:solidFill>
                  <a:schemeClr val="bg1">
                    <a:lumMod val="75000"/>
                  </a:schemeClr>
                </a:solidFill>
              </a:rPr>
              <a:t> Vlog</a:t>
            </a:r>
          </a:p>
        </p:txBody>
      </p:sp>
    </p:spTree>
    <p:extLst>
      <p:ext uri="{BB962C8B-B14F-4D97-AF65-F5344CB8AC3E}">
        <p14:creationId xmlns:p14="http://schemas.microsoft.com/office/powerpoint/2010/main" val="19144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56ACD-BE3B-7287-CC51-EC469208A04E}"/>
              </a:ext>
            </a:extLst>
          </p:cNvPr>
          <p:cNvSpPr>
            <a:spLocks noGrp="1"/>
          </p:cNvSpPr>
          <p:nvPr>
            <p:ph type="title"/>
          </p:nvPr>
        </p:nvSpPr>
        <p:spPr>
          <a:xfrm>
            <a:off x="0" y="0"/>
            <a:ext cx="10515600" cy="1325563"/>
          </a:xfrm>
        </p:spPr>
        <p:txBody>
          <a:bodyPr>
            <a:normAutofit/>
          </a:bodyPr>
          <a:lstStyle/>
          <a:p>
            <a:r>
              <a:rPr lang="nl-NL" b="1" dirty="0" err="1"/>
              <a:t>Ansoff</a:t>
            </a:r>
            <a:r>
              <a:rPr lang="nl-NL" b="1" dirty="0"/>
              <a:t>-Matrix --&gt; </a:t>
            </a:r>
            <a:r>
              <a:rPr lang="nl-NL" b="1" dirty="0" err="1"/>
              <a:t>Hfd</a:t>
            </a:r>
            <a:r>
              <a:rPr lang="nl-NL" b="1" dirty="0"/>
              <a:t> 3 Marketinganalyse </a:t>
            </a:r>
          </a:p>
        </p:txBody>
      </p:sp>
      <p:pic>
        <p:nvPicPr>
          <p:cNvPr id="3" name="Afbeelding 2" descr="ansoff.jpg">
            <a:extLst>
              <a:ext uri="{FF2B5EF4-FFF2-40B4-BE49-F238E27FC236}">
                <a16:creationId xmlns:a16="http://schemas.microsoft.com/office/drawing/2014/main" id="{E9972749-B915-2031-5FA6-D568211C70D7}"/>
              </a:ext>
            </a:extLst>
          </p:cNvPr>
          <p:cNvPicPr>
            <a:picLocks noChangeAspect="1"/>
          </p:cNvPicPr>
          <p:nvPr/>
        </p:nvPicPr>
        <p:blipFill>
          <a:blip r:embed="rId2" cstate="print"/>
          <a:stretch>
            <a:fillRect/>
          </a:stretch>
        </p:blipFill>
        <p:spPr>
          <a:xfrm>
            <a:off x="6175178" y="2897560"/>
            <a:ext cx="6016822" cy="3960440"/>
          </a:xfrm>
          <a:prstGeom prst="rect">
            <a:avLst/>
          </a:prstGeom>
        </p:spPr>
      </p:pic>
      <p:sp>
        <p:nvSpPr>
          <p:cNvPr id="4" name="Tekstvak 3">
            <a:extLst>
              <a:ext uri="{FF2B5EF4-FFF2-40B4-BE49-F238E27FC236}">
                <a16:creationId xmlns:a16="http://schemas.microsoft.com/office/drawing/2014/main" id="{77FF63B1-FC17-F928-B6B2-0EC5C05A39EF}"/>
              </a:ext>
            </a:extLst>
          </p:cNvPr>
          <p:cNvSpPr txBox="1"/>
          <p:nvPr/>
        </p:nvSpPr>
        <p:spPr>
          <a:xfrm>
            <a:off x="276726" y="1325563"/>
            <a:ext cx="6016822" cy="4247317"/>
          </a:xfrm>
          <a:prstGeom prst="rect">
            <a:avLst/>
          </a:prstGeom>
          <a:noFill/>
        </p:spPr>
        <p:txBody>
          <a:bodyPr wrap="square" rtlCol="0">
            <a:spAutoFit/>
          </a:bodyPr>
          <a:lstStyle/>
          <a:p>
            <a:r>
              <a:rPr lang="nl-NL" b="1" dirty="0"/>
              <a:t>Wat is een </a:t>
            </a:r>
            <a:r>
              <a:rPr lang="nl-NL" b="1" dirty="0" err="1"/>
              <a:t>Ansoff</a:t>
            </a:r>
            <a:r>
              <a:rPr lang="nl-NL" b="1" dirty="0"/>
              <a:t>-Matrix?</a:t>
            </a:r>
          </a:p>
          <a:p>
            <a:r>
              <a:rPr lang="nl-NL" dirty="0">
                <a:sym typeface="Wingdings" panose="05000000000000000000" pitchFamily="2" charset="2"/>
              </a:rPr>
              <a:t>Dit is een model waardoor een bedrijf een groeistrategie kan bepalen. Het beantwoordt de vraag waar een bedrijf zich op moet richten.</a:t>
            </a:r>
          </a:p>
          <a:p>
            <a:endParaRPr lang="nl-NL" dirty="0">
              <a:sym typeface="Wingdings" panose="05000000000000000000" pitchFamily="2" charset="2"/>
            </a:endParaRPr>
          </a:p>
          <a:p>
            <a:r>
              <a:rPr lang="nl-NL" dirty="0">
                <a:sym typeface="Wingdings" panose="05000000000000000000" pitchFamily="2" charset="2"/>
              </a:rPr>
              <a:t>Het is aan jullie als groep om te bepalen welke strategie jullie gaan kiezen. Hoe jullie dat gaan doen is door als groep de onderzoeken wat de vier verschillende strategieën inhouden. Uiteindelijk kiezen jullie als groep een strategie, waarbij jullie een onderbouwing geven voor de gekozen strategie.</a:t>
            </a:r>
          </a:p>
          <a:p>
            <a:endParaRPr lang="nl-NL" dirty="0">
              <a:sym typeface="Wingdings" panose="05000000000000000000" pitchFamily="2" charset="2"/>
            </a:endParaRPr>
          </a:p>
          <a:p>
            <a:r>
              <a:rPr lang="nl-NL" b="1" dirty="0">
                <a:sym typeface="Wingdings" panose="05000000000000000000" pitchFamily="2" charset="2"/>
              </a:rPr>
              <a:t>Marktpenetratie</a:t>
            </a:r>
          </a:p>
          <a:p>
            <a:r>
              <a:rPr lang="nl-NL" b="1" dirty="0">
                <a:sym typeface="Wingdings" panose="05000000000000000000" pitchFamily="2" charset="2"/>
              </a:rPr>
              <a:t>Productontwikkeling</a:t>
            </a:r>
          </a:p>
          <a:p>
            <a:r>
              <a:rPr lang="nl-NL" b="1" dirty="0">
                <a:sym typeface="Wingdings" panose="05000000000000000000" pitchFamily="2" charset="2"/>
              </a:rPr>
              <a:t>Marktontwikkeling</a:t>
            </a:r>
          </a:p>
          <a:p>
            <a:r>
              <a:rPr lang="nl-NL" b="1" dirty="0">
                <a:sym typeface="Wingdings" panose="05000000000000000000" pitchFamily="2" charset="2"/>
              </a:rPr>
              <a:t>Diversificatie</a:t>
            </a:r>
            <a:endParaRPr lang="nl-NL" b="1" dirty="0"/>
          </a:p>
        </p:txBody>
      </p:sp>
    </p:spTree>
    <p:extLst>
      <p:ext uri="{BB962C8B-B14F-4D97-AF65-F5344CB8AC3E}">
        <p14:creationId xmlns:p14="http://schemas.microsoft.com/office/powerpoint/2010/main" val="218700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159896" y="1412776"/>
            <a:ext cx="4968552" cy="4968552"/>
          </a:xfrm>
          <a:prstGeom prst="rect">
            <a:avLst/>
          </a:prstGeom>
          <a:noFill/>
          <a:ln w="9525">
            <a:noFill/>
            <a:miter lim="800000"/>
            <a:headEnd/>
            <a:tailEnd/>
          </a:ln>
        </p:spPr>
      </p:pic>
      <p:sp>
        <p:nvSpPr>
          <p:cNvPr id="3" name="Titel 2"/>
          <p:cNvSpPr>
            <a:spLocks noGrp="1"/>
          </p:cNvSpPr>
          <p:nvPr>
            <p:ph type="title"/>
          </p:nvPr>
        </p:nvSpPr>
        <p:spPr/>
        <p:txBody>
          <a:bodyPr>
            <a:normAutofit/>
          </a:bodyPr>
          <a:lstStyle/>
          <a:p>
            <a:r>
              <a:rPr lang="nl-NL" b="1" dirty="0" err="1">
                <a:solidFill>
                  <a:srgbClr val="002060"/>
                </a:solidFill>
              </a:rPr>
              <a:t>Ansoff-matrix</a:t>
            </a:r>
            <a:r>
              <a:rPr lang="nl-NL" dirty="0"/>
              <a:t> </a:t>
            </a:r>
            <a:br>
              <a:rPr lang="nl-NL" dirty="0"/>
            </a:br>
            <a:r>
              <a:rPr lang="nl-NL" sz="2700" i="1" dirty="0"/>
              <a:t>Welke marketingstrategie?</a:t>
            </a:r>
          </a:p>
        </p:txBody>
      </p:sp>
      <p:pic>
        <p:nvPicPr>
          <p:cNvPr id="6" name="Afbeelding 5" descr="ansoff.jpg"/>
          <p:cNvPicPr>
            <a:picLocks noChangeAspect="1"/>
          </p:cNvPicPr>
          <p:nvPr/>
        </p:nvPicPr>
        <p:blipFill>
          <a:blip r:embed="rId3" cstate="print"/>
          <a:stretch>
            <a:fillRect/>
          </a:stretch>
        </p:blipFill>
        <p:spPr>
          <a:xfrm>
            <a:off x="1524000" y="1628800"/>
            <a:ext cx="3281904" cy="2160241"/>
          </a:xfrm>
          <a:prstGeom prst="rect">
            <a:avLst/>
          </a:prstGeom>
        </p:spPr>
      </p:pic>
      <p:sp>
        <p:nvSpPr>
          <p:cNvPr id="7" name="Ovaal 6"/>
          <p:cNvSpPr/>
          <p:nvPr/>
        </p:nvSpPr>
        <p:spPr>
          <a:xfrm>
            <a:off x="2351584" y="2564904"/>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80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dirty="0" err="1">
                <a:solidFill>
                  <a:srgbClr val="002060"/>
                </a:solidFill>
              </a:rPr>
              <a:t>Ansoff-matrix</a:t>
            </a:r>
            <a:r>
              <a:rPr lang="nl-NL" dirty="0"/>
              <a:t> </a:t>
            </a:r>
            <a:br>
              <a:rPr lang="nl-NL" dirty="0"/>
            </a:br>
            <a:r>
              <a:rPr lang="nl-NL" sz="2700" i="1" dirty="0"/>
              <a:t>Welke marketingstrategie?</a:t>
            </a:r>
          </a:p>
        </p:txBody>
      </p:sp>
      <p:pic>
        <p:nvPicPr>
          <p:cNvPr id="4" name="Afbeelding 3" descr="McDonalds.png"/>
          <p:cNvPicPr>
            <a:picLocks noChangeAspect="1"/>
          </p:cNvPicPr>
          <p:nvPr/>
        </p:nvPicPr>
        <p:blipFill>
          <a:blip r:embed="rId2" cstate="print"/>
          <a:stretch>
            <a:fillRect/>
          </a:stretch>
        </p:blipFill>
        <p:spPr>
          <a:xfrm>
            <a:off x="5006543" y="2132856"/>
            <a:ext cx="5028145" cy="3888432"/>
          </a:xfrm>
          <a:prstGeom prst="rect">
            <a:avLst/>
          </a:prstGeom>
        </p:spPr>
      </p:pic>
      <p:sp>
        <p:nvSpPr>
          <p:cNvPr id="5" name="Tekstvak 4"/>
          <p:cNvSpPr txBox="1"/>
          <p:nvPr/>
        </p:nvSpPr>
        <p:spPr>
          <a:xfrm>
            <a:off x="5015880" y="1700808"/>
            <a:ext cx="50405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black"/>
                </a:solidFill>
                <a:effectLst/>
                <a:uLnTx/>
                <a:uFillTx/>
                <a:latin typeface="Bauhaus 93" pitchFamily="82" charset="0"/>
                <a:ea typeface="+mn-ea"/>
                <a:cs typeface="+mn-cs"/>
              </a:rPr>
              <a:t>“Voor de doelgroep, door de doelgroep”</a:t>
            </a:r>
          </a:p>
        </p:txBody>
      </p:sp>
      <p:pic>
        <p:nvPicPr>
          <p:cNvPr id="7" name="Afbeelding 6" descr="ansoff.jpg"/>
          <p:cNvPicPr>
            <a:picLocks noChangeAspect="1"/>
          </p:cNvPicPr>
          <p:nvPr/>
        </p:nvPicPr>
        <p:blipFill>
          <a:blip r:embed="rId3" cstate="print"/>
          <a:stretch>
            <a:fillRect/>
          </a:stretch>
        </p:blipFill>
        <p:spPr>
          <a:xfrm>
            <a:off x="1524000" y="1628800"/>
            <a:ext cx="3281904" cy="2160241"/>
          </a:xfrm>
          <a:prstGeom prst="rect">
            <a:avLst/>
          </a:prstGeom>
        </p:spPr>
      </p:pic>
      <p:sp>
        <p:nvSpPr>
          <p:cNvPr id="8" name="Ovaal 7"/>
          <p:cNvSpPr/>
          <p:nvPr/>
        </p:nvSpPr>
        <p:spPr>
          <a:xfrm>
            <a:off x="3503712" y="1700808"/>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7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dirty="0" err="1">
                <a:solidFill>
                  <a:srgbClr val="002060"/>
                </a:solidFill>
              </a:rPr>
              <a:t>Ansoff-matrix</a:t>
            </a:r>
            <a:r>
              <a:rPr lang="nl-NL" b="1" dirty="0">
                <a:solidFill>
                  <a:srgbClr val="002060"/>
                </a:solidFill>
              </a:rPr>
              <a:t> </a:t>
            </a:r>
            <a:br>
              <a:rPr lang="nl-NL" dirty="0"/>
            </a:br>
            <a:r>
              <a:rPr lang="nl-NL" sz="2700" i="1" dirty="0"/>
              <a:t>Welke marketingstrategie?</a:t>
            </a:r>
          </a:p>
        </p:txBody>
      </p:sp>
      <p:pic>
        <p:nvPicPr>
          <p:cNvPr id="6" name="Afbeelding 5" descr="ansoff.jpg"/>
          <p:cNvPicPr>
            <a:picLocks noChangeAspect="1"/>
          </p:cNvPicPr>
          <p:nvPr/>
        </p:nvPicPr>
        <p:blipFill>
          <a:blip r:embed="rId2" cstate="print"/>
          <a:stretch>
            <a:fillRect/>
          </a:stretch>
        </p:blipFill>
        <p:spPr>
          <a:xfrm>
            <a:off x="1524000" y="1628800"/>
            <a:ext cx="3281904" cy="2160241"/>
          </a:xfrm>
          <a:prstGeom prst="rect">
            <a:avLst/>
          </a:prstGeom>
        </p:spPr>
      </p:pic>
      <p:pic>
        <p:nvPicPr>
          <p:cNvPr id="7" name="Afbeelding 6" descr="virgin-logos-1.jpg">
            <a:hlinkClick r:id="rId3"/>
          </p:cNvPr>
          <p:cNvPicPr>
            <a:picLocks noChangeAspect="1"/>
          </p:cNvPicPr>
          <p:nvPr/>
        </p:nvPicPr>
        <p:blipFill>
          <a:blip r:embed="rId4" cstate="print"/>
          <a:stretch>
            <a:fillRect/>
          </a:stretch>
        </p:blipFill>
        <p:spPr>
          <a:xfrm>
            <a:off x="5330812" y="1027906"/>
            <a:ext cx="5051372" cy="4608512"/>
          </a:xfrm>
          <a:prstGeom prst="rect">
            <a:avLst/>
          </a:prstGeom>
        </p:spPr>
      </p:pic>
      <p:sp>
        <p:nvSpPr>
          <p:cNvPr id="9" name="Ovaal 8"/>
          <p:cNvSpPr/>
          <p:nvPr/>
        </p:nvSpPr>
        <p:spPr>
          <a:xfrm>
            <a:off x="3503712" y="2564904"/>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95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dirty="0" err="1">
                <a:solidFill>
                  <a:srgbClr val="002060"/>
                </a:solidFill>
              </a:rPr>
              <a:t>Ansoff-matrix</a:t>
            </a:r>
            <a:r>
              <a:rPr lang="nl-NL" dirty="0"/>
              <a:t> </a:t>
            </a:r>
            <a:br>
              <a:rPr lang="nl-NL" dirty="0"/>
            </a:br>
            <a:r>
              <a:rPr lang="nl-NL" sz="2700" i="1" dirty="0"/>
              <a:t>Welke marketingstrategie?</a:t>
            </a:r>
          </a:p>
        </p:txBody>
      </p:sp>
      <p:pic>
        <p:nvPicPr>
          <p:cNvPr id="6" name="Afbeelding 5" descr="ansoff.jpg"/>
          <p:cNvPicPr>
            <a:picLocks noChangeAspect="1"/>
          </p:cNvPicPr>
          <p:nvPr/>
        </p:nvPicPr>
        <p:blipFill>
          <a:blip r:embed="rId2" cstate="print"/>
          <a:stretch>
            <a:fillRect/>
          </a:stretch>
        </p:blipFill>
        <p:spPr>
          <a:xfrm>
            <a:off x="1524000" y="1628800"/>
            <a:ext cx="3281904" cy="2160241"/>
          </a:xfrm>
          <a:prstGeom prst="rect">
            <a:avLst/>
          </a:prstGeom>
        </p:spPr>
      </p:pic>
      <p:pic>
        <p:nvPicPr>
          <p:cNvPr id="5" name="Afbeelding 4" descr="coca.png"/>
          <p:cNvPicPr>
            <a:picLocks noChangeAspect="1"/>
          </p:cNvPicPr>
          <p:nvPr/>
        </p:nvPicPr>
        <p:blipFill>
          <a:blip r:embed="rId3" cstate="print"/>
          <a:stretch>
            <a:fillRect/>
          </a:stretch>
        </p:blipFill>
        <p:spPr>
          <a:xfrm>
            <a:off x="5879976" y="1556793"/>
            <a:ext cx="4788024" cy="2676343"/>
          </a:xfrm>
          <a:prstGeom prst="rect">
            <a:avLst/>
          </a:prstGeom>
        </p:spPr>
      </p:pic>
      <p:pic>
        <p:nvPicPr>
          <p:cNvPr id="8" name="Afbeelding 7" descr="cocaII.jpg"/>
          <p:cNvPicPr>
            <a:picLocks noChangeAspect="1"/>
          </p:cNvPicPr>
          <p:nvPr/>
        </p:nvPicPr>
        <p:blipFill>
          <a:blip r:embed="rId4" cstate="print"/>
          <a:stretch>
            <a:fillRect/>
          </a:stretch>
        </p:blipFill>
        <p:spPr>
          <a:xfrm>
            <a:off x="6606903" y="4313231"/>
            <a:ext cx="1978527" cy="2223145"/>
          </a:xfrm>
          <a:prstGeom prst="rect">
            <a:avLst/>
          </a:prstGeom>
        </p:spPr>
      </p:pic>
      <p:sp>
        <p:nvSpPr>
          <p:cNvPr id="9" name="Ovaal 8"/>
          <p:cNvSpPr/>
          <p:nvPr/>
        </p:nvSpPr>
        <p:spPr>
          <a:xfrm>
            <a:off x="2351584" y="1700808"/>
            <a:ext cx="1080120" cy="936104"/>
          </a:xfrm>
          <a:prstGeom prst="ellipse">
            <a:avLst/>
          </a:prstGeom>
          <a:solidFill>
            <a:schemeClr val="accent1">
              <a:alpha val="37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9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F16DD-11E1-069C-1E85-EA7A0A7E83C5}"/>
              </a:ext>
            </a:extLst>
          </p:cNvPr>
          <p:cNvSpPr>
            <a:spLocks noGrp="1"/>
          </p:cNvSpPr>
          <p:nvPr>
            <p:ph type="title"/>
          </p:nvPr>
        </p:nvSpPr>
        <p:spPr>
          <a:xfrm>
            <a:off x="0" y="0"/>
            <a:ext cx="10515600" cy="1325563"/>
          </a:xfrm>
        </p:spPr>
        <p:txBody>
          <a:bodyPr/>
          <a:lstStyle/>
          <a:p>
            <a:r>
              <a:rPr lang="nl-NL" b="1" dirty="0"/>
              <a:t>Planning voor vandaag:</a:t>
            </a:r>
          </a:p>
        </p:txBody>
      </p:sp>
      <p:sp>
        <p:nvSpPr>
          <p:cNvPr id="3" name="Tekstvak 2">
            <a:extLst>
              <a:ext uri="{FF2B5EF4-FFF2-40B4-BE49-F238E27FC236}">
                <a16:creationId xmlns:a16="http://schemas.microsoft.com/office/drawing/2014/main" id="{3879D2FD-5920-0E94-3973-2B8A85FCCE92}"/>
              </a:ext>
            </a:extLst>
          </p:cNvPr>
          <p:cNvSpPr txBox="1"/>
          <p:nvPr/>
        </p:nvSpPr>
        <p:spPr>
          <a:xfrm>
            <a:off x="122548" y="1253765"/>
            <a:ext cx="10515600" cy="4801314"/>
          </a:xfrm>
          <a:prstGeom prst="rect">
            <a:avLst/>
          </a:prstGeom>
          <a:noFill/>
        </p:spPr>
        <p:txBody>
          <a:bodyPr wrap="square" rtlCol="0">
            <a:spAutoFit/>
          </a:bodyPr>
          <a:lstStyle/>
          <a:p>
            <a:r>
              <a:rPr lang="nl-NL" dirty="0"/>
              <a:t>Planning voor vandaag:</a:t>
            </a:r>
          </a:p>
          <a:p>
            <a:endParaRPr lang="nl-NL" dirty="0"/>
          </a:p>
          <a:p>
            <a:pPr marL="342900" indent="-342900">
              <a:buFont typeface="+mj-lt"/>
              <a:buAutoNum type="arabicPeriod"/>
            </a:pPr>
            <a:r>
              <a:rPr lang="nl-NL" dirty="0"/>
              <a:t>Zorg dat alles check is voor het starten van de onderneming van volgende week (voor een checklist zie de volgende dia)</a:t>
            </a:r>
          </a:p>
          <a:p>
            <a:pPr marL="342900" indent="-342900">
              <a:buFont typeface="+mj-lt"/>
              <a:buAutoNum type="arabicPeriod"/>
            </a:pPr>
            <a:endParaRPr lang="nl-NL" dirty="0"/>
          </a:p>
          <a:p>
            <a:pPr marL="342900" indent="-342900">
              <a:buFont typeface="+mj-lt"/>
              <a:buAutoNum type="arabicPeriod"/>
            </a:pPr>
            <a:r>
              <a:rPr lang="nl-NL" dirty="0"/>
              <a:t>De deadline voor de marktplaatsspullen is vandaag 13-1. Dit houdt in dat als het vandaag niet verkocht wordt jullie maandag de spullen moeten opruimen per groep. (denk aan doneren aan de kringloop, weggeven etc.)</a:t>
            </a:r>
          </a:p>
          <a:p>
            <a:pPr marL="342900" indent="-342900">
              <a:buFont typeface="+mj-lt"/>
              <a:buAutoNum type="arabicPeriod"/>
            </a:pPr>
            <a:endParaRPr lang="nl-NL" dirty="0"/>
          </a:p>
          <a:p>
            <a:pPr marL="342900" indent="-342900">
              <a:buFont typeface="+mj-lt"/>
              <a:buAutoNum type="arabicPeriod"/>
            </a:pPr>
            <a:r>
              <a:rPr lang="nl-NL" dirty="0"/>
              <a:t>Een planning maken voor de volgende week. Wie onderneemt er en wie werkt er verder aan het ondernemersplan. (Alle 4 tegelijk ondernemen is bijna nooit noodzakelijk).</a:t>
            </a:r>
          </a:p>
          <a:p>
            <a:pPr marL="342900" indent="-342900">
              <a:buFont typeface="+mj-lt"/>
              <a:buAutoNum type="arabicPeriod"/>
            </a:pPr>
            <a:endParaRPr lang="nl-NL" dirty="0"/>
          </a:p>
          <a:p>
            <a:pPr marL="342900" indent="-342900">
              <a:buFont typeface="+mj-lt"/>
              <a:buAutoNum type="arabicPeriod"/>
            </a:pPr>
            <a:r>
              <a:rPr lang="nl-NL" dirty="0"/>
              <a:t>LA3 moet vanavond ingeleverd worden.</a:t>
            </a:r>
          </a:p>
          <a:p>
            <a:pPr marL="342900" indent="-342900">
              <a:buFont typeface="+mj-lt"/>
              <a:buAutoNum type="arabicPeriod"/>
            </a:pPr>
            <a:endParaRPr lang="nl-NL" dirty="0"/>
          </a:p>
          <a:p>
            <a:pPr marL="342900" indent="-342900">
              <a:buFont typeface="+mj-lt"/>
              <a:buAutoNum type="arabicPeriod"/>
            </a:pPr>
            <a:r>
              <a:rPr lang="nl-NL" dirty="0"/>
              <a:t>De </a:t>
            </a:r>
            <a:r>
              <a:rPr lang="nl-NL" dirty="0" err="1"/>
              <a:t>Ansoff</a:t>
            </a:r>
            <a:r>
              <a:rPr lang="nl-NL" dirty="0"/>
              <a:t>-Matrix is verwerkt in het ondernemingsverslag.</a:t>
            </a:r>
          </a:p>
          <a:p>
            <a:pPr marL="342900" indent="-342900">
              <a:buFont typeface="+mj-lt"/>
              <a:buAutoNum type="arabicPeriod"/>
            </a:pPr>
            <a:endParaRPr lang="nl-NL" dirty="0"/>
          </a:p>
          <a:p>
            <a:pPr marL="342900" indent="-342900">
              <a:buFont typeface="+mj-lt"/>
              <a:buAutoNum type="arabicPeriod"/>
            </a:pPr>
            <a:endParaRPr lang="nl-NL" dirty="0"/>
          </a:p>
        </p:txBody>
      </p:sp>
    </p:spTree>
    <p:extLst>
      <p:ext uri="{BB962C8B-B14F-4D97-AF65-F5344CB8AC3E}">
        <p14:creationId xmlns:p14="http://schemas.microsoft.com/office/powerpoint/2010/main" val="141865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124B7-91D5-FB20-DA36-5C8997C004B2}"/>
              </a:ext>
            </a:extLst>
          </p:cNvPr>
          <p:cNvSpPr>
            <a:spLocks noGrp="1"/>
          </p:cNvSpPr>
          <p:nvPr>
            <p:ph type="title"/>
          </p:nvPr>
        </p:nvSpPr>
        <p:spPr>
          <a:xfrm>
            <a:off x="0" y="0"/>
            <a:ext cx="10515600" cy="1325563"/>
          </a:xfrm>
        </p:spPr>
        <p:txBody>
          <a:bodyPr/>
          <a:lstStyle/>
          <a:p>
            <a:r>
              <a:rPr lang="nl-NL" b="1" dirty="0"/>
              <a:t>Checklist ondernemen</a:t>
            </a:r>
          </a:p>
        </p:txBody>
      </p:sp>
      <p:sp>
        <p:nvSpPr>
          <p:cNvPr id="3" name="Tekstvak 2">
            <a:extLst>
              <a:ext uri="{FF2B5EF4-FFF2-40B4-BE49-F238E27FC236}">
                <a16:creationId xmlns:a16="http://schemas.microsoft.com/office/drawing/2014/main" id="{CB161695-1306-B62F-6C4F-41BB4C19DB87}"/>
              </a:ext>
            </a:extLst>
          </p:cNvPr>
          <p:cNvSpPr txBox="1"/>
          <p:nvPr/>
        </p:nvSpPr>
        <p:spPr>
          <a:xfrm>
            <a:off x="0" y="1140897"/>
            <a:ext cx="10539167" cy="5078313"/>
          </a:xfrm>
          <a:prstGeom prst="rect">
            <a:avLst/>
          </a:prstGeom>
          <a:noFill/>
        </p:spPr>
        <p:txBody>
          <a:bodyPr wrap="square" rtlCol="0">
            <a:spAutoFit/>
          </a:bodyPr>
          <a:lstStyle/>
          <a:p>
            <a:pPr marL="285750" indent="-285750">
              <a:buFont typeface="Wingdings" panose="05000000000000000000" pitchFamily="2" charset="2"/>
              <a:buChar char="q"/>
            </a:pPr>
            <a:r>
              <a:rPr lang="nl-NL" dirty="0"/>
              <a:t>Manier van ondernemen is bepaald. (Op aanvraag verkopen of ergens zichtbaar staan met de verkoopwaar)</a:t>
            </a:r>
          </a:p>
          <a:p>
            <a:pPr marL="285750" indent="-285750">
              <a:buFont typeface="Wingdings" panose="05000000000000000000" pitchFamily="2" charset="2"/>
              <a:buChar char="q"/>
            </a:pPr>
            <a:r>
              <a:rPr lang="nl-NL" dirty="0"/>
              <a:t>De verkoopwaar is geregeld en het is duidelijk wat er allemaal verkocht gaat worden (mutsen, advent kalenders, het eten, chocomel en de </a:t>
            </a:r>
            <a:r>
              <a:rPr lang="nl-NL" dirty="0" err="1"/>
              <a:t>mystery</a:t>
            </a:r>
            <a:r>
              <a:rPr lang="nl-NL" dirty="0"/>
              <a:t> boxen)</a:t>
            </a:r>
          </a:p>
          <a:p>
            <a:pPr marL="285750" indent="-285750">
              <a:buFont typeface="Wingdings" panose="05000000000000000000" pitchFamily="2" charset="2"/>
              <a:buChar char="q"/>
            </a:pPr>
            <a:r>
              <a:rPr lang="nl-NL" dirty="0"/>
              <a:t>Alle spullen zijn in huis om te starten met de onderneming.</a:t>
            </a:r>
          </a:p>
          <a:p>
            <a:pPr marL="285750" indent="-285750">
              <a:buFont typeface="Wingdings" panose="05000000000000000000" pitchFamily="2" charset="2"/>
              <a:buChar char="q"/>
            </a:pPr>
            <a:r>
              <a:rPr lang="nl-NL" dirty="0"/>
              <a:t>Er is voldaan aan de keurmerken om te starten met ondernemen. (Hygiëne, kwaliteit etc.)</a:t>
            </a:r>
          </a:p>
          <a:p>
            <a:pPr marL="285750" indent="-285750">
              <a:buFont typeface="Wingdings" panose="05000000000000000000" pitchFamily="2" charset="2"/>
              <a:buChar char="q"/>
            </a:pPr>
            <a:r>
              <a:rPr lang="nl-NL" dirty="0"/>
              <a:t>Er is een begroting gemaakt die kloppend is.</a:t>
            </a:r>
          </a:p>
          <a:p>
            <a:pPr marL="285750" indent="-285750">
              <a:buFont typeface="Wingdings" panose="05000000000000000000" pitchFamily="2" charset="2"/>
              <a:buChar char="q"/>
            </a:pPr>
            <a:r>
              <a:rPr lang="nl-NL" dirty="0"/>
              <a:t>De prijzen zijn eerlijk en winstgevend berekend met een kloppende rekensom</a:t>
            </a:r>
          </a:p>
          <a:p>
            <a:pPr marL="285750" indent="-285750">
              <a:buFont typeface="Wingdings" panose="05000000000000000000" pitchFamily="2" charset="2"/>
              <a:buChar char="q"/>
            </a:pPr>
            <a:r>
              <a:rPr lang="nl-NL" dirty="0"/>
              <a:t>Er wordt voor volgende week een planning gemaakt, wie onderneemt wanneer, wie is er dan aan het werk voor het verslag.</a:t>
            </a:r>
          </a:p>
          <a:p>
            <a:pPr marL="285750" indent="-285750">
              <a:buFont typeface="Wingdings" panose="05000000000000000000" pitchFamily="2" charset="2"/>
              <a:buChar char="q"/>
            </a:pPr>
            <a:r>
              <a:rPr lang="nl-NL" dirty="0"/>
              <a:t>De docenten zijn gemaild met de vraag voor goedkeuring als je moet ondernemen tijdens de les (voor de lunch en chocomel groepen)</a:t>
            </a:r>
          </a:p>
          <a:p>
            <a:pPr marL="285750" indent="-285750">
              <a:buFont typeface="Wingdings" panose="05000000000000000000" pitchFamily="2" charset="2"/>
              <a:buChar char="q"/>
            </a:pPr>
            <a:r>
              <a:rPr lang="nl-NL" dirty="0"/>
              <a:t>De doelgroepen zijn benaderd met de juiste promotiekanalen.</a:t>
            </a:r>
          </a:p>
          <a:p>
            <a:pPr marL="285750" indent="-285750">
              <a:buFont typeface="Wingdings" panose="05000000000000000000" pitchFamily="2" charset="2"/>
              <a:buChar char="q"/>
            </a:pPr>
            <a:r>
              <a:rPr lang="nl-NL" dirty="0"/>
              <a:t>Er is promotiemateriaal gemaakt.</a:t>
            </a:r>
          </a:p>
          <a:p>
            <a:pPr marL="285750" indent="-285750">
              <a:buFont typeface="Wingdings" panose="05000000000000000000" pitchFamily="2" charset="2"/>
              <a:buChar char="q"/>
            </a:pPr>
            <a:r>
              <a:rPr lang="nl-NL" dirty="0"/>
              <a:t>Er is nagedacht over reststromen, wat doe je met producten die blijven liggen en hoe communiceer je dit naar de klanten.</a:t>
            </a:r>
          </a:p>
          <a:p>
            <a:pPr marL="285750" indent="-285750">
              <a:buFont typeface="Wingdings" panose="05000000000000000000" pitchFamily="2" charset="2"/>
              <a:buChar char="q"/>
            </a:pPr>
            <a:r>
              <a:rPr lang="nl-NL" dirty="0"/>
              <a:t>Wat verder nog ter sprake komt.</a:t>
            </a:r>
          </a:p>
          <a:p>
            <a:pPr marL="285750" indent="-285750">
              <a:buFont typeface="Wingdings" panose="05000000000000000000" pitchFamily="2" charset="2"/>
              <a:buChar char="q"/>
            </a:pPr>
            <a:endParaRPr lang="nl-NL" dirty="0"/>
          </a:p>
          <a:p>
            <a:pPr marL="285750" indent="-285750">
              <a:buFont typeface="Wingdings" panose="05000000000000000000" pitchFamily="2" charset="2"/>
              <a:buChar char="q"/>
            </a:pPr>
            <a:endParaRPr lang="nl-NL" dirty="0"/>
          </a:p>
        </p:txBody>
      </p:sp>
    </p:spTree>
    <p:extLst>
      <p:ext uri="{BB962C8B-B14F-4D97-AF65-F5344CB8AC3E}">
        <p14:creationId xmlns:p14="http://schemas.microsoft.com/office/powerpoint/2010/main" val="167718694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C98D7B-0BBC-440D-A28E-B8A82D888E6D}"/>
</file>

<file path=customXml/itemProps2.xml><?xml version="1.0" encoding="utf-8"?>
<ds:datastoreItem xmlns:ds="http://schemas.openxmlformats.org/officeDocument/2006/customXml" ds:itemID="{4F4FF143-0ABB-4CFF-A5DD-2BA0E6EC9068}">
  <ds:schemaRef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2c4f0c93-2979-4f27-aab2-70de95932352"/>
    <ds:schemaRef ds:uri="http://schemas.microsoft.com/office/2006/documentManagement/types"/>
    <ds:schemaRef ds:uri="c6f82ce1-f6df-49a5-8b49-cf8409a27aa4"/>
    <ds:schemaRef ds:uri="http://purl.org/dc/elements/1.1/"/>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TotalTime>
  <Words>478</Words>
  <Application>Microsoft Office PowerPoint</Application>
  <PresentationFormat>Breedbeeld</PresentationFormat>
  <Paragraphs>63</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8</vt:i4>
      </vt:variant>
    </vt:vector>
  </HeadingPairs>
  <TitlesOfParts>
    <vt:vector size="15" baseType="lpstr">
      <vt:lpstr>Arial</vt:lpstr>
      <vt:lpstr>Bauhaus 93</vt:lpstr>
      <vt:lpstr>Calibri</vt:lpstr>
      <vt:lpstr>Calibri Light</vt:lpstr>
      <vt:lpstr>Wingdings</vt:lpstr>
      <vt:lpstr>Kantoorthema</vt:lpstr>
      <vt:lpstr>1_Kantoorthema</vt:lpstr>
      <vt:lpstr>PowerPoint-presentatie</vt:lpstr>
      <vt:lpstr>Ansoff-Matrix --&gt; Hfd 3 Marketinganalyse </vt:lpstr>
      <vt:lpstr>Ansoff-matrix  Welke marketingstrategie?</vt:lpstr>
      <vt:lpstr>Ansoff-matrix  Welke marketingstrategie?</vt:lpstr>
      <vt:lpstr>Ansoff-matrix  Welke marketingstrategie?</vt:lpstr>
      <vt:lpstr>Ansoff-matrix  Welke marketingstrategie?</vt:lpstr>
      <vt:lpstr>Planning voor vandaag:</vt:lpstr>
      <vt:lpstr>Checklist ondernemen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4</cp:revision>
  <dcterms:created xsi:type="dcterms:W3CDTF">2021-07-07T07:37:45Z</dcterms:created>
  <dcterms:modified xsi:type="dcterms:W3CDTF">2023-01-13T08:02:16Z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