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70" r:id="rId6"/>
    <p:sldId id="271" r:id="rId7"/>
    <p:sldId id="260" r:id="rId8"/>
    <p:sldId id="259" r:id="rId9"/>
    <p:sldId id="261" r:id="rId10"/>
    <p:sldId id="275" r:id="rId11"/>
    <p:sldId id="263" r:id="rId12"/>
    <p:sldId id="258" r:id="rId13"/>
    <p:sldId id="264" r:id="rId14"/>
    <p:sldId id="273" r:id="rId15"/>
    <p:sldId id="265" r:id="rId16"/>
    <p:sldId id="274" r:id="rId17"/>
    <p:sldId id="272" r:id="rId18"/>
    <p:sldId id="26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2FDBB-2690-45EA-BFDA-29D5E032C5B4}" v="1442" dt="2019-01-28T15:52:56.916"/>
    <p1510:client id="{2504DC94-EC9C-F118-0A46-46FCFAD40513}" v="30" dt="2020-02-10T07:28:24.945"/>
    <p1510:client id="{8635F116-2012-D729-3476-88D83783D485}" v="18" dt="2020-02-12T18:54:35.361"/>
    <p1510:client id="{B731CE8E-9C5E-E910-8091-AF0E06D1C59B}" v="645" dt="2021-02-01T09:28:51.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inde de Kok - Rozenberg" userId="S::s.dekok@noorderpoort.nl::404b63a4-11f4-46df-bd3e-989a1f280627" providerId="AD" clId="Web-{B731CE8E-9C5E-E910-8091-AF0E06D1C59B}"/>
    <pc:docChg chg="modSld">
      <pc:chgData name="Selinde de Kok - Rozenberg" userId="S::s.dekok@noorderpoort.nl::404b63a4-11f4-46df-bd3e-989a1f280627" providerId="AD" clId="Web-{B731CE8E-9C5E-E910-8091-AF0E06D1C59B}" dt="2021-02-01T09:28:47.218" v="315" actId="20577"/>
      <pc:docMkLst>
        <pc:docMk/>
      </pc:docMkLst>
      <pc:sldChg chg="modSp">
        <pc:chgData name="Selinde de Kok - Rozenberg" userId="S::s.dekok@noorderpoort.nl::404b63a4-11f4-46df-bd3e-989a1f280627" providerId="AD" clId="Web-{B731CE8E-9C5E-E910-8091-AF0E06D1C59B}" dt="2021-02-01T09:23:27.198" v="216" actId="20577"/>
        <pc:sldMkLst>
          <pc:docMk/>
          <pc:sldMk cId="531143452" sldId="256"/>
        </pc:sldMkLst>
        <pc:spChg chg="mod">
          <ac:chgData name="Selinde de Kok - Rozenberg" userId="S::s.dekok@noorderpoort.nl::404b63a4-11f4-46df-bd3e-989a1f280627" providerId="AD" clId="Web-{B731CE8E-9C5E-E910-8091-AF0E06D1C59B}" dt="2021-02-01T09:23:27.198" v="216" actId="20577"/>
          <ac:spMkLst>
            <pc:docMk/>
            <pc:sldMk cId="531143452" sldId="256"/>
            <ac:spMk id="3" creationId="{00000000-0000-0000-0000-000000000000}"/>
          </ac:spMkLst>
        </pc:spChg>
      </pc:sldChg>
      <pc:sldChg chg="modSp">
        <pc:chgData name="Selinde de Kok - Rozenberg" userId="S::s.dekok@noorderpoort.nl::404b63a4-11f4-46df-bd3e-989a1f280627" providerId="AD" clId="Web-{B731CE8E-9C5E-E910-8091-AF0E06D1C59B}" dt="2021-02-01T09:24:07.495" v="227" actId="20577"/>
        <pc:sldMkLst>
          <pc:docMk/>
          <pc:sldMk cId="467985082" sldId="261"/>
        </pc:sldMkLst>
        <pc:spChg chg="mod">
          <ac:chgData name="Selinde de Kok - Rozenberg" userId="S::s.dekok@noorderpoort.nl::404b63a4-11f4-46df-bd3e-989a1f280627" providerId="AD" clId="Web-{B731CE8E-9C5E-E910-8091-AF0E06D1C59B}" dt="2021-02-01T09:24:07.495" v="227" actId="20577"/>
          <ac:spMkLst>
            <pc:docMk/>
            <pc:sldMk cId="467985082" sldId="261"/>
            <ac:spMk id="3" creationId="{00000000-0000-0000-0000-000000000000}"/>
          </ac:spMkLst>
        </pc:spChg>
      </pc:sldChg>
      <pc:sldChg chg="modSp">
        <pc:chgData name="Selinde de Kok - Rozenberg" userId="S::s.dekok@noorderpoort.nl::404b63a4-11f4-46df-bd3e-989a1f280627" providerId="AD" clId="Web-{B731CE8E-9C5E-E910-8091-AF0E06D1C59B}" dt="2021-02-01T09:27:24.045" v="271" actId="20577"/>
        <pc:sldMkLst>
          <pc:docMk/>
          <pc:sldMk cId="2053894403" sldId="264"/>
        </pc:sldMkLst>
        <pc:spChg chg="mod">
          <ac:chgData name="Selinde de Kok - Rozenberg" userId="S::s.dekok@noorderpoort.nl::404b63a4-11f4-46df-bd3e-989a1f280627" providerId="AD" clId="Web-{B731CE8E-9C5E-E910-8091-AF0E06D1C59B}" dt="2021-02-01T09:27:24.045" v="271" actId="20577"/>
          <ac:spMkLst>
            <pc:docMk/>
            <pc:sldMk cId="2053894403" sldId="264"/>
            <ac:spMk id="2" creationId="{00000000-0000-0000-0000-000000000000}"/>
          </ac:spMkLst>
        </pc:spChg>
        <pc:spChg chg="mod">
          <ac:chgData name="Selinde de Kok - Rozenberg" userId="S::s.dekok@noorderpoort.nl::404b63a4-11f4-46df-bd3e-989a1f280627" providerId="AD" clId="Web-{B731CE8E-9C5E-E910-8091-AF0E06D1C59B}" dt="2021-02-01T09:25:24.497" v="239" actId="20577"/>
          <ac:spMkLst>
            <pc:docMk/>
            <pc:sldMk cId="2053894403" sldId="264"/>
            <ac:spMk id="3" creationId="{00000000-0000-0000-0000-000000000000}"/>
          </ac:spMkLst>
        </pc:spChg>
      </pc:sldChg>
      <pc:sldChg chg="modSp">
        <pc:chgData name="Selinde de Kok - Rozenberg" userId="S::s.dekok@noorderpoort.nl::404b63a4-11f4-46df-bd3e-989a1f280627" providerId="AD" clId="Web-{B731CE8E-9C5E-E910-8091-AF0E06D1C59B}" dt="2021-02-01T09:26:35.169" v="269" actId="20577"/>
        <pc:sldMkLst>
          <pc:docMk/>
          <pc:sldMk cId="426629405" sldId="265"/>
        </pc:sldMkLst>
        <pc:spChg chg="mod">
          <ac:chgData name="Selinde de Kok - Rozenberg" userId="S::s.dekok@noorderpoort.nl::404b63a4-11f4-46df-bd3e-989a1f280627" providerId="AD" clId="Web-{B731CE8E-9C5E-E910-8091-AF0E06D1C59B}" dt="2021-02-01T09:26:35.169" v="269" actId="20577"/>
          <ac:spMkLst>
            <pc:docMk/>
            <pc:sldMk cId="426629405" sldId="265"/>
            <ac:spMk id="2" creationId="{00000000-0000-0000-0000-000000000000}"/>
          </ac:spMkLst>
        </pc:spChg>
      </pc:sldChg>
      <pc:sldChg chg="modSp">
        <pc:chgData name="Selinde de Kok - Rozenberg" userId="S::s.dekok@noorderpoort.nl::404b63a4-11f4-46df-bd3e-989a1f280627" providerId="AD" clId="Web-{B731CE8E-9C5E-E910-8091-AF0E06D1C59B}" dt="2021-02-01T09:28:47.218" v="315" actId="20577"/>
        <pc:sldMkLst>
          <pc:docMk/>
          <pc:sldMk cId="3568345445" sldId="269"/>
        </pc:sldMkLst>
        <pc:spChg chg="mod">
          <ac:chgData name="Selinde de Kok - Rozenberg" userId="S::s.dekok@noorderpoort.nl::404b63a4-11f4-46df-bd3e-989a1f280627" providerId="AD" clId="Web-{B731CE8E-9C5E-E910-8091-AF0E06D1C59B}" dt="2021-02-01T09:28:34.890" v="284" actId="20577"/>
          <ac:spMkLst>
            <pc:docMk/>
            <pc:sldMk cId="3568345445" sldId="269"/>
            <ac:spMk id="2" creationId="{00000000-0000-0000-0000-000000000000}"/>
          </ac:spMkLst>
        </pc:spChg>
        <pc:spChg chg="mod">
          <ac:chgData name="Selinde de Kok - Rozenberg" userId="S::s.dekok@noorderpoort.nl::404b63a4-11f4-46df-bd3e-989a1f280627" providerId="AD" clId="Web-{B731CE8E-9C5E-E910-8091-AF0E06D1C59B}" dt="2021-02-01T09:28:47.218" v="315" actId="20577"/>
          <ac:spMkLst>
            <pc:docMk/>
            <pc:sldMk cId="3568345445" sldId="269"/>
            <ac:spMk id="3" creationId="{00000000-0000-0000-0000-000000000000}"/>
          </ac:spMkLst>
        </pc:spChg>
      </pc:sldChg>
      <pc:sldChg chg="modSp">
        <pc:chgData name="Selinde de Kok - Rozenberg" userId="S::s.dekok@noorderpoort.nl::404b63a4-11f4-46df-bd3e-989a1f280627" providerId="AD" clId="Web-{B731CE8E-9C5E-E910-8091-AF0E06D1C59B}" dt="2021-02-01T09:18:43.210" v="126" actId="20577"/>
        <pc:sldMkLst>
          <pc:docMk/>
          <pc:sldMk cId="2592700949" sldId="272"/>
        </pc:sldMkLst>
        <pc:spChg chg="mod">
          <ac:chgData name="Selinde de Kok - Rozenberg" userId="S::s.dekok@noorderpoort.nl::404b63a4-11f4-46df-bd3e-989a1f280627" providerId="AD" clId="Web-{B731CE8E-9C5E-E910-8091-AF0E06D1C59B}" dt="2021-02-01T09:18:43.210" v="126" actId="20577"/>
          <ac:spMkLst>
            <pc:docMk/>
            <pc:sldMk cId="2592700949" sldId="272"/>
            <ac:spMk id="3" creationId="{00000000-0000-0000-0000-000000000000}"/>
          </ac:spMkLst>
        </pc:spChg>
      </pc:sldChg>
      <pc:sldChg chg="modSp">
        <pc:chgData name="Selinde de Kok - Rozenberg" userId="S::s.dekok@noorderpoort.nl::404b63a4-11f4-46df-bd3e-989a1f280627" providerId="AD" clId="Web-{B731CE8E-9C5E-E910-8091-AF0E06D1C59B}" dt="2021-02-01T09:26:27.060" v="260" actId="20577"/>
        <pc:sldMkLst>
          <pc:docMk/>
          <pc:sldMk cId="1958432406" sldId="273"/>
        </pc:sldMkLst>
        <pc:spChg chg="mod">
          <ac:chgData name="Selinde de Kok - Rozenberg" userId="S::s.dekok@noorderpoort.nl::404b63a4-11f4-46df-bd3e-989a1f280627" providerId="AD" clId="Web-{B731CE8E-9C5E-E910-8091-AF0E06D1C59B}" dt="2021-02-01T09:26:27.060" v="260" actId="20577"/>
          <ac:spMkLst>
            <pc:docMk/>
            <pc:sldMk cId="1958432406" sldId="273"/>
            <ac:spMk id="2" creationId="{00000000-0000-0000-0000-000000000000}"/>
          </ac:spMkLst>
        </pc:spChg>
      </pc:sldChg>
      <pc:sldChg chg="modSp">
        <pc:chgData name="Selinde de Kok - Rozenberg" userId="S::s.dekok@noorderpoort.nl::404b63a4-11f4-46df-bd3e-989a1f280627" providerId="AD" clId="Web-{B731CE8E-9C5E-E910-8091-AF0E06D1C59B}" dt="2021-02-01T09:27:50.592" v="273" actId="20577"/>
        <pc:sldMkLst>
          <pc:docMk/>
          <pc:sldMk cId="661223811" sldId="274"/>
        </pc:sldMkLst>
        <pc:spChg chg="mod">
          <ac:chgData name="Selinde de Kok - Rozenberg" userId="S::s.dekok@noorderpoort.nl::404b63a4-11f4-46df-bd3e-989a1f280627" providerId="AD" clId="Web-{B731CE8E-9C5E-E910-8091-AF0E06D1C59B}" dt="2021-02-01T09:27:50.592" v="273" actId="20577"/>
          <ac:spMkLst>
            <pc:docMk/>
            <pc:sldMk cId="661223811" sldId="274"/>
            <ac:spMk id="3" creationId="{1AC9F870-0860-40B4-9304-A8B629C175CB}"/>
          </ac:spMkLst>
        </pc:spChg>
      </pc:sldChg>
    </pc:docChg>
  </pc:docChgLst>
  <pc:docChgLst>
    <pc:chgData name="Jente van der Heide" userId="S::ja.vanderheide@noorderpoort.nl::b25514ae-8f7f-4720-abfc-3214960706e1" providerId="AD" clId="Web-{8635F116-2012-D729-3476-88D83783D485}"/>
    <pc:docChg chg="modSld">
      <pc:chgData name="Jente van der Heide" userId="S::ja.vanderheide@noorderpoort.nl::b25514ae-8f7f-4720-abfc-3214960706e1" providerId="AD" clId="Web-{8635F116-2012-D729-3476-88D83783D485}" dt="2020-02-12T18:54:35.361" v="17" actId="20577"/>
      <pc:docMkLst>
        <pc:docMk/>
      </pc:docMkLst>
      <pc:sldChg chg="modSp">
        <pc:chgData name="Jente van der Heide" userId="S::ja.vanderheide@noorderpoort.nl::b25514ae-8f7f-4720-abfc-3214960706e1" providerId="AD" clId="Web-{8635F116-2012-D729-3476-88D83783D485}" dt="2020-02-11T14:36:16.944" v="8" actId="20577"/>
        <pc:sldMkLst>
          <pc:docMk/>
          <pc:sldMk cId="1837909360" sldId="260"/>
        </pc:sldMkLst>
        <pc:spChg chg="mod">
          <ac:chgData name="Jente van der Heide" userId="S::ja.vanderheide@noorderpoort.nl::b25514ae-8f7f-4720-abfc-3214960706e1" providerId="AD" clId="Web-{8635F116-2012-D729-3476-88D83783D485}" dt="2020-02-11T14:36:16.944" v="8" actId="20577"/>
          <ac:spMkLst>
            <pc:docMk/>
            <pc:sldMk cId="1837909360" sldId="260"/>
            <ac:spMk id="3" creationId="{00000000-0000-0000-0000-000000000000}"/>
          </ac:spMkLst>
        </pc:spChg>
      </pc:sldChg>
      <pc:sldChg chg="modSp">
        <pc:chgData name="Jente van der Heide" userId="S::ja.vanderheide@noorderpoort.nl::b25514ae-8f7f-4720-abfc-3214960706e1" providerId="AD" clId="Web-{8635F116-2012-D729-3476-88D83783D485}" dt="2020-02-12T18:54:35.361" v="17" actId="20577"/>
        <pc:sldMkLst>
          <pc:docMk/>
          <pc:sldMk cId="1958432406" sldId="273"/>
        </pc:sldMkLst>
        <pc:spChg chg="mod">
          <ac:chgData name="Jente van der Heide" userId="S::ja.vanderheide@noorderpoort.nl::b25514ae-8f7f-4720-abfc-3214960706e1" providerId="AD" clId="Web-{8635F116-2012-D729-3476-88D83783D485}" dt="2020-02-12T18:54:35.361" v="17" actId="20577"/>
          <ac:spMkLst>
            <pc:docMk/>
            <pc:sldMk cId="1958432406" sldId="2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C5EC2-77E3-4C6F-A6C6-FBF8BAE0E50D}" type="datetimeFigureOut">
              <a:rPr lang="nl-NL" smtClean="0"/>
              <a:t>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2C332-7F1D-4DC8-981A-8CB7D906F99C}" type="slidenum">
              <a:rPr lang="nl-NL" smtClean="0"/>
              <a:t>‹#›</a:t>
            </a:fld>
            <a:endParaRPr lang="nl-NL"/>
          </a:p>
        </p:txBody>
      </p:sp>
    </p:spTree>
    <p:extLst>
      <p:ext uri="{BB962C8B-B14F-4D97-AF65-F5344CB8AC3E}">
        <p14:creationId xmlns:p14="http://schemas.microsoft.com/office/powerpoint/2010/main" val="247281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Wetenschap van de geneesmiddelen heet farmacologie of geneesmiddelenleer</a:t>
            </a:r>
          </a:p>
          <a:p>
            <a:r>
              <a:rPr lang="nl-NL"/>
              <a:t>Herken je het woord farmacie? </a:t>
            </a:r>
            <a:r>
              <a:rPr lang="nl-NL" err="1"/>
              <a:t>Apothee</a:t>
            </a:r>
            <a:endParaRPr lang="nl-NL"/>
          </a:p>
        </p:txBody>
      </p:sp>
      <p:sp>
        <p:nvSpPr>
          <p:cNvPr id="4" name="Tijdelijke aanduiding voor dianummer 3"/>
          <p:cNvSpPr>
            <a:spLocks noGrp="1"/>
          </p:cNvSpPr>
          <p:nvPr>
            <p:ph type="sldNum" sz="quarter" idx="5"/>
          </p:nvPr>
        </p:nvSpPr>
        <p:spPr/>
        <p:txBody>
          <a:bodyPr/>
          <a:lstStyle/>
          <a:p>
            <a:fld id="{37C2C332-7F1D-4DC8-981A-8CB7D906F99C}" type="slidenum">
              <a:rPr lang="nl-NL" smtClean="0"/>
              <a:t>4</a:t>
            </a:fld>
            <a:endParaRPr lang="nl-NL"/>
          </a:p>
        </p:txBody>
      </p:sp>
    </p:spTree>
    <p:extLst>
      <p:ext uri="{BB962C8B-B14F-4D97-AF65-F5344CB8AC3E}">
        <p14:creationId xmlns:p14="http://schemas.microsoft.com/office/powerpoint/2010/main" val="62721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naam die fabrikant het medicijn heeft gegeven) staat r achter, anderen mogen dit niet gebruiken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(werkzame stof in het medicijn)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(geeft aan tot welke groep geneesmiddelen het behoort) </a:t>
            </a:r>
          </a:p>
          <a:p>
            <a:endParaRPr lang="nl-NL"/>
          </a:p>
        </p:txBody>
      </p:sp>
      <p:sp>
        <p:nvSpPr>
          <p:cNvPr id="4" name="Tijdelijke aanduiding voor dianummer 3"/>
          <p:cNvSpPr>
            <a:spLocks noGrp="1"/>
          </p:cNvSpPr>
          <p:nvPr>
            <p:ph type="sldNum" sz="quarter" idx="5"/>
          </p:nvPr>
        </p:nvSpPr>
        <p:spPr/>
        <p:txBody>
          <a:bodyPr/>
          <a:lstStyle/>
          <a:p>
            <a:fld id="{37C2C332-7F1D-4DC8-981A-8CB7D906F99C}" type="slidenum">
              <a:rPr lang="nl-NL" smtClean="0"/>
              <a:t>5</a:t>
            </a:fld>
            <a:endParaRPr lang="nl-NL"/>
          </a:p>
        </p:txBody>
      </p:sp>
    </p:spTree>
    <p:extLst>
      <p:ext uri="{BB962C8B-B14F-4D97-AF65-F5344CB8AC3E}">
        <p14:creationId xmlns:p14="http://schemas.microsoft.com/office/powerpoint/2010/main" val="302170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t>Hierin staan alle gegevens van het medicijn</a:t>
            </a:r>
          </a:p>
          <a:p>
            <a:r>
              <a:rPr lang="nl-NL" sz="1200"/>
              <a:t>De indicatie</a:t>
            </a:r>
          </a:p>
          <a:p>
            <a:r>
              <a:rPr lang="nl-NL" sz="1200"/>
              <a:t>De dosering en toedieningswijze</a:t>
            </a:r>
          </a:p>
          <a:p>
            <a:r>
              <a:rPr lang="nl-NL" sz="1200"/>
              <a:t>Contra-indicatie; dit is een reden om dit medicijn juist niet voor te schrijven bv bij zwangerschap</a:t>
            </a:r>
          </a:p>
          <a:p>
            <a:r>
              <a:rPr lang="nl-NL" sz="1200"/>
              <a:t>Bijwerkingen</a:t>
            </a:r>
          </a:p>
          <a:p>
            <a:endParaRPr lang="nl-NL"/>
          </a:p>
        </p:txBody>
      </p:sp>
      <p:sp>
        <p:nvSpPr>
          <p:cNvPr id="4" name="Tijdelijke aanduiding voor dianummer 3"/>
          <p:cNvSpPr>
            <a:spLocks noGrp="1"/>
          </p:cNvSpPr>
          <p:nvPr>
            <p:ph type="sldNum" sz="quarter" idx="5"/>
          </p:nvPr>
        </p:nvSpPr>
        <p:spPr/>
        <p:txBody>
          <a:bodyPr/>
          <a:lstStyle/>
          <a:p>
            <a:fld id="{37C2C332-7F1D-4DC8-981A-8CB7D906F99C}" type="slidenum">
              <a:rPr lang="nl-NL" smtClean="0"/>
              <a:t>10</a:t>
            </a:fld>
            <a:endParaRPr lang="nl-NL"/>
          </a:p>
        </p:txBody>
      </p:sp>
    </p:spTree>
    <p:extLst>
      <p:ext uri="{BB962C8B-B14F-4D97-AF65-F5344CB8AC3E}">
        <p14:creationId xmlns:p14="http://schemas.microsoft.com/office/powerpoint/2010/main" val="3966805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de stijl te bewerken</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a:xfrm>
            <a:off x="7983232" y="5037663"/>
            <a:ext cx="897467" cy="279400"/>
          </a:xfrm>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907B1C20-DB8F-4701-8EE6-C8BA4551BC19}" type="slidenum">
              <a:rPr lang="nl-NL" smtClean="0"/>
              <a:t>‹#›</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14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1F4294-F8A7-46F7-8B81-862A56450310}" type="datetimeFigureOut">
              <a:rPr lang="nl-NL" smtClean="0"/>
              <a:t>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7B1C20-DB8F-4701-8EE6-C8BA4551BC19}" type="slidenum">
              <a:rPr lang="nl-NL" smtClean="0"/>
              <a:t>‹#›</a:t>
            </a:fld>
            <a:endParaRPr lang="nl-NL"/>
          </a:p>
        </p:txBody>
      </p:sp>
    </p:spTree>
    <p:extLst>
      <p:ext uri="{BB962C8B-B14F-4D97-AF65-F5344CB8AC3E}">
        <p14:creationId xmlns:p14="http://schemas.microsoft.com/office/powerpoint/2010/main" val="327714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de stijl te bewerken</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6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73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de stijl te bewerken</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spTree>
    <p:extLst>
      <p:ext uri="{BB962C8B-B14F-4D97-AF65-F5344CB8AC3E}">
        <p14:creationId xmlns:p14="http://schemas.microsoft.com/office/powerpoint/2010/main" val="271324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768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de stijl te bewerken</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30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060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42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spTree>
    <p:extLst>
      <p:ext uri="{BB962C8B-B14F-4D97-AF65-F5344CB8AC3E}">
        <p14:creationId xmlns:p14="http://schemas.microsoft.com/office/powerpoint/2010/main" val="402696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de stijl te bewerken</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81F4294-F8A7-46F7-8B81-862A56450310}" type="datetimeFigureOut">
              <a:rPr lang="nl-NL" smtClean="0"/>
              <a:t>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07B1C20-DB8F-4701-8EE6-C8BA4551BC19}" type="slidenum">
              <a:rPr lang="nl-NL" smtClean="0"/>
              <a:t>‹#›</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51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81F4294-F8A7-46F7-8B81-862A56450310}" type="datetimeFigureOut">
              <a:rPr lang="nl-NL" smtClean="0"/>
              <a:t>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7B1C20-DB8F-4701-8EE6-C8BA4551BC19}" type="slidenum">
              <a:rPr lang="nl-NL" smtClean="0"/>
              <a:t>‹#›</a:t>
            </a:fld>
            <a:endParaRPr lang="nl-NL"/>
          </a:p>
        </p:txBody>
      </p:sp>
    </p:spTree>
    <p:extLst>
      <p:ext uri="{BB962C8B-B14F-4D97-AF65-F5344CB8AC3E}">
        <p14:creationId xmlns:p14="http://schemas.microsoft.com/office/powerpoint/2010/main" val="128780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81F4294-F8A7-46F7-8B81-862A56450310}" type="datetimeFigureOut">
              <a:rPr lang="nl-NL" smtClean="0"/>
              <a:t>1-2-2021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07B1C20-DB8F-4701-8EE6-C8BA4551BC19}" type="slidenum">
              <a:rPr lang="nl-NL" smtClean="0"/>
              <a:t>‹#›</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81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A81F4294-F8A7-46F7-8B81-862A56450310}" type="datetimeFigureOut">
              <a:rPr lang="nl-NL" smtClean="0"/>
              <a:t>1-2-2021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07B1C20-DB8F-4701-8EE6-C8BA4551BC19}" type="slidenum">
              <a:rPr lang="nl-NL" smtClean="0"/>
              <a:t>‹#›</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80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F4294-F8A7-46F7-8B81-862A56450310}" type="datetimeFigureOut">
              <a:rPr lang="nl-NL" smtClean="0"/>
              <a:t>1-2-2021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07B1C20-DB8F-4701-8EE6-C8BA4551BC19}" type="slidenum">
              <a:rPr lang="nl-NL" smtClean="0"/>
              <a:t>‹#›</a:t>
            </a:fld>
            <a:endParaRPr lang="nl-NL"/>
          </a:p>
        </p:txBody>
      </p:sp>
    </p:spTree>
    <p:extLst>
      <p:ext uri="{BB962C8B-B14F-4D97-AF65-F5344CB8AC3E}">
        <p14:creationId xmlns:p14="http://schemas.microsoft.com/office/powerpoint/2010/main" val="252909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de stijl te bewerken</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1F4294-F8A7-46F7-8B81-862A56450310}" type="datetimeFigureOut">
              <a:rPr lang="nl-NL" smtClean="0"/>
              <a:t>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7B1C20-DB8F-4701-8EE6-C8BA4551BC19}" type="slidenum">
              <a:rPr lang="nl-NL" smtClean="0"/>
              <a:t>‹#›</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32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de stijl te bewerken</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81F4294-F8A7-46F7-8B81-862A56450310}" type="datetimeFigureOut">
              <a:rPr lang="nl-NL" smtClean="0"/>
              <a:t>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07B1C20-DB8F-4701-8EE6-C8BA4551BC19}" type="slidenum">
              <a:rPr lang="nl-NL" smtClean="0"/>
              <a:t>‹#›</a:t>
            </a:fld>
            <a:endParaRPr lang="nl-NL"/>
          </a:p>
        </p:txBody>
      </p:sp>
    </p:spTree>
    <p:extLst>
      <p:ext uri="{BB962C8B-B14F-4D97-AF65-F5344CB8AC3E}">
        <p14:creationId xmlns:p14="http://schemas.microsoft.com/office/powerpoint/2010/main" val="262213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1F4294-F8A7-46F7-8B81-862A56450310}" type="datetimeFigureOut">
              <a:rPr lang="nl-NL" smtClean="0"/>
              <a:t>1-2-2021</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B1C20-DB8F-4701-8EE6-C8BA4551BC19}" type="slidenum">
              <a:rPr lang="nl-NL" smtClean="0"/>
              <a:t>‹#›</a:t>
            </a:fld>
            <a:endParaRPr lang="nl-NL"/>
          </a:p>
        </p:txBody>
      </p:sp>
    </p:spTree>
    <p:extLst>
      <p:ext uri="{BB962C8B-B14F-4D97-AF65-F5344CB8AC3E}">
        <p14:creationId xmlns:p14="http://schemas.microsoft.com/office/powerpoint/2010/main" val="367591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youtube.com/watch?v=EGULkLiabI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eristhailand.nl/medicijnen-naar-thailand-meenemen/"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th/photo/1204118"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medicalfacts.nl/2017/11/16/martini-apotheek-nu-tevens-247-dienstapotheek/" TargetMode="Externa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jpeg"/><Relationship Id="rId7" Type="http://schemas.openxmlformats.org/officeDocument/2006/relationships/hyperlink" Target="http://nl.wikipedia.org/wiki/Medicatie_bij_ADH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thedevelopmentjournalist.com/2011/11/21/the-price-of-humanitarian-princip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rx-wiki.org/index.php?title=Medical_abbrevia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7vRX61WeieE" TargetMode="External"/><Relationship Id="rId5" Type="http://schemas.openxmlformats.org/officeDocument/2006/relationships/image" Target="../media/image14.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Welkom</a:t>
            </a:r>
          </a:p>
        </p:txBody>
      </p:sp>
      <p:sp>
        <p:nvSpPr>
          <p:cNvPr id="3" name="Ondertitel 2"/>
          <p:cNvSpPr>
            <a:spLocks noGrp="1"/>
          </p:cNvSpPr>
          <p:nvPr>
            <p:ph type="subTitle" idx="1"/>
          </p:nvPr>
        </p:nvSpPr>
        <p:spPr/>
        <p:txBody>
          <a:bodyPr>
            <a:normAutofit fontScale="62500" lnSpcReduction="20000"/>
          </a:bodyPr>
          <a:lstStyle/>
          <a:p>
            <a:endParaRPr lang="nl-NL"/>
          </a:p>
          <a:p>
            <a:r>
              <a:rPr lang="nl-NL"/>
              <a:t>ZGK-V P3 les 1</a:t>
            </a:r>
          </a:p>
          <a:p>
            <a:r>
              <a:rPr lang="nl-NL"/>
              <a:t>Deze periode volg je de theorie lessen online en voer je de handelingen in de VVV lessen uit. </a:t>
            </a:r>
          </a:p>
          <a:p>
            <a:r>
              <a:rPr lang="nl-NL"/>
              <a:t>Deze periode wordt afgesloten met een digitale kennistoets. </a:t>
            </a:r>
          </a:p>
        </p:txBody>
      </p:sp>
    </p:spTree>
    <p:extLst>
      <p:ext uri="{BB962C8B-B14F-4D97-AF65-F5344CB8AC3E}">
        <p14:creationId xmlns:p14="http://schemas.microsoft.com/office/powerpoint/2010/main" val="53114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5096E-C9EB-4C55-8BBC-C921DA8A5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452E66-EBC2-4EB1-9374-6678C4D04E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14CF760D-A2F9-45CA-BA5F-83C2B1550AD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946E9726-0B3E-481D-ABEB-2276F6A23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05CF53DA-B7C2-4E26-9569-0C0B93C729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08FEE20-A478-417E-B96D-D1A7E981F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p:cNvSpPr>
            <a:spLocks noGrp="1"/>
          </p:cNvSpPr>
          <p:nvPr>
            <p:ph type="title"/>
          </p:nvPr>
        </p:nvSpPr>
        <p:spPr>
          <a:xfrm>
            <a:off x="1170564" y="982132"/>
            <a:ext cx="4561069" cy="1416721"/>
          </a:xfrm>
        </p:spPr>
        <p:txBody>
          <a:bodyPr>
            <a:normAutofit fontScale="90000"/>
          </a:bodyPr>
          <a:lstStyle/>
          <a:p>
            <a:r>
              <a:rPr lang="nl-NL" sz="4000"/>
              <a:t>Zelfstudie:</a:t>
            </a:r>
            <a:br>
              <a:rPr lang="nl-NL" sz="4000"/>
            </a:br>
            <a:r>
              <a:rPr lang="nl-NL" sz="4000"/>
              <a:t>De bijsluiter</a:t>
            </a:r>
            <a:br>
              <a:rPr lang="nl-NL" sz="4000"/>
            </a:br>
            <a:r>
              <a:rPr lang="nl-NL" sz="4000"/>
              <a:t>Lees 29.2.5</a:t>
            </a:r>
          </a:p>
        </p:txBody>
      </p:sp>
      <p:cxnSp>
        <p:nvCxnSpPr>
          <p:cNvPr id="18" name="Straight Connector 17">
            <a:extLst>
              <a:ext uri="{FF2B5EF4-FFF2-40B4-BE49-F238E27FC236}">
                <a16:creationId xmlns:a16="http://schemas.microsoft.com/office/drawing/2014/main" id="{E2825180-B6B5-413D-ACBA-8E3DCCD03F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jdelijke aanduiding voor inhoud 2"/>
          <p:cNvSpPr>
            <a:spLocks noGrp="1"/>
          </p:cNvSpPr>
          <p:nvPr>
            <p:ph idx="1"/>
          </p:nvPr>
        </p:nvSpPr>
        <p:spPr>
          <a:xfrm>
            <a:off x="1167385" y="2556932"/>
            <a:ext cx="4567427" cy="3318936"/>
          </a:xfrm>
        </p:spPr>
        <p:txBody>
          <a:bodyPr>
            <a:normAutofit/>
          </a:bodyPr>
          <a:lstStyle/>
          <a:p>
            <a:r>
              <a:rPr lang="nl-NL" sz="1800"/>
              <a:t>Wat betekent indicatie?</a:t>
            </a:r>
            <a:endParaRPr lang="nl-NL"/>
          </a:p>
          <a:p>
            <a:r>
              <a:rPr lang="nl-NL" sz="1800">
                <a:ea typeface="+mn-lt"/>
                <a:cs typeface="+mn-lt"/>
              </a:rPr>
              <a:t>Wat betekent </a:t>
            </a:r>
            <a:r>
              <a:rPr lang="nl-NL" sz="1800"/>
              <a:t>contra-indicatie?</a:t>
            </a:r>
          </a:p>
          <a:p>
            <a:r>
              <a:rPr lang="nl-NL" sz="1800"/>
              <a:t>Welke dingen staan in de bijsluiter?</a:t>
            </a: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447" y="1439654"/>
            <a:ext cx="2584054" cy="1257572"/>
          </a:xfrm>
          <a:prstGeom prst="rect">
            <a:avLst/>
          </a:prstGeom>
        </p:spPr>
      </p:pic>
      <p:sp>
        <p:nvSpPr>
          <p:cNvPr id="20" name="Rectangle 19">
            <a:extLst>
              <a:ext uri="{FF2B5EF4-FFF2-40B4-BE49-F238E27FC236}">
                <a16:creationId xmlns:a16="http://schemas.microsoft.com/office/drawing/2014/main" id="{AAC0C532-00FD-4EE5-9001-97375502D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2CEA73A-8A4A-4099-81EE-FB4D99DDE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267" y="3453833"/>
            <a:ext cx="2582183"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99088" y="3453833"/>
            <a:ext cx="2243348" cy="2478837"/>
          </a:xfrm>
          <a:prstGeom prst="rect">
            <a:avLst/>
          </a:prstGeom>
        </p:spPr>
      </p:pic>
    </p:spTree>
    <p:extLst>
      <p:ext uri="{BB962C8B-B14F-4D97-AF65-F5344CB8AC3E}">
        <p14:creationId xmlns:p14="http://schemas.microsoft.com/office/powerpoint/2010/main" val="20538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2"/>
            <a:ext cx="9601196" cy="1303867"/>
          </a:xfrm>
        </p:spPr>
        <p:txBody>
          <a:bodyPr>
            <a:normAutofit/>
          </a:bodyPr>
          <a:lstStyle/>
          <a:p>
            <a:r>
              <a:rPr lang="nl-NL">
                <a:solidFill>
                  <a:srgbClr val="262626"/>
                </a:solidFill>
              </a:rPr>
              <a:t>Zelfstudie: Gele sticker</a:t>
            </a:r>
          </a:p>
        </p:txBody>
      </p:sp>
      <p:sp>
        <p:nvSpPr>
          <p:cNvPr id="3" name="Tijdelijke aanduiding voor inhoud 2"/>
          <p:cNvSpPr>
            <a:spLocks noGrp="1"/>
          </p:cNvSpPr>
          <p:nvPr>
            <p:ph idx="1"/>
          </p:nvPr>
        </p:nvSpPr>
        <p:spPr>
          <a:xfrm>
            <a:off x="1295402" y="2079261"/>
            <a:ext cx="6256866" cy="3796607"/>
          </a:xfrm>
        </p:spPr>
        <p:txBody>
          <a:bodyPr vert="horz" lIns="91440" tIns="45720" rIns="91440" bIns="45720" rtlCol="0" anchor="t">
            <a:noAutofit/>
          </a:bodyPr>
          <a:lstStyle/>
          <a:p>
            <a:pPr>
              <a:lnSpc>
                <a:spcPct val="90000"/>
              </a:lnSpc>
            </a:pPr>
            <a:r>
              <a:rPr lang="nl-NL" sz="1600" b="1">
                <a:solidFill>
                  <a:srgbClr val="262626"/>
                </a:solidFill>
              </a:rPr>
              <a:t>Met welke medicijnen mag ik niet rijden?</a:t>
            </a:r>
          </a:p>
          <a:p>
            <a:pPr>
              <a:lnSpc>
                <a:spcPct val="90000"/>
              </a:lnSpc>
            </a:pPr>
            <a:r>
              <a:rPr lang="nl-NL" sz="1600">
                <a:solidFill>
                  <a:schemeClr val="tx1"/>
                </a:solidFill>
                <a:latin typeface="Garamond"/>
                <a:cs typeface="FreesiaUPC"/>
              </a:rPr>
              <a:t>Medicijnen waarvan bekend is dat ze de rijvaardigheid beïnvloeden hebben een waarschuwing op het etiket of er is een gele waarschuwingssticker op het doosje geplakt. Ook staat er dan een waarschuwing in de bijsluiter. </a:t>
            </a:r>
            <a:br>
              <a:rPr lang="nl-NL" sz="1600"/>
            </a:br>
            <a:r>
              <a:rPr lang="nl-NL" sz="1600">
                <a:solidFill>
                  <a:schemeClr val="tx1"/>
                </a:solidFill>
                <a:latin typeface="Garamond"/>
                <a:cs typeface="FreesiaUPC"/>
              </a:rPr>
              <a:t>Omdat niet elk medicijn evenveel invloed op de rijvaardigheid heeft, zijn deze medicijnen ingedeeld in drie categorieën:</a:t>
            </a:r>
          </a:p>
          <a:p>
            <a:pPr>
              <a:lnSpc>
                <a:spcPct val="90000"/>
              </a:lnSpc>
            </a:pPr>
            <a:r>
              <a:rPr lang="nl-NL" sz="1600" i="1">
                <a:solidFill>
                  <a:schemeClr val="tx1"/>
                </a:solidFill>
                <a:latin typeface="Garamond"/>
                <a:cs typeface="FreesiaUPC"/>
              </a:rPr>
              <a:t>Categorie I:</a:t>
            </a:r>
            <a:r>
              <a:rPr lang="nl-NL" sz="1600">
                <a:solidFill>
                  <a:schemeClr val="tx1"/>
                </a:solidFill>
                <a:latin typeface="Garamond"/>
                <a:cs typeface="FreesiaUPC"/>
              </a:rPr>
              <a:t> alleen rijden als u geen last heeft van bijwerkingen zoals sufheid, duizeligheid of slecht zien. Overleg bij twijfel met uw arts of apotheker.</a:t>
            </a:r>
          </a:p>
          <a:p>
            <a:pPr>
              <a:lnSpc>
                <a:spcPct val="90000"/>
              </a:lnSpc>
            </a:pPr>
            <a:r>
              <a:rPr lang="nl-NL" sz="1600" i="1">
                <a:solidFill>
                  <a:schemeClr val="tx1"/>
                </a:solidFill>
                <a:latin typeface="Garamond"/>
                <a:cs typeface="FreesiaUPC"/>
              </a:rPr>
              <a:t>Categorie II:</a:t>
            </a:r>
            <a:r>
              <a:rPr lang="nl-NL" sz="1600">
                <a:solidFill>
                  <a:schemeClr val="tx1"/>
                </a:solidFill>
                <a:latin typeface="Garamond"/>
                <a:cs typeface="FreesiaUPC"/>
              </a:rPr>
              <a:t> alleen rijden na een gewenningsperiode van enkele dagen of weken. Vraag uw arts hoe lang de gewenningsperiode is bij uw medicijn.</a:t>
            </a:r>
            <a:br>
              <a:rPr lang="nl-NL" sz="1600"/>
            </a:br>
            <a:endParaRPr lang="nl-NL" sz="1600">
              <a:solidFill>
                <a:schemeClr val="tx1"/>
              </a:solidFill>
              <a:latin typeface="Garamond"/>
              <a:cs typeface="FreesiaUPC"/>
            </a:endParaRPr>
          </a:p>
          <a:p>
            <a:pPr>
              <a:lnSpc>
                <a:spcPct val="90000"/>
              </a:lnSpc>
            </a:pPr>
            <a:r>
              <a:rPr lang="nl-NL" sz="1600" i="1">
                <a:solidFill>
                  <a:schemeClr val="tx1"/>
                </a:solidFill>
                <a:latin typeface="Garamond"/>
                <a:cs typeface="FreesiaUPC"/>
              </a:rPr>
              <a:t>Categorie III:</a:t>
            </a:r>
            <a:r>
              <a:rPr lang="nl-NL" sz="1600">
                <a:solidFill>
                  <a:schemeClr val="tx1"/>
                </a:solidFill>
                <a:latin typeface="Garamond"/>
                <a:cs typeface="FreesiaUPC"/>
              </a:rPr>
              <a:t> niet rijden zolang u dit medicijn gebruikt. Het CBR zal u niet rijgeschikt verklaren bij gebruik van dit medicijn.</a:t>
            </a:r>
          </a:p>
          <a:p>
            <a:pPr>
              <a:lnSpc>
                <a:spcPct val="90000"/>
              </a:lnSpc>
            </a:pPr>
            <a:endParaRPr lang="nl-NL" sz="1300">
              <a:solidFill>
                <a:srgbClr val="262626"/>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026" y="3658322"/>
            <a:ext cx="2739728" cy="938356"/>
          </a:xfrm>
          <a:prstGeom prst="rect">
            <a:avLst/>
          </a:prstGeom>
          <a:ln w="57150" cmpd="thickThin">
            <a:solidFill>
              <a:srgbClr val="7F7F7F"/>
            </a:solidFill>
            <a:miter lim="800000"/>
          </a:ln>
        </p:spPr>
      </p:pic>
    </p:spTree>
    <p:extLst>
      <p:ext uri="{BB962C8B-B14F-4D97-AF65-F5344CB8AC3E}">
        <p14:creationId xmlns:p14="http://schemas.microsoft.com/office/powerpoint/2010/main" val="195843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Zelfstudie: Medicatieveiligheid</a:t>
            </a:r>
          </a:p>
        </p:txBody>
      </p:sp>
      <p:sp>
        <p:nvSpPr>
          <p:cNvPr id="3" name="Tijdelijke aanduiding voor inhoud 2"/>
          <p:cNvSpPr>
            <a:spLocks noGrp="1"/>
          </p:cNvSpPr>
          <p:nvPr>
            <p:ph idx="1"/>
          </p:nvPr>
        </p:nvSpPr>
        <p:spPr/>
        <p:txBody>
          <a:bodyPr/>
          <a:lstStyle/>
          <a:p>
            <a:r>
              <a:rPr lang="nl-NL"/>
              <a:t>Waar moet je op letten?</a:t>
            </a:r>
          </a:p>
          <a:p>
            <a:r>
              <a:rPr lang="nl-NL">
                <a:hlinkClick r:id="rId2"/>
              </a:rPr>
              <a:t>film medicatieveiligheid</a:t>
            </a:r>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023" y="3078162"/>
            <a:ext cx="4153988" cy="2617244"/>
          </a:xfrm>
          <a:prstGeom prst="rect">
            <a:avLst/>
          </a:prstGeom>
        </p:spPr>
      </p:pic>
    </p:spTree>
    <p:extLst>
      <p:ext uri="{BB962C8B-B14F-4D97-AF65-F5344CB8AC3E}">
        <p14:creationId xmlns:p14="http://schemas.microsoft.com/office/powerpoint/2010/main" val="42662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10;&#10;Beschrijving is gegenereerd met zeer hoge betrouwbaarheid">
            <a:extLst>
              <a:ext uri="{FF2B5EF4-FFF2-40B4-BE49-F238E27FC236}">
                <a16:creationId xmlns:a16="http://schemas.microsoft.com/office/drawing/2014/main" id="{C2681700-6ECD-4C42-B5E5-CCD94B49B96A}"/>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071" b="2511"/>
          <a:stretch/>
        </p:blipFill>
        <p:spPr>
          <a:xfrm>
            <a:off x="20" y="10"/>
            <a:ext cx="12191980" cy="6857990"/>
          </a:xfrm>
          <a:prstGeom prst="rect">
            <a:avLst/>
          </a:prstGeom>
        </p:spPr>
      </p:pic>
      <p:sp>
        <p:nvSpPr>
          <p:cNvPr id="2" name="Titel 1">
            <a:extLst>
              <a:ext uri="{FF2B5EF4-FFF2-40B4-BE49-F238E27FC236}">
                <a16:creationId xmlns:a16="http://schemas.microsoft.com/office/drawing/2014/main" id="{7E049B16-0C90-4D7A-A32E-DC50FED3BADE}"/>
              </a:ext>
            </a:extLst>
          </p:cNvPr>
          <p:cNvSpPr>
            <a:spLocks noGrp="1"/>
          </p:cNvSpPr>
          <p:nvPr>
            <p:ph type="ctrTitle"/>
          </p:nvPr>
        </p:nvSpPr>
        <p:spPr>
          <a:xfrm>
            <a:off x="2692398" y="1871131"/>
            <a:ext cx="6815669" cy="1515533"/>
          </a:xfrm>
        </p:spPr>
        <p:txBody>
          <a:bodyPr>
            <a:normAutofit/>
          </a:bodyPr>
          <a:lstStyle/>
          <a:p>
            <a:r>
              <a:rPr lang="nl-NL">
                <a:solidFill>
                  <a:srgbClr val="FFFFFF"/>
                </a:solidFill>
              </a:rPr>
              <a:t>Werking van medicatie</a:t>
            </a:r>
          </a:p>
        </p:txBody>
      </p:sp>
      <p:sp>
        <p:nvSpPr>
          <p:cNvPr id="3" name="Ondertitel 2">
            <a:extLst>
              <a:ext uri="{FF2B5EF4-FFF2-40B4-BE49-F238E27FC236}">
                <a16:creationId xmlns:a16="http://schemas.microsoft.com/office/drawing/2014/main" id="{1AC9F870-0860-40B4-9304-A8B629C175CB}"/>
              </a:ext>
            </a:extLst>
          </p:cNvPr>
          <p:cNvSpPr>
            <a:spLocks noGrp="1"/>
          </p:cNvSpPr>
          <p:nvPr>
            <p:ph type="subTitle" idx="1"/>
          </p:nvPr>
        </p:nvSpPr>
        <p:spPr>
          <a:xfrm>
            <a:off x="2692398" y="3657597"/>
            <a:ext cx="6815669" cy="1320802"/>
          </a:xfrm>
        </p:spPr>
        <p:txBody>
          <a:bodyPr>
            <a:normAutofit/>
          </a:bodyPr>
          <a:lstStyle/>
          <a:p>
            <a:pPr>
              <a:lnSpc>
                <a:spcPct val="90000"/>
              </a:lnSpc>
            </a:pPr>
            <a:r>
              <a:rPr lang="nl-NL">
                <a:solidFill>
                  <a:srgbClr val="FFFFFF"/>
                </a:solidFill>
              </a:rPr>
              <a:t>Lees paragraaf 4.3 Verpleegtechnische handelingen</a:t>
            </a:r>
          </a:p>
          <a:p>
            <a:pPr>
              <a:lnSpc>
                <a:spcPct val="90000"/>
              </a:lnSpc>
            </a:pPr>
            <a:r>
              <a:rPr lang="nl-NL">
                <a:solidFill>
                  <a:srgbClr val="FFFFFF"/>
                </a:solidFill>
              </a:rPr>
              <a:t>Schrijf op welke  werkingen en aandachtspunten hier benoemd staan.</a:t>
            </a:r>
          </a:p>
          <a:p>
            <a:pPr>
              <a:lnSpc>
                <a:spcPct val="90000"/>
              </a:lnSpc>
            </a:pPr>
            <a:endParaRPr lang="nl-NL">
              <a:solidFill>
                <a:srgbClr val="FFFFFF"/>
              </a:solidFill>
            </a:endParaRPr>
          </a:p>
          <a:p>
            <a:pPr>
              <a:lnSpc>
                <a:spcPct val="90000"/>
              </a:lnSpc>
            </a:pPr>
            <a:endParaRPr lang="nl-NL">
              <a:solidFill>
                <a:srgbClr val="FFFFFF"/>
              </a:solidFill>
            </a:endParaRPr>
          </a:p>
          <a:p>
            <a:pPr>
              <a:lnSpc>
                <a:spcPct val="90000"/>
              </a:lnSpc>
            </a:pPr>
            <a:endParaRPr lang="nl-NL">
              <a:solidFill>
                <a:srgbClr val="FFFFFF"/>
              </a:solidFill>
            </a:endParaRPr>
          </a:p>
        </p:txBody>
      </p:sp>
      <p:cxnSp>
        <p:nvCxnSpPr>
          <p:cNvPr id="13" name="Straight Connector 12">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kstvak 5">
            <a:extLst>
              <a:ext uri="{FF2B5EF4-FFF2-40B4-BE49-F238E27FC236}">
                <a16:creationId xmlns:a16="http://schemas.microsoft.com/office/drawing/2014/main" id="{4CB78821-A474-46EC-BF4C-49BDF6549955}"/>
              </a:ext>
            </a:extLst>
          </p:cNvPr>
          <p:cNvSpPr txBox="1"/>
          <p:nvPr/>
        </p:nvSpPr>
        <p:spPr>
          <a:xfrm>
            <a:off x="9484207" y="6657945"/>
            <a:ext cx="2707793"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s://www.hieristhailand.nl/medicijnen-naar-thailand-meenemen/">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nl-NL" sz="700">
              <a:solidFill>
                <a:srgbClr val="FFFFFF"/>
              </a:solidFill>
            </a:endParaRPr>
          </a:p>
        </p:txBody>
      </p:sp>
    </p:spTree>
    <p:extLst>
      <p:ext uri="{BB962C8B-B14F-4D97-AF65-F5344CB8AC3E}">
        <p14:creationId xmlns:p14="http://schemas.microsoft.com/office/powerpoint/2010/main" val="66122381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35835113-DF5A-496A-850E-4A11A856D080}"/>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859" b="7712"/>
          <a:stretch/>
        </p:blipFill>
        <p:spPr>
          <a:xfrm>
            <a:off x="20" y="10"/>
            <a:ext cx="12191980" cy="6857990"/>
          </a:xfrm>
          <a:prstGeom prst="rect">
            <a:avLst/>
          </a:prstGeom>
        </p:spPr>
      </p:pic>
      <p:sp>
        <p:nvSpPr>
          <p:cNvPr id="2" name="Titel 1"/>
          <p:cNvSpPr>
            <a:spLocks noGrp="1"/>
          </p:cNvSpPr>
          <p:nvPr>
            <p:ph type="title"/>
          </p:nvPr>
        </p:nvSpPr>
        <p:spPr>
          <a:xfrm>
            <a:off x="1295402" y="982132"/>
            <a:ext cx="9601196" cy="1303867"/>
          </a:xfrm>
        </p:spPr>
        <p:txBody>
          <a:bodyPr>
            <a:normAutofit/>
          </a:bodyPr>
          <a:lstStyle/>
          <a:p>
            <a:r>
              <a:rPr lang="nl-NL">
                <a:solidFill>
                  <a:srgbClr val="FFFFFF"/>
                </a:solidFill>
              </a:rPr>
              <a:t>Zelf aan de slag</a:t>
            </a:r>
          </a:p>
        </p:txBody>
      </p:sp>
      <p:cxnSp>
        <p:nvCxnSpPr>
          <p:cNvPr id="12" name="Straight Connector 11">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Tijdelijke aanduiding voor inhoud 2"/>
          <p:cNvSpPr>
            <a:spLocks noGrp="1"/>
          </p:cNvSpPr>
          <p:nvPr>
            <p:ph idx="1"/>
          </p:nvPr>
        </p:nvSpPr>
        <p:spPr>
          <a:xfrm>
            <a:off x="1295401" y="2556932"/>
            <a:ext cx="9601196" cy="3318936"/>
          </a:xfrm>
        </p:spPr>
        <p:txBody>
          <a:bodyPr>
            <a:normAutofit/>
          </a:bodyPr>
          <a:lstStyle/>
          <a:p>
            <a:endParaRPr lang="nl-NL">
              <a:solidFill>
                <a:srgbClr val="FFFFFF"/>
              </a:solidFill>
            </a:endParaRPr>
          </a:p>
          <a:p>
            <a:r>
              <a:rPr lang="nl-NL">
                <a:solidFill>
                  <a:srgbClr val="FFFFFF"/>
                </a:solidFill>
              </a:rPr>
              <a:t>Ga naar Edition Persoonlijke verzorging MZ Thema 7.29 en maak</a:t>
            </a:r>
          </a:p>
          <a:p>
            <a:pPr marL="0" indent="0">
              <a:buSzPct val="114999"/>
              <a:buNone/>
            </a:pPr>
            <a:r>
              <a:rPr lang="nl-NL">
                <a:solidFill>
                  <a:srgbClr val="FFFFFF"/>
                </a:solidFill>
              </a:rPr>
              <a:t>    opdracht 1a/c/d/e, 2, 3a/b/c, 4 en 5a.</a:t>
            </a:r>
            <a:endParaRPr lang="nl-NL"/>
          </a:p>
          <a:p>
            <a:pPr marL="0" indent="0">
              <a:buNone/>
            </a:pPr>
            <a:endParaRPr lang="nl-NL">
              <a:solidFill>
                <a:srgbClr val="FFFFFF"/>
              </a:solidFill>
            </a:endParaRPr>
          </a:p>
          <a:p>
            <a:pPr marL="0" indent="0">
              <a:buNone/>
            </a:pPr>
            <a:r>
              <a:rPr lang="nl-NL">
                <a:solidFill>
                  <a:srgbClr val="FFFFFF"/>
                </a:solidFill>
              </a:rPr>
              <a:t>Dit moet uiterlijk voorafgaand aan de volgende les klaar zijn. </a:t>
            </a:r>
          </a:p>
          <a:p>
            <a:endParaRPr lang="nl-NL">
              <a:solidFill>
                <a:srgbClr val="FFFFFF"/>
              </a:solidFill>
            </a:endParaRPr>
          </a:p>
        </p:txBody>
      </p:sp>
    </p:spTree>
    <p:extLst>
      <p:ext uri="{BB962C8B-B14F-4D97-AF65-F5344CB8AC3E}">
        <p14:creationId xmlns:p14="http://schemas.microsoft.com/office/powerpoint/2010/main" val="25927009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952108" y="954756"/>
            <a:ext cx="2730414" cy="4946003"/>
          </a:xfrm>
        </p:spPr>
        <p:txBody>
          <a:bodyPr>
            <a:normAutofit fontScale="90000"/>
          </a:bodyPr>
          <a:lstStyle/>
          <a:p>
            <a:r>
              <a:rPr lang="nl-NL">
                <a:solidFill>
                  <a:srgbClr val="FFFFFF"/>
                </a:solidFill>
              </a:rPr>
              <a:t>Volgende week</a:t>
            </a:r>
            <a:br>
              <a:rPr lang="nl-NL">
                <a:solidFill>
                  <a:srgbClr val="FFFFFF"/>
                </a:solidFill>
              </a:rPr>
            </a:br>
            <a:r>
              <a:rPr lang="nl-NL">
                <a:solidFill>
                  <a:srgbClr val="FFFFFF"/>
                </a:solidFill>
              </a:rPr>
              <a:t>P3L2: </a:t>
            </a:r>
            <a:br>
              <a:rPr lang="nl-NL">
                <a:solidFill>
                  <a:srgbClr val="FFFFFF"/>
                </a:solidFill>
                <a:ea typeface="+mj-lt"/>
                <a:cs typeface="+mj-lt"/>
              </a:rPr>
            </a:br>
            <a:r>
              <a:rPr lang="nl-NL" b="1">
                <a:ea typeface="+mj-lt"/>
                <a:cs typeface="+mj-lt"/>
              </a:rPr>
              <a:t>Werking en bijwerking van </a:t>
            </a:r>
            <a:r>
              <a:rPr lang="nl-NL" b="1" err="1">
                <a:ea typeface="+mj-lt"/>
                <a:cs typeface="+mj-lt"/>
              </a:rPr>
              <a:t>genees-middelen</a:t>
            </a:r>
            <a:endParaRPr lang="nl-NL" err="1">
              <a:solidFill>
                <a:srgbClr val="FFFFFF"/>
              </a:solidFill>
            </a:endParaRP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150360" y="469900"/>
            <a:ext cx="5953630" cy="5405968"/>
          </a:xfrm>
        </p:spPr>
        <p:txBody>
          <a:bodyPr anchor="ctr">
            <a:normAutofit/>
          </a:bodyPr>
          <a:lstStyle/>
          <a:p>
            <a:r>
              <a:rPr lang="nl-NL">
                <a:solidFill>
                  <a:schemeClr val="bg1"/>
                </a:solidFill>
              </a:rPr>
              <a:t>Heb je nog vragen? Mail dan je docent. </a:t>
            </a:r>
          </a:p>
        </p:txBody>
      </p:sp>
    </p:spTree>
    <p:extLst>
      <p:ext uri="{BB962C8B-B14F-4D97-AF65-F5344CB8AC3E}">
        <p14:creationId xmlns:p14="http://schemas.microsoft.com/office/powerpoint/2010/main" val="356834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Afbeelding 3"/>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t="7255" r="1" b="1"/>
          <a:stretch/>
        </p:blipFill>
        <p:spPr>
          <a:xfrm>
            <a:off x="486138" y="486568"/>
            <a:ext cx="11227442" cy="5883295"/>
          </a:xfrm>
          <a:prstGeom prst="rect">
            <a:avLst/>
          </a:prstGeom>
        </p:spPr>
      </p:pic>
      <p:sp>
        <p:nvSpPr>
          <p:cNvPr id="13" name="Rectangle 1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1295402" y="982132"/>
            <a:ext cx="9601196" cy="1303867"/>
          </a:xfrm>
        </p:spPr>
        <p:txBody>
          <a:bodyPr>
            <a:normAutofit/>
          </a:bodyPr>
          <a:lstStyle/>
          <a:p>
            <a:pPr>
              <a:lnSpc>
                <a:spcPct val="90000"/>
              </a:lnSpc>
            </a:pPr>
            <a:r>
              <a:rPr lang="nl-NL" sz="4100">
                <a:solidFill>
                  <a:schemeClr val="tx1"/>
                </a:solidFill>
              </a:rPr>
              <a:t>Les 1 periode 3 ZGK-V</a:t>
            </a:r>
            <a:br>
              <a:rPr lang="nl-NL" sz="4100">
                <a:solidFill>
                  <a:schemeClr val="tx1"/>
                </a:solidFill>
              </a:rPr>
            </a:br>
            <a:r>
              <a:rPr lang="nl-NL" sz="4100">
                <a:solidFill>
                  <a:schemeClr val="tx1"/>
                </a:solidFill>
              </a:rPr>
              <a:t>Zorg bij geneesmiddelen</a:t>
            </a:r>
          </a:p>
        </p:txBody>
      </p:sp>
      <p:cxnSp>
        <p:nvCxnSpPr>
          <p:cNvPr id="15" name="Straight Connector 1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Tijdelijke aanduiding voor inhoud 2"/>
          <p:cNvSpPr>
            <a:spLocks noGrp="1"/>
          </p:cNvSpPr>
          <p:nvPr>
            <p:ph idx="1"/>
          </p:nvPr>
        </p:nvSpPr>
        <p:spPr>
          <a:xfrm>
            <a:off x="1295401" y="2556932"/>
            <a:ext cx="9601196" cy="3318936"/>
          </a:xfrm>
        </p:spPr>
        <p:txBody>
          <a:bodyPr>
            <a:normAutofit/>
          </a:bodyPr>
          <a:lstStyle/>
          <a:p>
            <a:pPr marL="0" indent="0">
              <a:buNone/>
            </a:pPr>
            <a:endParaRPr lang="nl-NL">
              <a:solidFill>
                <a:schemeClr val="tx1"/>
              </a:solidFill>
            </a:endParaRPr>
          </a:p>
          <a:p>
            <a:r>
              <a:rPr lang="nl-NL">
                <a:solidFill>
                  <a:schemeClr val="tx1"/>
                </a:solidFill>
              </a:rPr>
              <a:t>Boek PV hoofdstuk 29.1 en 29.2 ( blz. 377-380)</a:t>
            </a:r>
          </a:p>
          <a:p>
            <a:r>
              <a:rPr lang="nl-NL">
                <a:solidFill>
                  <a:schemeClr val="tx1"/>
                </a:solidFill>
              </a:rPr>
              <a:t>Boek verpleegtechnische handelingen hoofd-</a:t>
            </a:r>
          </a:p>
          <a:p>
            <a:pPr marL="0" indent="0">
              <a:buNone/>
            </a:pPr>
            <a:r>
              <a:rPr lang="nl-NL">
                <a:solidFill>
                  <a:schemeClr val="tx1"/>
                </a:solidFill>
              </a:rPr>
              <a:t>    Stuk 4.3 ( blz. 58-59)</a:t>
            </a:r>
          </a:p>
        </p:txBody>
      </p:sp>
    </p:spTree>
    <p:extLst>
      <p:ext uri="{BB962C8B-B14F-4D97-AF65-F5344CB8AC3E}">
        <p14:creationId xmlns:p14="http://schemas.microsoft.com/office/powerpoint/2010/main" val="22318146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2"/>
            <a:ext cx="9601196" cy="1303867"/>
          </a:xfrm>
        </p:spPr>
        <p:txBody>
          <a:bodyPr>
            <a:normAutofit/>
          </a:bodyPr>
          <a:lstStyle/>
          <a:p>
            <a:r>
              <a:rPr lang="nl-NL">
                <a:solidFill>
                  <a:srgbClr val="262626"/>
                </a:solidFill>
              </a:rPr>
              <a:t>Wat gaan we deze les doen?</a:t>
            </a:r>
          </a:p>
        </p:txBody>
      </p:sp>
      <p:sp>
        <p:nvSpPr>
          <p:cNvPr id="3" name="Tijdelijke aanduiding voor inhoud 2"/>
          <p:cNvSpPr>
            <a:spLocks noGrp="1"/>
          </p:cNvSpPr>
          <p:nvPr>
            <p:ph idx="1"/>
          </p:nvPr>
        </p:nvSpPr>
        <p:spPr>
          <a:xfrm>
            <a:off x="1295402" y="2556932"/>
            <a:ext cx="6256866" cy="3318936"/>
          </a:xfrm>
        </p:spPr>
        <p:txBody>
          <a:bodyPr>
            <a:normAutofit/>
          </a:bodyPr>
          <a:lstStyle/>
          <a:p>
            <a:pPr>
              <a:lnSpc>
                <a:spcPct val="90000"/>
              </a:lnSpc>
            </a:pPr>
            <a:r>
              <a:rPr lang="nl-NL" sz="1700">
                <a:solidFill>
                  <a:srgbClr val="262626"/>
                </a:solidFill>
              </a:rPr>
              <a:t>Zorg bij geneesmiddelen</a:t>
            </a:r>
          </a:p>
          <a:p>
            <a:pPr>
              <a:lnSpc>
                <a:spcPct val="90000"/>
              </a:lnSpc>
            </a:pPr>
            <a:r>
              <a:rPr lang="nl-NL" sz="1700">
                <a:solidFill>
                  <a:srgbClr val="262626"/>
                </a:solidFill>
              </a:rPr>
              <a:t>Wat zijn geneesmiddelen?</a:t>
            </a:r>
          </a:p>
          <a:p>
            <a:pPr>
              <a:lnSpc>
                <a:spcPct val="90000"/>
              </a:lnSpc>
            </a:pPr>
            <a:r>
              <a:rPr lang="nl-NL" sz="1700">
                <a:solidFill>
                  <a:srgbClr val="262626"/>
                </a:solidFill>
              </a:rPr>
              <a:t>Benaming van geneesmiddelen</a:t>
            </a:r>
          </a:p>
          <a:p>
            <a:pPr>
              <a:lnSpc>
                <a:spcPct val="90000"/>
              </a:lnSpc>
            </a:pPr>
            <a:r>
              <a:rPr lang="nl-NL" sz="1700">
                <a:solidFill>
                  <a:srgbClr val="262626"/>
                </a:solidFill>
              </a:rPr>
              <a:t>Wie spelen een rol bij geneesmiddelen?</a:t>
            </a:r>
          </a:p>
          <a:p>
            <a:pPr>
              <a:lnSpc>
                <a:spcPct val="90000"/>
              </a:lnSpc>
            </a:pPr>
            <a:r>
              <a:rPr lang="nl-NL" sz="1700">
                <a:solidFill>
                  <a:srgbClr val="262626"/>
                </a:solidFill>
              </a:rPr>
              <a:t>De bijsluiter</a:t>
            </a:r>
          </a:p>
          <a:p>
            <a:pPr>
              <a:lnSpc>
                <a:spcPct val="90000"/>
              </a:lnSpc>
            </a:pPr>
            <a:r>
              <a:rPr lang="nl-NL" sz="1700">
                <a:solidFill>
                  <a:srgbClr val="262626"/>
                </a:solidFill>
              </a:rPr>
              <a:t>Werking van geneesmiddelen</a:t>
            </a:r>
          </a:p>
          <a:p>
            <a:pPr>
              <a:lnSpc>
                <a:spcPct val="90000"/>
              </a:lnSpc>
            </a:pPr>
            <a:r>
              <a:rPr lang="nl-NL" sz="1700">
                <a:solidFill>
                  <a:srgbClr val="262626"/>
                </a:solidFill>
              </a:rPr>
              <a:t>Zelf aan de slag</a:t>
            </a:r>
          </a:p>
          <a:p>
            <a:pPr>
              <a:lnSpc>
                <a:spcPct val="90000"/>
              </a:lnSpc>
            </a:pPr>
            <a:r>
              <a:rPr lang="nl-NL" sz="1700">
                <a:solidFill>
                  <a:srgbClr val="262626"/>
                </a:solidFill>
              </a:rPr>
              <a:t>Nabespreken verwerkingsopdracht</a:t>
            </a:r>
          </a:p>
          <a:p>
            <a:pPr>
              <a:lnSpc>
                <a:spcPct val="90000"/>
              </a:lnSpc>
            </a:pPr>
            <a:r>
              <a:rPr lang="nl-NL" sz="1700">
                <a:solidFill>
                  <a:srgbClr val="262626"/>
                </a:solidFill>
              </a:rPr>
              <a:t>Afsluiting les.</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026" y="3086403"/>
            <a:ext cx="2739728" cy="2082194"/>
          </a:xfrm>
          <a:prstGeom prst="rect">
            <a:avLst/>
          </a:prstGeom>
          <a:ln w="57150" cmpd="thickThin">
            <a:solidFill>
              <a:srgbClr val="7F7F7F"/>
            </a:solidFill>
            <a:miter lim="800000"/>
          </a:ln>
        </p:spPr>
      </p:pic>
    </p:spTree>
    <p:extLst>
      <p:ext uri="{BB962C8B-B14F-4D97-AF65-F5344CB8AC3E}">
        <p14:creationId xmlns:p14="http://schemas.microsoft.com/office/powerpoint/2010/main" val="34936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descr="Afbeelding met persoon, binnen, muur, vrouw&#10;&#10;Beschrijving is gegenereerd met zeer hoge betrouwbaarheid">
            <a:extLst>
              <a:ext uri="{FF2B5EF4-FFF2-40B4-BE49-F238E27FC236}">
                <a16:creationId xmlns:a16="http://schemas.microsoft.com/office/drawing/2014/main" id="{6604CA91-3AA8-40AA-BDEC-A3D945E1CDE8}"/>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9184" b="6547"/>
          <a:stretch/>
        </p:blipFill>
        <p:spPr>
          <a:xfrm>
            <a:off x="20" y="10"/>
            <a:ext cx="12191980" cy="6857990"/>
          </a:xfrm>
          <a:prstGeom prst="rect">
            <a:avLst/>
          </a:prstGeom>
        </p:spPr>
      </p:pic>
      <p:sp>
        <p:nvSpPr>
          <p:cNvPr id="2" name="Titel 1"/>
          <p:cNvSpPr>
            <a:spLocks noGrp="1"/>
          </p:cNvSpPr>
          <p:nvPr>
            <p:ph type="title"/>
          </p:nvPr>
        </p:nvSpPr>
        <p:spPr>
          <a:xfrm>
            <a:off x="1295402" y="982132"/>
            <a:ext cx="9601196" cy="1303867"/>
          </a:xfrm>
        </p:spPr>
        <p:txBody>
          <a:bodyPr>
            <a:normAutofit/>
          </a:bodyPr>
          <a:lstStyle/>
          <a:p>
            <a:r>
              <a:rPr lang="nl-NL">
                <a:solidFill>
                  <a:srgbClr val="FFFFFF"/>
                </a:solidFill>
              </a:rPr>
              <a:t>Geneesmiddelen</a:t>
            </a:r>
          </a:p>
        </p:txBody>
      </p:sp>
      <p:cxnSp>
        <p:nvCxnSpPr>
          <p:cNvPr id="13" name="Straight Connector 12">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Tijdelijke aanduiding voor inhoud 2"/>
          <p:cNvSpPr>
            <a:spLocks noGrp="1"/>
          </p:cNvSpPr>
          <p:nvPr>
            <p:ph idx="1"/>
          </p:nvPr>
        </p:nvSpPr>
        <p:spPr>
          <a:xfrm>
            <a:off x="1295401" y="2556932"/>
            <a:ext cx="9601196" cy="3318936"/>
          </a:xfrm>
        </p:spPr>
        <p:txBody>
          <a:bodyPr>
            <a:normAutofit/>
          </a:bodyPr>
          <a:lstStyle/>
          <a:p>
            <a:r>
              <a:rPr lang="nl-NL">
                <a:solidFill>
                  <a:srgbClr val="FFFFFF"/>
                </a:solidFill>
              </a:rPr>
              <a:t>Geneesmiddel (ook wel medicijn genoemd) is een natuurlijke of synthetische stof die een bepaalde, gewenste werking op het lichaam uitoefent.</a:t>
            </a:r>
          </a:p>
          <a:p>
            <a:r>
              <a:rPr lang="nl-NL">
                <a:solidFill>
                  <a:srgbClr val="FFFFFF"/>
                </a:solidFill>
              </a:rPr>
              <a:t>Farmacologie</a:t>
            </a:r>
          </a:p>
          <a:p>
            <a:r>
              <a:rPr lang="nl-NL">
                <a:solidFill>
                  <a:srgbClr val="FFFFFF"/>
                </a:solidFill>
              </a:rPr>
              <a:t>Farmacie (buitenland) </a:t>
            </a:r>
            <a:endParaRPr lang="nl-NL">
              <a:ea typeface="+mn-lt"/>
              <a:cs typeface="+mn-lt"/>
            </a:endParaRPr>
          </a:p>
          <a:p>
            <a:pPr lvl="1"/>
            <a:r>
              <a:rPr lang="nl-NL">
                <a:ea typeface="+mn-lt"/>
                <a:cs typeface="+mn-lt"/>
              </a:rPr>
              <a:t>Bereiden, samenstellen, verduurzamen en leveren van geneesmiddelen</a:t>
            </a:r>
            <a:endParaRPr lang="nl-NL"/>
          </a:p>
        </p:txBody>
      </p:sp>
      <p:sp>
        <p:nvSpPr>
          <p:cNvPr id="6" name="Tekstvak 5">
            <a:extLst>
              <a:ext uri="{FF2B5EF4-FFF2-40B4-BE49-F238E27FC236}">
                <a16:creationId xmlns:a16="http://schemas.microsoft.com/office/drawing/2014/main" id="{11474140-C81A-433E-978C-D8F0D2BD1C08}"/>
              </a:ext>
            </a:extLst>
          </p:cNvPr>
          <p:cNvSpPr txBox="1"/>
          <p:nvPr/>
        </p:nvSpPr>
        <p:spPr>
          <a:xfrm>
            <a:off x="9498635" y="6657945"/>
            <a:ext cx="269336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Deze foto</a:t>
            </a:r>
            <a:r>
              <a:rPr lang="en-US" sz="700">
                <a:solidFill>
                  <a:srgbClr val="FFFFFF"/>
                </a:solidFill>
              </a:rPr>
              <a:t> van </a:t>
            </a:r>
            <a:r>
              <a:rPr lang="en-US" sz="700" err="1">
                <a:solidFill>
                  <a:srgbClr val="FFFFFF"/>
                </a:solidFill>
              </a:rPr>
              <a:t>Onbekende</a:t>
            </a:r>
            <a:r>
              <a:rPr lang="en-US" sz="700">
                <a:solidFill>
                  <a:srgbClr val="FFFFFF"/>
                </a:solidFill>
              </a:rPr>
              <a:t> auteur is </a:t>
            </a:r>
            <a:r>
              <a:rPr lang="en-US" sz="700" err="1">
                <a:solidFill>
                  <a:srgbClr val="FFFFFF"/>
                </a:solidFill>
              </a:rPr>
              <a:t>gelicentieerd</a:t>
            </a:r>
            <a:r>
              <a:rPr lang="en-US" sz="700">
                <a:solidFill>
                  <a:srgbClr val="FFFFFF"/>
                </a:solidFill>
              </a:rPr>
              <a:t> </a:t>
            </a:r>
            <a:r>
              <a:rPr lang="en-US" sz="700" err="1">
                <a:solidFill>
                  <a:srgbClr val="FFFFFF"/>
                </a:solidFill>
              </a:rPr>
              <a:t>onder</a:t>
            </a:r>
            <a:r>
              <a:rPr lang="en-US" sz="700">
                <a:solidFill>
                  <a:srgbClr val="FFFFFF"/>
                </a:solidFill>
              </a:rPr>
              <a:t>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8379093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4" name="Picture 13">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p:cNvSpPr>
            <a:spLocks noGrp="1"/>
          </p:cNvSpPr>
          <p:nvPr>
            <p:ph type="title"/>
          </p:nvPr>
        </p:nvSpPr>
        <p:spPr>
          <a:xfrm>
            <a:off x="4454488" y="675446"/>
            <a:ext cx="6270090" cy="1303867"/>
          </a:xfrm>
        </p:spPr>
        <p:txBody>
          <a:bodyPr>
            <a:normAutofit/>
          </a:bodyPr>
          <a:lstStyle/>
          <a:p>
            <a:pPr>
              <a:lnSpc>
                <a:spcPct val="90000"/>
              </a:lnSpc>
            </a:pPr>
            <a:r>
              <a:rPr lang="nl-NL" sz="4100"/>
              <a:t>Benaming van geneesmiddelen</a:t>
            </a:r>
          </a:p>
        </p:txBody>
      </p:sp>
      <p:sp>
        <p:nvSpPr>
          <p:cNvPr id="19" name="Rectangle 18">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 tafel, kop, voedsel&#10;&#10;Beschrijving is gegenereerd met hoge betrouwbaarheid">
            <a:extLst>
              <a:ext uri="{FF2B5EF4-FFF2-40B4-BE49-F238E27FC236}">
                <a16:creationId xmlns:a16="http://schemas.microsoft.com/office/drawing/2014/main" id="{8F57FD8F-B53C-47A6-B2D2-9CCED9A7126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4798" b="1"/>
          <a:stretch/>
        </p:blipFill>
        <p:spPr>
          <a:xfrm>
            <a:off x="1412683" y="1410208"/>
            <a:ext cx="2433793" cy="3858780"/>
          </a:xfrm>
          <a:prstGeom prst="rect">
            <a:avLst/>
          </a:prstGeom>
        </p:spPr>
      </p:pic>
      <p:cxnSp>
        <p:nvCxnSpPr>
          <p:cNvPr id="21" name="Straight Connector 20">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jdelijke aanduiding voor inhoud 2"/>
          <p:cNvSpPr>
            <a:spLocks noGrp="1"/>
          </p:cNvSpPr>
          <p:nvPr>
            <p:ph idx="1"/>
          </p:nvPr>
        </p:nvSpPr>
        <p:spPr>
          <a:xfrm>
            <a:off x="4559723" y="2665052"/>
            <a:ext cx="6260114" cy="3318936"/>
          </a:xfrm>
        </p:spPr>
        <p:txBody>
          <a:bodyPr>
            <a:normAutofit/>
          </a:bodyPr>
          <a:lstStyle/>
          <a:p>
            <a:r>
              <a:rPr lang="nl-NL"/>
              <a:t>Merknaam </a:t>
            </a:r>
          </a:p>
          <a:p>
            <a:pPr marL="0" indent="0">
              <a:buNone/>
            </a:pPr>
            <a:r>
              <a:rPr lang="nl-NL"/>
              <a:t>= </a:t>
            </a:r>
            <a:r>
              <a:rPr lang="nl-NL" err="1"/>
              <a:t>Ritalin</a:t>
            </a:r>
            <a:r>
              <a:rPr lang="nl-NL"/>
              <a:t>  </a:t>
            </a:r>
          </a:p>
          <a:p>
            <a:r>
              <a:rPr lang="nl-NL"/>
              <a:t>Stofnaam </a:t>
            </a:r>
          </a:p>
          <a:p>
            <a:pPr marL="0" indent="0">
              <a:buNone/>
            </a:pPr>
            <a:r>
              <a:rPr lang="nl-NL"/>
              <a:t>= Methylfenidaat </a:t>
            </a:r>
          </a:p>
          <a:p>
            <a:pPr marL="0" indent="0">
              <a:buNone/>
            </a:pPr>
            <a:r>
              <a:rPr lang="nl-NL"/>
              <a:t>Soortnaam </a:t>
            </a:r>
          </a:p>
          <a:p>
            <a:pPr marL="0" indent="0">
              <a:buNone/>
            </a:pPr>
            <a:r>
              <a:rPr lang="nl-NL"/>
              <a:t>= psychostimulantia</a:t>
            </a:r>
          </a:p>
        </p:txBody>
      </p:sp>
      <p:sp>
        <p:nvSpPr>
          <p:cNvPr id="6" name="Tekstvak 5">
            <a:extLst>
              <a:ext uri="{FF2B5EF4-FFF2-40B4-BE49-F238E27FC236}">
                <a16:creationId xmlns:a16="http://schemas.microsoft.com/office/drawing/2014/main" id="{CDF04B43-03D0-4BE4-A5AD-317AECD4A765}"/>
              </a:ext>
            </a:extLst>
          </p:cNvPr>
          <p:cNvSpPr txBox="1"/>
          <p:nvPr/>
        </p:nvSpPr>
        <p:spPr>
          <a:xfrm>
            <a:off x="9673362" y="6657945"/>
            <a:ext cx="2518638"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7" tooltip="http://nl.wikipedia.org/wiki/Medicatie_bij_ADHD">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nl-NL" sz="700">
              <a:solidFill>
                <a:srgbClr val="FFFFFF"/>
              </a:solidFill>
            </a:endParaRPr>
          </a:p>
        </p:txBody>
      </p:sp>
      <p:pic>
        <p:nvPicPr>
          <p:cNvPr id="7" name="Afbeelding 6">
            <a:extLst>
              <a:ext uri="{FF2B5EF4-FFF2-40B4-BE49-F238E27FC236}">
                <a16:creationId xmlns:a16="http://schemas.microsoft.com/office/drawing/2014/main" id="{620F1E08-9B06-4608-9480-4E3CF82F13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7895" y="2093582"/>
            <a:ext cx="3343275" cy="228600"/>
          </a:xfrm>
          <a:prstGeom prst="rect">
            <a:avLst/>
          </a:prstGeom>
        </p:spPr>
      </p:pic>
    </p:spTree>
    <p:extLst>
      <p:ext uri="{BB962C8B-B14F-4D97-AF65-F5344CB8AC3E}">
        <p14:creationId xmlns:p14="http://schemas.microsoft.com/office/powerpoint/2010/main" val="2371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2"/>
            <a:ext cx="9601196" cy="1303867"/>
          </a:xfrm>
        </p:spPr>
        <p:txBody>
          <a:bodyPr>
            <a:normAutofit/>
          </a:bodyPr>
          <a:lstStyle/>
          <a:p>
            <a:r>
              <a:rPr lang="nl-NL"/>
              <a:t>Rol van de arts en apotheek</a:t>
            </a:r>
          </a:p>
        </p:txBody>
      </p:sp>
      <p:sp>
        <p:nvSpPr>
          <p:cNvPr id="3" name="Tijdelijke aanduiding voor inhoud 2"/>
          <p:cNvSpPr>
            <a:spLocks noGrp="1"/>
          </p:cNvSpPr>
          <p:nvPr>
            <p:ph idx="1"/>
          </p:nvPr>
        </p:nvSpPr>
        <p:spPr>
          <a:xfrm>
            <a:off x="1295402" y="2556932"/>
            <a:ext cx="6256866" cy="3318936"/>
          </a:xfrm>
        </p:spPr>
        <p:txBody>
          <a:bodyPr>
            <a:normAutofit/>
          </a:bodyPr>
          <a:lstStyle/>
          <a:p>
            <a:pPr>
              <a:lnSpc>
                <a:spcPct val="90000"/>
              </a:lnSpc>
            </a:pPr>
            <a:r>
              <a:rPr lang="nl-NL" sz="1900"/>
              <a:t> Lees in het boek persoonlijke verzorging MZ paragrafen 29.2.2 en 29.2.3 en beantwoord de volgende vragen:</a:t>
            </a:r>
          </a:p>
          <a:p>
            <a:pPr>
              <a:lnSpc>
                <a:spcPct val="90000"/>
              </a:lnSpc>
            </a:pPr>
            <a:r>
              <a:rPr lang="nl-NL" sz="1900"/>
              <a:t>Wat betekent het stellen van een diagnose?</a:t>
            </a:r>
          </a:p>
          <a:p>
            <a:pPr>
              <a:lnSpc>
                <a:spcPct val="90000"/>
              </a:lnSpc>
            </a:pPr>
            <a:r>
              <a:rPr lang="nl-NL" sz="1900"/>
              <a:t>Klachten zijn symptomen van de ziekte. Wat zijn objectieve en subjectieve symptomen?</a:t>
            </a:r>
          </a:p>
          <a:p>
            <a:pPr>
              <a:lnSpc>
                <a:spcPct val="90000"/>
              </a:lnSpc>
            </a:pPr>
            <a:r>
              <a:rPr lang="nl-NL" sz="1900"/>
              <a:t>Wat is een recept en wie schrijft het?</a:t>
            </a:r>
          </a:p>
          <a:p>
            <a:pPr>
              <a:lnSpc>
                <a:spcPct val="90000"/>
              </a:lnSpc>
            </a:pPr>
            <a:r>
              <a:rPr lang="nl-NL" sz="1900"/>
              <a:t>Wat is de taak van de apotheek?</a:t>
            </a:r>
          </a:p>
          <a:p>
            <a:pPr>
              <a:lnSpc>
                <a:spcPct val="90000"/>
              </a:lnSpc>
            </a:pPr>
            <a:endParaRPr lang="nl-NL" sz="1900"/>
          </a:p>
          <a:p>
            <a:pPr>
              <a:lnSpc>
                <a:spcPct val="90000"/>
              </a:lnSpc>
            </a:pPr>
            <a:r>
              <a:rPr lang="nl-NL" sz="1900"/>
              <a:t>Tijd: 10 minuten, daarna samen bespreken </a:t>
            </a:r>
          </a:p>
        </p:txBody>
      </p:sp>
      <p:pic>
        <p:nvPicPr>
          <p:cNvPr id="5" name="Afbeelding 4" descr="Afbeelding met persoon, buiten, mensen, voedsel&#10;&#10;Beschrijving is gegenereerd met hoge betrouwbaarheid">
            <a:extLst>
              <a:ext uri="{FF2B5EF4-FFF2-40B4-BE49-F238E27FC236}">
                <a16:creationId xmlns:a16="http://schemas.microsoft.com/office/drawing/2014/main" id="{2FA9595C-9F8B-4DC0-871B-71494A05972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148" r="18822" b="2"/>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6" name="Tekstvak 5">
            <a:extLst>
              <a:ext uri="{FF2B5EF4-FFF2-40B4-BE49-F238E27FC236}">
                <a16:creationId xmlns:a16="http://schemas.microsoft.com/office/drawing/2014/main" id="{4B60C161-EEE9-4EC3-A1E6-8662AC0D1ADF}"/>
              </a:ext>
            </a:extLst>
          </p:cNvPr>
          <p:cNvSpPr txBox="1"/>
          <p:nvPr/>
        </p:nvSpPr>
        <p:spPr>
          <a:xfrm>
            <a:off x="8283674" y="5353765"/>
            <a:ext cx="2541080"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4" tooltip="https://thedevelopmentjournalist.com/2011/11/21/the-price-of-humanitarian-principle/">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nl-NL" sz="700">
              <a:solidFill>
                <a:srgbClr val="FFFFFF"/>
              </a:solidFill>
            </a:endParaRPr>
          </a:p>
        </p:txBody>
      </p:sp>
    </p:spTree>
    <p:extLst>
      <p:ext uri="{BB962C8B-B14F-4D97-AF65-F5344CB8AC3E}">
        <p14:creationId xmlns:p14="http://schemas.microsoft.com/office/powerpoint/2010/main" val="4679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E1127-129A-40FF-89FC-F93853515DCC}"/>
              </a:ext>
            </a:extLst>
          </p:cNvPr>
          <p:cNvSpPr>
            <a:spLocks noGrp="1"/>
          </p:cNvSpPr>
          <p:nvPr>
            <p:ph type="title"/>
          </p:nvPr>
        </p:nvSpPr>
        <p:spPr/>
        <p:txBody>
          <a:bodyPr/>
          <a:lstStyle/>
          <a:p>
            <a:r>
              <a:rPr lang="nl-NL"/>
              <a:t>Het proces tot gebruik geneesmiddelen:</a:t>
            </a:r>
          </a:p>
        </p:txBody>
      </p:sp>
      <p:sp>
        <p:nvSpPr>
          <p:cNvPr id="3" name="Tijdelijke aanduiding voor inhoud 2">
            <a:extLst>
              <a:ext uri="{FF2B5EF4-FFF2-40B4-BE49-F238E27FC236}">
                <a16:creationId xmlns:a16="http://schemas.microsoft.com/office/drawing/2014/main" id="{E35124D5-CC75-415F-B896-9C88932F6D48}"/>
              </a:ext>
            </a:extLst>
          </p:cNvPr>
          <p:cNvSpPr>
            <a:spLocks noGrp="1"/>
          </p:cNvSpPr>
          <p:nvPr>
            <p:ph idx="1"/>
          </p:nvPr>
        </p:nvSpPr>
        <p:spPr/>
        <p:txBody>
          <a:bodyPr/>
          <a:lstStyle/>
          <a:p>
            <a:r>
              <a:rPr lang="nl-NL"/>
              <a:t>1. Cliënt heeft klachten, objectief of subjectief</a:t>
            </a:r>
          </a:p>
          <a:p>
            <a:r>
              <a:rPr lang="nl-NL"/>
              <a:t>2. waarneembaar en meetbaar (koorts, hoge hartslag) / pijn hebben, moe zijn</a:t>
            </a:r>
          </a:p>
          <a:p>
            <a:r>
              <a:rPr lang="nl-NL"/>
              <a:t>3. Arts schrijft medicatie voor</a:t>
            </a:r>
          </a:p>
          <a:p>
            <a:r>
              <a:rPr lang="nl-NL"/>
              <a:t>4. Apotheek&gt; Recept wordt klaargemaakt, moet aan eisen voldoen. Etikettering.</a:t>
            </a:r>
          </a:p>
        </p:txBody>
      </p:sp>
    </p:spTree>
    <p:extLst>
      <p:ext uri="{BB962C8B-B14F-4D97-AF65-F5344CB8AC3E}">
        <p14:creationId xmlns:p14="http://schemas.microsoft.com/office/powerpoint/2010/main" val="103816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2"/>
            <a:ext cx="9601196" cy="1303867"/>
          </a:xfrm>
        </p:spPr>
        <p:txBody>
          <a:bodyPr>
            <a:normAutofit fontScale="90000"/>
          </a:bodyPr>
          <a:lstStyle/>
          <a:p>
            <a:r>
              <a:rPr lang="nl-NL">
                <a:solidFill>
                  <a:srgbClr val="262626"/>
                </a:solidFill>
              </a:rPr>
              <a:t>Etiketten van medicijnen, welke 6 dingen moeten er op een etiket staan? </a:t>
            </a:r>
            <a:br>
              <a:rPr lang="nl-NL">
                <a:solidFill>
                  <a:srgbClr val="262626"/>
                </a:solidFill>
              </a:rPr>
            </a:br>
            <a:r>
              <a:rPr lang="nl-NL">
                <a:solidFill>
                  <a:srgbClr val="262626"/>
                </a:solidFill>
              </a:rPr>
              <a:t>Bedenk de 6 dingen</a:t>
            </a:r>
          </a:p>
        </p:txBody>
      </p:sp>
      <p:pic>
        <p:nvPicPr>
          <p:cNvPr id="7" name="Afbeelding 6" descr="Afbeelding met tekst&#10;&#10;Beschrijving is gegenereerd met hoge betrouwbaarheid">
            <a:extLst>
              <a:ext uri="{FF2B5EF4-FFF2-40B4-BE49-F238E27FC236}">
                <a16:creationId xmlns:a16="http://schemas.microsoft.com/office/drawing/2014/main" id="{C20AC671-2169-45A3-9B29-E7FD49804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738" y="3101008"/>
            <a:ext cx="3436707" cy="1649619"/>
          </a:xfrm>
          <a:prstGeom prst="rect">
            <a:avLst/>
          </a:prstGeom>
          <a:ln w="57150" cmpd="thickThin">
            <a:solidFill>
              <a:srgbClr val="7F7F7F"/>
            </a:solidFill>
            <a:miter lim="800000"/>
          </a:ln>
        </p:spPr>
      </p:pic>
      <p:sp>
        <p:nvSpPr>
          <p:cNvPr id="6" name="Tekstvak 5">
            <a:extLst>
              <a:ext uri="{FF2B5EF4-FFF2-40B4-BE49-F238E27FC236}">
                <a16:creationId xmlns:a16="http://schemas.microsoft.com/office/drawing/2014/main" id="{FEB1693C-6F3D-45E5-8212-B9AED70B2558}"/>
              </a:ext>
            </a:extLst>
          </p:cNvPr>
          <p:cNvSpPr txBox="1"/>
          <p:nvPr/>
        </p:nvSpPr>
        <p:spPr>
          <a:xfrm>
            <a:off x="9806412" y="6870700"/>
            <a:ext cx="2385588"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4" tooltip="http://rx-wiki.org/index.php?title=Medical_abbreviations">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nl-NL" sz="700">
              <a:solidFill>
                <a:srgbClr val="FFFFFF"/>
              </a:solidFill>
            </a:endParaRPr>
          </a:p>
        </p:txBody>
      </p:sp>
      <p:sp>
        <p:nvSpPr>
          <p:cNvPr id="8" name="Rechthoek 7">
            <a:extLst>
              <a:ext uri="{FF2B5EF4-FFF2-40B4-BE49-F238E27FC236}">
                <a16:creationId xmlns:a16="http://schemas.microsoft.com/office/drawing/2014/main" id="{92A7C864-8EEE-4294-B9C5-B14C211C72ED}"/>
              </a:ext>
            </a:extLst>
          </p:cNvPr>
          <p:cNvSpPr/>
          <p:nvPr/>
        </p:nvSpPr>
        <p:spPr>
          <a:xfrm>
            <a:off x="1295401" y="2928730"/>
            <a:ext cx="7013711" cy="2677656"/>
          </a:xfrm>
          <a:prstGeom prst="rect">
            <a:avLst/>
          </a:prstGeom>
        </p:spPr>
        <p:txBody>
          <a:bodyPr wrap="square">
            <a:spAutoFit/>
          </a:bodyPr>
          <a:lstStyle/>
          <a:p>
            <a:pPr marL="285750" indent="-285750">
              <a:buFont typeface="Wingdings" panose="05000000000000000000" pitchFamily="2" charset="2"/>
              <a:buChar char="ü"/>
            </a:pPr>
            <a:r>
              <a:rPr lang="nl-NL" sz="2800"/>
              <a:t>Gegevens arts</a:t>
            </a:r>
          </a:p>
          <a:p>
            <a:pPr marL="285750" indent="-285750">
              <a:buFont typeface="Wingdings" panose="05000000000000000000" pitchFamily="2" charset="2"/>
              <a:buChar char="ü"/>
            </a:pPr>
            <a:r>
              <a:rPr lang="nl-NL" sz="2800"/>
              <a:t>Gegevens cliënt</a:t>
            </a:r>
          </a:p>
          <a:p>
            <a:pPr marL="285750" indent="-285750">
              <a:buFont typeface="Wingdings" panose="05000000000000000000" pitchFamily="2" charset="2"/>
              <a:buChar char="ü"/>
            </a:pPr>
            <a:r>
              <a:rPr lang="nl-NL" sz="2800"/>
              <a:t>Afleveringsdatum</a:t>
            </a:r>
          </a:p>
          <a:p>
            <a:pPr marL="285750" indent="-285750">
              <a:buFont typeface="Wingdings" panose="05000000000000000000" pitchFamily="2" charset="2"/>
              <a:buChar char="ü"/>
            </a:pPr>
            <a:r>
              <a:rPr lang="nl-NL" sz="2800"/>
              <a:t>Naam geneesmiddel, sterkte en hoeveelheid</a:t>
            </a:r>
          </a:p>
          <a:p>
            <a:pPr marL="285750" indent="-285750">
              <a:buFont typeface="Wingdings" panose="05000000000000000000" pitchFamily="2" charset="2"/>
              <a:buChar char="ü"/>
            </a:pPr>
            <a:r>
              <a:rPr lang="nl-NL" sz="2800"/>
              <a:t>Houdbaarheid</a:t>
            </a:r>
          </a:p>
          <a:p>
            <a:pPr marL="285750" indent="-285750">
              <a:buFont typeface="Wingdings" panose="05000000000000000000" pitchFamily="2" charset="2"/>
              <a:buChar char="ü"/>
            </a:pPr>
            <a:r>
              <a:rPr lang="nl-NL" sz="2800"/>
              <a:t>Gebruiksvoorwaarden en bewaarvoorschrift</a:t>
            </a:r>
          </a:p>
        </p:txBody>
      </p:sp>
    </p:spTree>
    <p:extLst>
      <p:ext uri="{BB962C8B-B14F-4D97-AF65-F5344CB8AC3E}">
        <p14:creationId xmlns:p14="http://schemas.microsoft.com/office/powerpoint/2010/main" val="64831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p:cNvSpPr>
            <a:spLocks noGrp="1"/>
          </p:cNvSpPr>
          <p:nvPr>
            <p:ph type="title"/>
          </p:nvPr>
        </p:nvSpPr>
        <p:spPr>
          <a:xfrm>
            <a:off x="4626508" y="982132"/>
            <a:ext cx="6270090" cy="1303867"/>
          </a:xfrm>
        </p:spPr>
        <p:txBody>
          <a:bodyPr>
            <a:normAutofit/>
          </a:bodyPr>
          <a:lstStyle/>
          <a:p>
            <a:r>
              <a:rPr lang="nl-NL">
                <a:solidFill>
                  <a:srgbClr val="262626"/>
                </a:solidFill>
              </a:rPr>
              <a:t>Regel van vijf</a:t>
            </a:r>
          </a:p>
        </p:txBody>
      </p:sp>
      <p:sp>
        <p:nvSpPr>
          <p:cNvPr id="17" name="Rectangle 16">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683" y="2122701"/>
            <a:ext cx="2433793" cy="2433793"/>
          </a:xfrm>
          <a:prstGeom prst="rect">
            <a:avLst/>
          </a:prstGeom>
        </p:spPr>
      </p:pic>
      <p:cxnSp>
        <p:nvCxnSpPr>
          <p:cNvPr id="19" name="Straight Connector 18">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jdelijke aanduiding voor inhoud 2"/>
          <p:cNvSpPr>
            <a:spLocks noGrp="1"/>
          </p:cNvSpPr>
          <p:nvPr>
            <p:ph idx="1"/>
          </p:nvPr>
        </p:nvSpPr>
        <p:spPr>
          <a:xfrm>
            <a:off x="4636482" y="2556932"/>
            <a:ext cx="6260114" cy="3318936"/>
          </a:xfrm>
        </p:spPr>
        <p:txBody>
          <a:bodyPr>
            <a:normAutofit/>
          </a:bodyPr>
          <a:lstStyle/>
          <a:p>
            <a:pPr marL="0" indent="0">
              <a:lnSpc>
                <a:spcPct val="90000"/>
              </a:lnSpc>
              <a:buNone/>
            </a:pPr>
            <a:r>
              <a:rPr lang="nl-NL" sz="1700">
                <a:solidFill>
                  <a:srgbClr val="262626"/>
                </a:solidFill>
              </a:rPr>
              <a:t>Altijd een dubbel check doen! Bij het uitzetten en bij het toedienen!</a:t>
            </a:r>
          </a:p>
          <a:p>
            <a:pPr>
              <a:lnSpc>
                <a:spcPct val="90000"/>
              </a:lnSpc>
            </a:pPr>
            <a:r>
              <a:rPr lang="nl-NL" sz="1700">
                <a:solidFill>
                  <a:srgbClr val="262626"/>
                </a:solidFill>
              </a:rPr>
              <a:t>Juiste </a:t>
            </a:r>
            <a:r>
              <a:rPr lang="nl-NL" sz="1700">
                <a:solidFill>
                  <a:srgbClr val="FF0000"/>
                </a:solidFill>
              </a:rPr>
              <a:t>C</a:t>
            </a:r>
            <a:r>
              <a:rPr lang="nl-NL" sz="1700">
                <a:solidFill>
                  <a:srgbClr val="262626"/>
                </a:solidFill>
              </a:rPr>
              <a:t>lient</a:t>
            </a:r>
          </a:p>
          <a:p>
            <a:pPr>
              <a:lnSpc>
                <a:spcPct val="90000"/>
              </a:lnSpc>
            </a:pPr>
            <a:r>
              <a:rPr lang="nl-NL" sz="1700">
                <a:solidFill>
                  <a:srgbClr val="262626"/>
                </a:solidFill>
              </a:rPr>
              <a:t>Juiste </a:t>
            </a:r>
            <a:r>
              <a:rPr lang="nl-NL" sz="1700">
                <a:solidFill>
                  <a:srgbClr val="FF0000"/>
                </a:solidFill>
              </a:rPr>
              <a:t>M</a:t>
            </a:r>
            <a:r>
              <a:rPr lang="nl-NL" sz="1700">
                <a:solidFill>
                  <a:srgbClr val="262626"/>
                </a:solidFill>
              </a:rPr>
              <a:t>edicijn</a:t>
            </a:r>
          </a:p>
          <a:p>
            <a:pPr>
              <a:lnSpc>
                <a:spcPct val="90000"/>
              </a:lnSpc>
            </a:pPr>
            <a:r>
              <a:rPr lang="nl-NL" sz="1700">
                <a:solidFill>
                  <a:srgbClr val="262626"/>
                </a:solidFill>
              </a:rPr>
              <a:t>Juiste </a:t>
            </a:r>
            <a:r>
              <a:rPr lang="nl-NL" sz="1700">
                <a:solidFill>
                  <a:srgbClr val="FF0000"/>
                </a:solidFill>
              </a:rPr>
              <a:t>D</a:t>
            </a:r>
            <a:r>
              <a:rPr lang="nl-NL" sz="1700">
                <a:solidFill>
                  <a:srgbClr val="262626"/>
                </a:solidFill>
              </a:rPr>
              <a:t>osering</a:t>
            </a:r>
          </a:p>
          <a:p>
            <a:pPr>
              <a:lnSpc>
                <a:spcPct val="90000"/>
              </a:lnSpc>
            </a:pPr>
            <a:r>
              <a:rPr lang="nl-NL" sz="1700">
                <a:solidFill>
                  <a:srgbClr val="262626"/>
                </a:solidFill>
              </a:rPr>
              <a:t>Juiste </a:t>
            </a:r>
            <a:r>
              <a:rPr lang="nl-NL" sz="1700">
                <a:solidFill>
                  <a:srgbClr val="FF0000"/>
                </a:solidFill>
              </a:rPr>
              <a:t>T</a:t>
            </a:r>
            <a:r>
              <a:rPr lang="nl-NL" sz="1700">
                <a:solidFill>
                  <a:srgbClr val="262626"/>
                </a:solidFill>
              </a:rPr>
              <a:t>oedieningsvorm</a:t>
            </a:r>
          </a:p>
          <a:p>
            <a:pPr>
              <a:lnSpc>
                <a:spcPct val="90000"/>
              </a:lnSpc>
            </a:pPr>
            <a:r>
              <a:rPr lang="nl-NL" sz="1700">
                <a:solidFill>
                  <a:srgbClr val="262626"/>
                </a:solidFill>
              </a:rPr>
              <a:t>Juiste </a:t>
            </a:r>
            <a:r>
              <a:rPr lang="nl-NL" sz="1700">
                <a:solidFill>
                  <a:srgbClr val="FF0000"/>
                </a:solidFill>
              </a:rPr>
              <a:t>T</a:t>
            </a:r>
            <a:r>
              <a:rPr lang="nl-NL" sz="1700">
                <a:solidFill>
                  <a:srgbClr val="262626"/>
                </a:solidFill>
              </a:rPr>
              <a:t>ijdstip</a:t>
            </a:r>
          </a:p>
          <a:p>
            <a:pPr>
              <a:lnSpc>
                <a:spcPct val="90000"/>
              </a:lnSpc>
            </a:pPr>
            <a:r>
              <a:rPr lang="nl-NL" sz="1700">
                <a:solidFill>
                  <a:srgbClr val="262626"/>
                </a:solidFill>
              </a:rPr>
              <a:t>Check houdbaarheidsdatum(druppels en drankjes)</a:t>
            </a:r>
          </a:p>
          <a:p>
            <a:pPr>
              <a:lnSpc>
                <a:spcPct val="90000"/>
              </a:lnSpc>
            </a:pPr>
            <a:r>
              <a:rPr lang="nl-NL" sz="1700">
                <a:solidFill>
                  <a:srgbClr val="262626"/>
                </a:solidFill>
                <a:hlinkClick r:id="rId6"/>
              </a:rPr>
              <a:t>film: De 5 keer Juist regel</a:t>
            </a:r>
            <a:endParaRPr lang="nl-NL" sz="1700">
              <a:solidFill>
                <a:srgbClr val="262626"/>
              </a:solidFill>
            </a:endParaRPr>
          </a:p>
        </p:txBody>
      </p:sp>
    </p:spTree>
    <p:extLst>
      <p:ext uri="{BB962C8B-B14F-4D97-AF65-F5344CB8AC3E}">
        <p14:creationId xmlns:p14="http://schemas.microsoft.com/office/powerpoint/2010/main" val="3089209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55AF4E7737FE41A149FBADE733B7BF" ma:contentTypeVersion="13" ma:contentTypeDescription="Een nieuw document maken." ma:contentTypeScope="" ma:versionID="9a06d6dcb156d5954178567529ec0a57">
  <xsd:schema xmlns:xsd="http://www.w3.org/2001/XMLSchema" xmlns:xs="http://www.w3.org/2001/XMLSchema" xmlns:p="http://schemas.microsoft.com/office/2006/metadata/properties" xmlns:ns2="7f067e2d-29be-4263-80ef-ed7d4866cd3b" xmlns:ns3="8faefd71-e039-4244-99fe-24e600face47" targetNamespace="http://schemas.microsoft.com/office/2006/metadata/properties" ma:root="true" ma:fieldsID="82fe5b7bdd35697e8cce7e4ee39569e0" ns2:_="" ns3:_="">
    <xsd:import namespace="7f067e2d-29be-4263-80ef-ed7d4866cd3b"/>
    <xsd:import namespace="8faefd71-e039-4244-99fe-24e600face4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67e2d-29be-4263-80ef-ed7d4866cd3b"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aefd71-e039-4244-99fe-24e600face4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BE36CF-1CB6-456C-A666-19CB3BB2D80C}">
  <ds:schemaRefs>
    <ds:schemaRef ds:uri="7f067e2d-29be-4263-80ef-ed7d4866cd3b"/>
    <ds:schemaRef ds:uri="8faefd71-e039-4244-99fe-24e600face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F17705-8748-4289-A0A6-CB84B6949D54}">
  <ds:schemaRefs>
    <ds:schemaRef ds:uri="http://schemas.microsoft.com/sharepoint/v3/contenttype/forms"/>
  </ds:schemaRefs>
</ds:datastoreItem>
</file>

<file path=customXml/itemProps3.xml><?xml version="1.0" encoding="utf-8"?>
<ds:datastoreItem xmlns:ds="http://schemas.openxmlformats.org/officeDocument/2006/customXml" ds:itemID="{0399A2FB-712F-4474-AE1A-0686C85E00EE}">
  <ds:schemaRefs>
    <ds:schemaRef ds:uri="7f067e2d-29be-4263-80ef-ed7d4866cd3b"/>
    <ds:schemaRef ds:uri="8faefd71-e039-4244-99fe-24e600face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Organisch</vt:lpstr>
      <vt:lpstr>Welkom</vt:lpstr>
      <vt:lpstr>Les 1 periode 3 ZGK-V Zorg bij geneesmiddelen</vt:lpstr>
      <vt:lpstr>Wat gaan we deze les doen?</vt:lpstr>
      <vt:lpstr>Geneesmiddelen</vt:lpstr>
      <vt:lpstr>Benaming van geneesmiddelen</vt:lpstr>
      <vt:lpstr>Rol van de arts en apotheek</vt:lpstr>
      <vt:lpstr>Het proces tot gebruik geneesmiddelen:</vt:lpstr>
      <vt:lpstr>Etiketten van medicijnen, welke 6 dingen moeten er op een etiket staan?  Bedenk de 6 dingen</vt:lpstr>
      <vt:lpstr>Regel van vijf</vt:lpstr>
      <vt:lpstr>Zelfstudie: De bijsluiter Lees 29.2.5</vt:lpstr>
      <vt:lpstr>Zelfstudie: Gele sticker</vt:lpstr>
      <vt:lpstr>Zelfstudie: Medicatieveiligheid</vt:lpstr>
      <vt:lpstr>Werking van medicatie</vt:lpstr>
      <vt:lpstr>Zelf aan de slag</vt:lpstr>
      <vt:lpstr>Volgende week P3L2:  Werking en bijwerking van genees-middelen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Selinde de Kok - Rozenberg</dc:creator>
  <cp:revision>1</cp:revision>
  <dcterms:created xsi:type="dcterms:W3CDTF">2019-02-11T18:55:45Z</dcterms:created>
  <dcterms:modified xsi:type="dcterms:W3CDTF">2021-02-01T09:29:17Z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0x0101002555AF4E7737FE41A149FBADE733B7BF</vt:lpwstr>
  </property>
</Properties>
</file>