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1" autoAdjust="0"/>
  </p:normalViewPr>
  <p:slideViewPr>
    <p:cSldViewPr>
      <p:cViewPr>
        <p:scale>
          <a:sx n="66" d="100"/>
          <a:sy n="66" d="100"/>
        </p:scale>
        <p:origin x="-127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14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457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46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3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88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35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28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2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27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2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24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A0B57-E248-485D-9285-E37DD0FD9191}" type="datetimeFigureOut">
              <a:rPr lang="nl-NL" smtClean="0"/>
              <a:t>13-6-2016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B47-F8DE-4D66-B143-FCB63DB600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569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oxicologie.org/monograf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3. Werking, dosering en vergoeding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Tandartsassistent en medicatie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problemen bij toediening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Wijze van toedienen</a:t>
            </a:r>
          </a:p>
          <a:p>
            <a:r>
              <a:rPr lang="nl-NL" dirty="0" smtClean="0"/>
              <a:t>Bv. verdoving bij extractie direct in bloedvat </a:t>
            </a:r>
          </a:p>
          <a:p>
            <a:pPr lvl="1"/>
            <a:r>
              <a:rPr lang="nl-NL" dirty="0" smtClean="0"/>
              <a:t>Kan leiden tot acute hartstilstand</a:t>
            </a:r>
          </a:p>
          <a:p>
            <a:r>
              <a:rPr lang="nl-NL" dirty="0" smtClean="0"/>
              <a:t>Dus </a:t>
            </a:r>
            <a:r>
              <a:rPr lang="nl-NL" smtClean="0">
                <a:sym typeface="Wingdings" pitchFamily="2" charset="2"/>
              </a:rPr>
              <a:t> zelf-aspirerende </a:t>
            </a:r>
            <a:r>
              <a:rPr lang="nl-NL" dirty="0" smtClean="0">
                <a:sym typeface="Wingdings" pitchFamily="2" charset="2"/>
              </a:rPr>
              <a:t>spuiten gebruiken om te controleren of tandarts niet in bloedvat spuit</a:t>
            </a:r>
            <a:endParaRPr lang="nl-NL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19230"/>
            <a:ext cx="3024336" cy="226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Zwangerschap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Geneesmiddelen kunnen ongeboren kind beschadigen</a:t>
            </a:r>
          </a:p>
          <a:p>
            <a:r>
              <a:rPr lang="nl-NL" dirty="0" smtClean="0"/>
              <a:t>Vooral extra opletten bij eerste 3 maanden</a:t>
            </a:r>
          </a:p>
          <a:p>
            <a:pPr lvl="1"/>
            <a:r>
              <a:rPr lang="nl-NL" dirty="0" smtClean="0"/>
              <a:t>Organen worden dan gevormd</a:t>
            </a:r>
          </a:p>
          <a:p>
            <a:r>
              <a:rPr lang="nl-NL" dirty="0" smtClean="0"/>
              <a:t>Geneesmiddelen moeten altijd worden getest of ze veilig zijn bij zwangerschap</a:t>
            </a:r>
          </a:p>
        </p:txBody>
      </p:sp>
    </p:spTree>
    <p:extLst>
      <p:ext uri="{BB962C8B-B14F-4D97-AF65-F5344CB8AC3E}">
        <p14:creationId xmlns:p14="http://schemas.microsoft.com/office/powerpoint/2010/main" val="37509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Interacties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een interactie?</a:t>
            </a:r>
          </a:p>
          <a:p>
            <a:endParaRPr lang="nl-NL" dirty="0"/>
          </a:p>
          <a:p>
            <a:r>
              <a:rPr lang="nl-NL" dirty="0" smtClean="0"/>
              <a:t>Invloed van geneesmiddelen op elkaar </a:t>
            </a:r>
          </a:p>
          <a:p>
            <a:r>
              <a:rPr lang="nl-NL" dirty="0" smtClean="0"/>
              <a:t>Voorbeeld: bloedverdunners en aspirine </a:t>
            </a:r>
          </a:p>
          <a:p>
            <a:pPr marL="457200" lvl="1" indent="0">
              <a:buNone/>
            </a:pPr>
            <a:r>
              <a:rPr lang="nl-NL" dirty="0" smtClean="0">
                <a:sym typeface="Wingdings" pitchFamily="2" charset="2"/>
              </a:rPr>
              <a:t>	 werking bloedverdunner wordt versterkt  ernstige bloedingen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887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Dosering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Dosering = hoeveelheid geneesmiddel per dag</a:t>
            </a:r>
          </a:p>
          <a:p>
            <a:r>
              <a:rPr lang="nl-NL" dirty="0" smtClean="0"/>
              <a:t>Dosis = hoeveelheid geneesmiddel per keer</a:t>
            </a:r>
          </a:p>
          <a:p>
            <a:r>
              <a:rPr lang="nl-NL" dirty="0" smtClean="0"/>
              <a:t>Frequentie = hoe vaak per dag</a:t>
            </a:r>
          </a:p>
          <a:p>
            <a:endParaRPr lang="nl-NL" dirty="0"/>
          </a:p>
          <a:p>
            <a:r>
              <a:rPr lang="nl-NL" dirty="0" smtClean="0"/>
              <a:t>Ibuprofen 300 mg 3 keer per dag</a:t>
            </a:r>
          </a:p>
          <a:p>
            <a:pPr lvl="1"/>
            <a:r>
              <a:rPr lang="nl-NL" dirty="0" smtClean="0"/>
              <a:t>Wat is de dosering?</a:t>
            </a:r>
          </a:p>
          <a:p>
            <a:pPr lvl="1"/>
            <a:r>
              <a:rPr lang="nl-NL" dirty="0" smtClean="0"/>
              <a:t>Wat is de dosis?</a:t>
            </a:r>
          </a:p>
          <a:p>
            <a:pPr lvl="1"/>
            <a:r>
              <a:rPr lang="nl-NL" dirty="0" smtClean="0"/>
              <a:t>Wat is de frequentie?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36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Dosering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Normdosering = de vastgestelde dosis die een patiënt gemiddeld nodig heeft voor een goede werking van het middel</a:t>
            </a:r>
          </a:p>
          <a:p>
            <a:r>
              <a:rPr lang="nl-NL" dirty="0" smtClean="0"/>
              <a:t>Startdosis</a:t>
            </a:r>
          </a:p>
          <a:p>
            <a:r>
              <a:rPr lang="nl-NL" dirty="0" smtClean="0"/>
              <a:t>Onderhoudsdosis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84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Dosering bij kinderen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Dosis bepalen op basis van</a:t>
            </a:r>
          </a:p>
          <a:p>
            <a:pPr lvl="1"/>
            <a:r>
              <a:rPr lang="nl-NL" dirty="0" smtClean="0"/>
              <a:t>Lichaamsgewicht (mg/kg)</a:t>
            </a:r>
          </a:p>
          <a:p>
            <a:pPr lvl="1"/>
            <a:r>
              <a:rPr lang="nl-NL" dirty="0" smtClean="0"/>
              <a:t>Lichaamsoppervlakte</a:t>
            </a:r>
          </a:p>
          <a:p>
            <a:pPr lvl="1"/>
            <a:endParaRPr lang="nl-NL" dirty="0"/>
          </a:p>
          <a:p>
            <a:r>
              <a:rPr lang="nl-NL" dirty="0" smtClean="0"/>
              <a:t>Antwoord: 60 * 15 = 750 mg per dag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73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Dosering bij ouderen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ouderen werken lever en nieren minder goed. </a:t>
            </a:r>
          </a:p>
          <a:p>
            <a:r>
              <a:rPr lang="nl-NL" dirty="0" smtClean="0"/>
              <a:t>Dosering moet worden aangepast aan de leeftijd </a:t>
            </a:r>
          </a:p>
          <a:p>
            <a:pPr lvl="1"/>
            <a:r>
              <a:rPr lang="nl-NL" dirty="0" smtClean="0"/>
              <a:t>De dosering wordt bij ouderen vaak verlaagd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04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Bloedspiegel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 hoeveelheid geneesmiddel per ml bloed</a:t>
            </a:r>
          </a:p>
          <a:p>
            <a:r>
              <a:rPr lang="nl-NL" dirty="0" smtClean="0"/>
              <a:t>Bloedspiegel is afhankelijk van</a:t>
            </a:r>
          </a:p>
          <a:p>
            <a:pPr lvl="1"/>
            <a:r>
              <a:rPr lang="nl-NL" dirty="0" smtClean="0"/>
              <a:t>Dosis</a:t>
            </a:r>
          </a:p>
          <a:p>
            <a:pPr lvl="1"/>
            <a:r>
              <a:rPr lang="nl-NL" dirty="0" smtClean="0"/>
              <a:t>Toedieningsweg</a:t>
            </a:r>
          </a:p>
          <a:p>
            <a:r>
              <a:rPr lang="nl-NL" dirty="0" smtClean="0"/>
              <a:t>De tijd die nodig is om een geneesmiddel af te breken wordt omschreven met de halfwaardetijd (t ½)</a:t>
            </a:r>
          </a:p>
          <a:p>
            <a:pPr lvl="1"/>
            <a:r>
              <a:rPr lang="nl-NL" dirty="0" smtClean="0"/>
              <a:t>Hoe lang duurt het voordat de concentratie in het bloed met de helft is verminderd</a:t>
            </a:r>
          </a:p>
          <a:p>
            <a:pPr lvl="1"/>
            <a:r>
              <a:rPr lang="nl-NL" dirty="0" smtClean="0"/>
              <a:t>Kan variëren van 1 uur tot een aantal dagen</a:t>
            </a:r>
          </a:p>
        </p:txBody>
      </p:sp>
    </p:spTree>
    <p:extLst>
      <p:ext uri="{BB962C8B-B14F-4D97-AF65-F5344CB8AC3E}">
        <p14:creationId xmlns:p14="http://schemas.microsoft.com/office/powerpoint/2010/main" val="38250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Merk- en generieke namen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Merknaam = spécialité</a:t>
            </a:r>
          </a:p>
          <a:p>
            <a:pPr lvl="1"/>
            <a:r>
              <a:rPr lang="nl-NL" dirty="0" smtClean="0"/>
              <a:t>Met octrooi</a:t>
            </a:r>
          </a:p>
          <a:p>
            <a:r>
              <a:rPr lang="nl-NL" dirty="0" smtClean="0"/>
              <a:t>Generiek = </a:t>
            </a:r>
            <a:r>
              <a:rPr lang="nl-NL" dirty="0" err="1" smtClean="0"/>
              <a:t>loco-preparaat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Bv. Advil </a:t>
            </a:r>
            <a:r>
              <a:rPr lang="nl-NL" dirty="0" smtClean="0">
                <a:sym typeface="Wingdings" pitchFamily="2" charset="2"/>
              </a:rPr>
              <a:t> ibuprofen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928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alle geneesmiddelen worden vergoed</a:t>
            </a:r>
          </a:p>
          <a:p>
            <a:pPr lvl="1"/>
            <a:r>
              <a:rPr lang="nl-NL" dirty="0" smtClean="0"/>
              <a:t>Zelfzorgartikelen moet je zelf betalen</a:t>
            </a:r>
          </a:p>
          <a:p>
            <a:pPr lvl="1"/>
            <a:r>
              <a:rPr lang="nl-NL" dirty="0" smtClean="0"/>
              <a:t>Systeem ontworpen </a:t>
            </a:r>
            <a:r>
              <a:rPr lang="nl-NL" dirty="0" smtClean="0">
                <a:sym typeface="Wingdings" pitchFamily="2" charset="2"/>
              </a:rPr>
              <a:t> GVS (geneesmiddel vergoedingssysteem)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Hierin staat precies vermeld welk middel en welke niet vergoed wordt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Het goedkoopste middel wordt vergoed</a:t>
            </a:r>
          </a:p>
          <a:p>
            <a:pPr lvl="2"/>
            <a:r>
              <a:rPr lang="nl-NL" dirty="0" smtClean="0">
                <a:sym typeface="Wingdings" pitchFamily="2" charset="2"/>
              </a:rPr>
              <a:t>Preferentiebeleid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60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weet geneesmiddel waar het moet werken?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Paracetamol bij hoofdpijn?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8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Opiumwet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 verslaving aan zogenaamde ‘opiummiddelen’ tegen te gaan</a:t>
            </a:r>
          </a:p>
          <a:p>
            <a:pPr lvl="1"/>
            <a:r>
              <a:rPr lang="nl-NL" dirty="0" smtClean="0"/>
              <a:t>Voorbeeld morfine, temazepam</a:t>
            </a:r>
          </a:p>
          <a:p>
            <a:r>
              <a:rPr lang="nl-NL" dirty="0" smtClean="0"/>
              <a:t>In deze wet staat bijvoorbeeld regels over</a:t>
            </a:r>
          </a:p>
          <a:p>
            <a:pPr lvl="1"/>
            <a:r>
              <a:rPr lang="nl-NL" dirty="0" smtClean="0"/>
              <a:t>Illegaal bezit of handel van deze middelen</a:t>
            </a:r>
          </a:p>
          <a:p>
            <a:pPr lvl="1"/>
            <a:r>
              <a:rPr lang="nl-NL" dirty="0" smtClean="0"/>
              <a:t>Eisen aan het recept</a:t>
            </a:r>
          </a:p>
          <a:p>
            <a:pPr lvl="1"/>
            <a:r>
              <a:rPr lang="nl-NL" dirty="0" smtClean="0"/>
              <a:t>Vervalsingen van recepten</a:t>
            </a:r>
          </a:p>
          <a:p>
            <a:pPr lvl="1"/>
            <a:r>
              <a:rPr lang="nl-NL" dirty="0" smtClean="0"/>
              <a:t>Opslag van deze middelen in de apotheek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74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Inname geneesmiddel en dan?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Hoeveel komt er van het geneesmiddel in het bloed terecht?</a:t>
            </a:r>
          </a:p>
          <a:p>
            <a:pPr lvl="1"/>
            <a:r>
              <a:rPr lang="nl-NL" dirty="0" smtClean="0"/>
              <a:t>Hangt bijvoorbeeld af van toedieningsvorm</a:t>
            </a:r>
          </a:p>
          <a:p>
            <a:r>
              <a:rPr lang="nl-NL" dirty="0"/>
              <a:t>M</a:t>
            </a:r>
            <a:r>
              <a:rPr lang="nl-NL" dirty="0" smtClean="0"/>
              <a:t>aag </a:t>
            </a:r>
            <a:r>
              <a:rPr lang="nl-NL" dirty="0" smtClean="0">
                <a:sym typeface="Wingdings" pitchFamily="2" charset="2"/>
              </a:rPr>
              <a:t> (dunne) </a:t>
            </a:r>
            <a:r>
              <a:rPr lang="nl-NL" dirty="0" smtClean="0"/>
              <a:t>darm </a:t>
            </a:r>
            <a:r>
              <a:rPr lang="nl-NL" dirty="0" smtClean="0">
                <a:sym typeface="Wingdings" pitchFamily="2" charset="2"/>
              </a:rPr>
              <a:t> bloed  langs lever </a:t>
            </a:r>
          </a:p>
          <a:p>
            <a:pPr marL="0" indent="0">
              <a:buNone/>
            </a:pPr>
            <a:endParaRPr lang="nl-NL" dirty="0" smtClean="0">
              <a:sym typeface="Wingdings" pitchFamily="2" charset="2"/>
            </a:endParaRPr>
          </a:p>
          <a:p>
            <a:pPr lvl="1"/>
            <a:r>
              <a:rPr lang="nl-NL" dirty="0" smtClean="0">
                <a:sym typeface="Wingdings" pitchFamily="2" charset="2"/>
              </a:rPr>
              <a:t>Wat doet de lever? </a:t>
            </a:r>
          </a:p>
          <a:p>
            <a:pPr lvl="1"/>
            <a:endParaRPr lang="nl-NL" dirty="0">
              <a:sym typeface="Wingdings" pitchFamily="2" charset="2"/>
            </a:endParaRPr>
          </a:p>
          <a:p>
            <a:pPr lvl="2"/>
            <a:r>
              <a:rPr lang="nl-NL" dirty="0" smtClean="0">
                <a:sym typeface="Wingdings" pitchFamily="2" charset="2"/>
              </a:rPr>
              <a:t> Omzetting van stoffen</a:t>
            </a:r>
          </a:p>
          <a:p>
            <a:endParaRPr lang="nl-NL" dirty="0" smtClean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525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ym typeface="Wingdings" pitchFamily="2" charset="2"/>
              </a:rPr>
              <a:t>U</a:t>
            </a:r>
            <a:r>
              <a:rPr lang="nl-NL" dirty="0" smtClean="0">
                <a:sym typeface="Wingdings" pitchFamily="2" charset="2"/>
              </a:rPr>
              <a:t>itscheiding </a:t>
            </a:r>
            <a:r>
              <a:rPr lang="nl-NL" dirty="0">
                <a:sym typeface="Wingdings" pitchFamily="2" charset="2"/>
              </a:rPr>
              <a:t>via welke organen? </a:t>
            </a:r>
          </a:p>
          <a:p>
            <a:pPr marL="457200" lvl="1" indent="0">
              <a:buNone/>
            </a:pPr>
            <a:endParaRPr lang="nl-NL" dirty="0">
              <a:sym typeface="Wingdings" pitchFamily="2" charset="2"/>
            </a:endParaRPr>
          </a:p>
          <a:p>
            <a:pPr lvl="1"/>
            <a:endParaRPr lang="nl-NL" dirty="0" smtClean="0">
              <a:sym typeface="Wingdings" pitchFamily="2" charset="2"/>
            </a:endParaRPr>
          </a:p>
          <a:p>
            <a:pPr lvl="1"/>
            <a:r>
              <a:rPr lang="nl-NL" dirty="0" smtClean="0">
                <a:sym typeface="Wingdings" pitchFamily="2" charset="2"/>
              </a:rPr>
              <a:t>Nieren</a:t>
            </a:r>
            <a:r>
              <a:rPr lang="nl-NL" dirty="0">
                <a:sym typeface="Wingdings" pitchFamily="2" charset="2"/>
              </a:rPr>
              <a:t>, longen, huid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453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Werkingssnelheid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geneesmiddel snel in bloed komt werkt het snel</a:t>
            </a:r>
          </a:p>
          <a:p>
            <a:pPr lvl="1"/>
            <a:r>
              <a:rPr lang="nl-NL" dirty="0" smtClean="0"/>
              <a:t>Dit kan het snelst via injectie of infuus</a:t>
            </a:r>
          </a:p>
          <a:p>
            <a:pPr lvl="1"/>
            <a:r>
              <a:rPr lang="nl-NL" dirty="0" smtClean="0"/>
              <a:t>Anders: onder tong, via inademing</a:t>
            </a:r>
          </a:p>
          <a:p>
            <a:r>
              <a:rPr lang="nl-NL" dirty="0" smtClean="0"/>
              <a:t>Snelheid bij orale toediening hangt af van</a:t>
            </a:r>
          </a:p>
          <a:p>
            <a:pPr lvl="1"/>
            <a:r>
              <a:rPr lang="nl-NL" dirty="0" smtClean="0"/>
              <a:t>Geneesmiddel moet oplossen</a:t>
            </a:r>
          </a:p>
          <a:p>
            <a:pPr lvl="1"/>
            <a:r>
              <a:rPr lang="nl-NL" dirty="0" smtClean="0"/>
              <a:t>Hoe is de maag gevuld?</a:t>
            </a:r>
          </a:p>
          <a:p>
            <a:pPr lvl="1"/>
            <a:r>
              <a:rPr lang="nl-NL" dirty="0" smtClean="0"/>
              <a:t>Werking van de darmen (diarree?)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373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en hoe innemen?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Vast tijdstip</a:t>
            </a:r>
          </a:p>
          <a:p>
            <a:pPr lvl="1"/>
            <a:r>
              <a:rPr lang="nl-NL" dirty="0" smtClean="0"/>
              <a:t>3 maal daags </a:t>
            </a:r>
            <a:r>
              <a:rPr lang="nl-NL" dirty="0" smtClean="0">
                <a:sym typeface="Wingdings" pitchFamily="2" charset="2"/>
              </a:rPr>
              <a:t> 8.00; 15.00 en 23.00 uur</a:t>
            </a:r>
          </a:p>
          <a:p>
            <a:r>
              <a:rPr lang="nl-NL" dirty="0" smtClean="0">
                <a:sym typeface="Wingdings" pitchFamily="2" charset="2"/>
              </a:rPr>
              <a:t>Meeste geneesmiddelen op een lege maag 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Wordt dan sneller opgenomen in bloed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71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Bijwerkingen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Ongewenst effect</a:t>
            </a:r>
          </a:p>
          <a:p>
            <a:pPr lvl="1"/>
            <a:r>
              <a:rPr lang="nl-NL" dirty="0" smtClean="0"/>
              <a:t>Soms moet je stoppen </a:t>
            </a:r>
          </a:p>
          <a:p>
            <a:pPr lvl="1"/>
            <a:r>
              <a:rPr lang="nl-NL" dirty="0" smtClean="0"/>
              <a:t>Soms dosis verlagen</a:t>
            </a:r>
          </a:p>
          <a:p>
            <a:pPr lvl="1"/>
            <a:r>
              <a:rPr lang="nl-NL" dirty="0" smtClean="0"/>
              <a:t>Soms gaat het na een tijdje vanzelf over</a:t>
            </a:r>
          </a:p>
          <a:p>
            <a:pPr lvl="1"/>
            <a:r>
              <a:rPr lang="nl-NL" dirty="0" smtClean="0"/>
              <a:t>Soms een heftige allergische reactie (shock)</a:t>
            </a:r>
          </a:p>
          <a:p>
            <a:endParaRPr lang="nl-NL" dirty="0" smtClean="0"/>
          </a:p>
          <a:p>
            <a:r>
              <a:rPr lang="nl-NL" dirty="0" smtClean="0"/>
              <a:t>Staan vaak vermeld in de bijsluiter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83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779" y="953555"/>
            <a:ext cx="432048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755576" y="24208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Urticaria </a:t>
            </a:r>
            <a:endParaRPr lang="nl-NL" dirty="0"/>
          </a:p>
        </p:txBody>
      </p:sp>
      <p:pic>
        <p:nvPicPr>
          <p:cNvPr id="1026" name="Picture 2" descr="https://encrypted-tbn2.google.com/images?q=tbn:ANd9GcQYuARV1gR7O2ks6vB1pdCf9IzPCwjcvmrmzfEABNxKBwai_Q-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62" y="542894"/>
            <a:ext cx="2161406" cy="358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6437240" y="2926685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Stevens-Johnson </a:t>
            </a:r>
          </a:p>
          <a:p>
            <a:r>
              <a:rPr lang="nl-NL" dirty="0" smtClean="0"/>
              <a:t>syndroom </a:t>
            </a:r>
            <a:endParaRPr lang="nl-NL" dirty="0"/>
          </a:p>
        </p:txBody>
      </p:sp>
      <p:sp>
        <p:nvSpPr>
          <p:cNvPr id="6" name="AutoShape 4" descr="data:image/jpeg;base64,/9j/4AAQSkZJRgABAQAAAQABAAD/2wCEAAkGBhQSERUUExQVFRUWGB4aGBgYFxoYGhocGB8XHBgaGhwbHSYeHBojGhcXHy8iJCcpLCwsFR4xNTAqNSYrLCkBCQoKDgwOFA8PFCkYFBgpKSkpKSkpKSkpKSkpKSkpKSkpKSkpKSkpKSkpKSkpKSkpKSkpKSkpKSkpKSkpKSkpKf/AABEIALkBEAMBIgACEQEDEQH/xAAcAAACAwEBAQEAAAAAAAAAAAAEBQMGBwIBAAj/xABHEAACAQIEAwUFBQYDBgUFAAABAhEAAwQSITEFQVEGEyJhcTKBkaGxByNCwdEUM1Jy4fAkYrIVQ3OCkvEWNFOzwhdjZKKj/8QAFwEBAQEBAAAAAAAAAAAAAAAAAAECA//EAB0RAQEBAAMAAwEAAAAAAAAAAAABEQIhMRJBgVH/2gAMAwEAAhEDEQA/AEq2UKiFPuWoGtLB8BjzA1gHzqeyfCPX8zXOLGh9K4W11APhh/CPjUL4cDkNuhpm48qCvkGdKmgH9nHl8K8OCXzqZh+VddKm0DJhFI1E1w2GXoNaJtvI/vrUbvtpTaOhhVG6ge6pbWHXoPhXK3dCYqS0+vu9amiW1hR0FSW8IsxlFfWX01rq23i3q6qYYJf4a7t4Fd8o26V0l0TuKktelXUeJhEnYa12MKm5HyroJMSJ5j561LlMRH9/Gnao7eFSPZ5612cNb1hR8K8UEdNfOa+g9R7hP51UdjDpp4RUdzDJOgHwryDO/wAq+df8x38qnaY7OEWSYAioWtLp4RPpQXEeMWrH7xiWInIurR1OvhHr8KTHtxbzeKwwUn2swLD3RB+NWaqzrZtjcDfyr3urXQVDg8QjoGtwynYx9eh8qKQaaU2p66tJanYfA1OLSD8BJ9IHzriCarXaHtsbVxrdq2CUMF3kj3AR8SaTan4sgwy6ju/oKkt4UbFF+NUnhP2iuGi/bDg6ApCke7Y/Krxgcel1A9s5lOk9DzBG4PlVuw/BC4QH8KD41PbwonZfcv6mokbyqZWqbf6PhglPl7h+ldLwxNzP9+lc/tIHMVMt/wD7RTR7a4bbn2Z9danPDLQHsLrziobd6Dz+Bom5cGXnV2mKRYbwj1P1NRX7mm/I149kdNvWo7qgTA/WsVpy2JECSP7ig7lydhr1ijsNYa46W0ALOQF9+8+Q3qbtNwr9ltM0m43KNp5x5CoErXIjTlXL3NeXqNvdSe7xlkKhsrAqCQBBWeXQmKdoyHKQZBE/HarZhKjW4QNhv1rgyY29wqfEFdDtvt60NmHwqDtZPPapVGnP41CjQOutSB9PSgJtKI6/ppU1v0EUPZuCDt8fLWmPAHt3MSlpyYJkgCZ0mOlB3bXTTQTU6vyoDtPhmS+TZN1QPQr/ANI2qOzxQfdq0S4idocH2YPUEEHrWg4B0A8vzNSTp50KzHTTQb6+Z6VNOk6fCqO3bb3fSuD6140ncx7ulRNMbnegJJqRWGpjYE/AE0IqA8ydeprzEkrbfIFzZWiesedBn2GxD38QxJGe6xMkxvrv0ijuJ8AC4ZXJhsxA1kMIBBnlvtVn4j9lV27jLaYNClh7SuLjtmUAAAtI2zNMLvvsKb4jsquDwa28XFwZyzBGGYnKcqLJkAEAk1q37jLP+xvEil02jJV9h/mGo+IkVerTnSBvvNZ/wXAM+MUhGRVbOZ/CoM8/cPfV/UnMPX+xTksQdoce9jCtcUAHQAzMFufu1pBhO0FjFW8mJWHH41G/+Zo3P61Yu0OE77B3ba6tAZR1KmY+E1VeB9jrmXvbjBD+FIli2yg8lBJ3NJmJ9vbPALIF585YKCV0iAIMmfxSYipuzKPaxVsAkJekMJ6DMG9xinnDezt7xd8vdouhndtdQBzk6zXXDlttfZrRlLQypoQCTozCekRWZap2LWu59JNS2wI2qKy/0Jr0XfdQFgdBU1rfz/SgXxHxqbD4vzNAeRpr1r5mgGoRck6AwNa9fMV2j30FTumKFxB0/qK6w9sFgSJ0J+VR4q4J8IgfrvWaoLE8QNtVdHyMIBPMA6NHnH1q2cD7OtxCwWvXBbRlhAqktA5sSfKq3gOGLiXNlyygqSCBJkbadJitI4Hg/wBlwIi07NbEOimWLLoTqdvKrBknbTsimGZVtuzBRDGOevyiKV8Junuo6NA+tXDtTeu38E2LawbSC4FCtOYzzPlOlU7hEkONtQfjNa+mRovE6aaf0/Wuwk8z8qjQ6n0/MVL76w08VRtr9KntWl6fGoIHroaKtxE0E1i0J2G07elc9m+C4l7i4oW3NrvCZXQsVmQo6QI10qXD4cu2RdzpPSedap2b4V3KIgLtaW3k1YQrAkyFGuYk7+VWAO3weziRsysQRGbMwnnpoKyjtt2YbB3ACTrzn8Q1+IEVvfE8Xh8JbD3XCqIGeNz6gfWsm7Y8dTFgG2pK5mCEp7WmpU8wJk+lXMRHwnFm7Ztud2WT6gwT8qPO3vH50uwVlbaKi5jlEajc7k+kmiu8bLlymSRzHnFNVKG3n1oc3PXevVRj0+M0OytMZhz5f1qWibPG3WvjdMAAEk6AefKPPlUAt7+I+cQKtXBeAPhrdrHMc4WWe3GZhbI1uJ1uJ7URtPOk7KtXZ6w2HtrbdiWjYnQf5R5Um4wuGOO77Ewy2bedlLCAdlOQmHbX5U340BdVT3jLIDW7qRBkSrDkVPQ1mvbvC37iKpFg5Bme6AVaR+LUwJ0rSF/DwF7xxm+8uFtjtJygjkYNGNcJOx5Up7L3blwMsvcLLmjUkQY58jvVguWW7troHhVhbn/O2wA5mBJqVUuEtEydgOpiT0pfieJpaklTlmSJ/Mc6O4bwfPfsI1wKbl2FzyyksDoNZHlHMCrwPseRmzXMQWYEnSygkcgesdafHUqh4rtra7rNOp3BkHbaDz86i4M1s2wFuKzEy2UxudoOsVeuI/ZzZvpbi6SMrRCKfFsZ65SNBSziPDrGGNiy6oUuCO+EKyMARr5lxGnWmYaXWbAnnPqaltINTA3HnQn+0RZutbuENctMVIIJkjn6QZr4doFMSxOUZQAsGNd9qgYkeEUVh0Gsx7vpVev9otIFt46yoH617b7QsfZRP+on6CqLOiCSfjXV8gLt7qq7cQxBDQwWelqY/wCquH79hrddhH8QTfyAoYBsESpncH6Ghrz68t69t2yMpn4ele4Lhdy/dS1aBZmOxIAAG5J6AVmrQuHxLJeRrZIcN4SNT7hz/rWlcK4jdXDg4lGV3BLBgFnXeNhPSpOD9iUw9u4gcPeuxLxrbCzoh3A/SneJwx7sBgGMQS2s+taiMt7T9pJwV60bjS92Mi2gwCiCoLTC69OtUbB3QMxzCWgROun9a0fjvYvF37RClUs5pAJEecQJPvqlY7sgcOhLZW/KKAdEOuh2j6V0xIG3z/SuLV1hBuLAOzDb310+s/3yqKlttEzEU+w3ZLEFQxXIDtO/IyOVJE2jqK13gfE7bWLLOyhbkIAebdF85/rQUnjGItWsH+z91cRgwcXZBlvM7ip+znb42stu+RlYwH6Hlm8jVn4/wMXLbaDKdiDmPpI0msY4jYKuyawD9KqNJ7ZdsBcAssAqMYLurMsjYALJJpZxHGC6bbC21oJayKjEbzLMAAIzCPOq/gsfaKqzgtcAjQM0RsQNh/Sjm4kLvsK5gRMQB6zT6DdkBPvri44BHqKW3MbckkWwJ/idR8qgu4y4TE2htoCXOnpWVOC4moWcF199KO9uk+03/Lbj61xqze3dzebBD8DQWbh9hXvpbOgZwG9Nz8Rp76vOOx96yR3dsPaC7qRKecHcAVlvAuzzX8VatZwjO4AcszEHeQJ300rdk7JoEHdu0j2sxzBiND6a61qTUpBw3sJba0ndPiFWNO6vuEHWA8iesAazoK5/+ldoXV7x7l1TqFu3GuS/8vhWANdasnYnC3baXluqVHfMUBP4YUGPLMCffTjiVpSquwEW2D68omTXTGLWVcY+z20huOj3FcghZjKCNlgagEiq/wAPvL+wuziO4xKv3aHOSHUqxYbjLBOnSte4xYBJI1DQw+s/IVnPAOMWcBicUtyy752lQijfxdTGqsaxZjUe8TwQFzB4yyQbdm4jsBzRsoLe4ax61swivzzbx179nNmycjNcIUPqVV9UEiQEAkZj1NaBw7tfjGVc4sWUChSSC2VtcgLFwDnjQDUTrVlSxbjGTYrkZ12ideXketUbtvhFJw57sXMlw+CNzMggcyCZ8yKGxPbi6lstexQTUkotgEkgCVRgSrKCR4weRFVMdrcVi0IvEEK8BkGVpUgzvodqWrHuIR3u3HZnVnYkwOc9CND5cq8FifaIf1JH9K5KZtS7FiZJZjqffFcteVNzaHqQDPvNc2kqsg0ygegzfMUaqZtDJ9APzpUe0ltZAuHXQhVOselRjtGk6LcY/D361Q8Riv8AFy3Miu2Ziugtk85JFID2oePDbI/maR8hUtjiGJu5wBaGVM/skmFjNqT/AAmfdVHt8AKCJ2EirF9mR/xF9o1Fnw+9tY+Aqjvfdl0uSP8ALbJI9Zp52C4scNipfPF1MgLiADIy7dTIqFP+yPGb13izoZCFGkHkUIg/M1fsXZ+B+FLezPYolreKe85I7wpbAUIFuHWdJJ0G5qw3uFsQQo05a1vGNVvGYZmUCfDNZ19o9wIMixrWu3MFcyKpWGMwJGsa1nHafsDicRczfdKBoSz+yOeg3qWLFK7EYdsTcGHeCpRys82HL1pE106iVWCRrM6aair5iOzacL7i+LpusQWS4mi6yCYOs6/GKpgCy2pDEkgzLamfFGk1lUIutp4zp/Cn61d/s87Q92e6uAskllZgpKz7QgajeffVUE+bDyBpn2dxYTFWzEGYJIg6+tNGp8a7Q4HCYXV1zfhtIQztm6Dlz1NYXj8X3t644BAZiQDyB2Bit0xvZXDYq1raQPHtAQflWa9oOwhss2Wco111jy9KtuIQcEbxFZYSJgcyN/frTk4JW3ViepYz8aWWcIbNxGiAdOu4qwdwdisjy1+VZrUDJgY5IfXX5xUrBeY+AkfEV1ctIupIQ+sfI0Pc4vbXe4jfynX5aGoJM38LE+W/12qFwT7SifM/Pavl4thyMzB29EOh8zpFD/7VUezaZtf94QD8RQNOCoEl1uC1ctsr21gkOykHLrtoPnX6B4ZjUu20uJqtxQwI213r844XjL5bj5EXIsLufE5gDlsMx91NOEfaFirVtMOWXuc4kqCrKpOoVpkDXppW+PSWa3rF8Rt2iDcuqvLKSNSeg3pVie1gZSLNi5d0IkjIvxbf4UDwzhtlQCiCf4yczHzzN4qYqN/Kums4p/aTtfjVUFLFpQsA6sx89dBFUbG8etNcd711mJUgLbGzjQGY1A5itD7S2GdSiic2w+tY/jMHlk/gzEKRqCJiR6tz51yrUG28SLjABHXOMpPhhwPEpgmYUjQedWnstda9aKgI1xhaYlTbOdc2mIKuJ7xMpWPPTaqTgFPeLAKkESQNVnyNaNgsLphkRHuHCEWrvdqpkuM3eIc2YOmbU6gZjppTiUVdw3juIGKsGtu+VMrT3beO1BYFHaFOgEg7msw41YdLkKXWYzKLknOQ2fMZ1Mr860yxwnFi1ds3Ua5LFe9DBvuvaU5SAzZCAMk7sTSTF8DGIxCYdSua+wuXFjW0qrcYCCojxb6kmYPWtDPCin2pMdWJ1667VIioOm3MT7/WtRxP2UqillBuFvw+yB/LFJGwNm2SFwhB2PeFZld/aM5Ty0rOCn22DHKu8aDoP1oyxw26ygiy5D7GOQ3BFWk3CwANuyFmRIJjrGWIPLepktspIF65B6QV9QGk6DlUwV/D9mMS0fdROpLMB6DSm/Cuzl+xdS4/dlRIYSTOcFYM8oM+6jF76fa7zbQk2zt5eH6VOhhZe0ymIOZc4jkcwJ1q4apr2wwDSZPNRHz2Pvoa7edGDEZgpDSIB8JB2/SjH7tYIuoh/mWD6r+lAYjiVqSrMD/JLD+lFfpvAuptIVEKVBAGmhAP51JhrRVQCxaOZ3rIuyf254W3bt4fErcXIoTvQJBy6DMo8QMR1q+8J7fcOuIvd4yzHIPcCt7w0GuzmO4lm/acPlYADMWBG4ynbprFVfEgktz1anHEePWDiMORiLIXxyRcQg+E6Ezp191VTiPa3CoDOJsyMxgOpJ3jY71mrFL7UsVw2GUsz6XG11gM58IjkPzqqhU3BA8wQDX3aLj9u9btW7ObIiEMWJ1YsWMeUmkSgdBWMa0+/wBoIu7hunX5SDXo41bBBAckEHbb4mkeevs3pTE1+kuzVwXLSmd1BqPjXDFcERv9aQfZLxLvMIpcgZCbepiY1ETvoab8X7ZYRMUcP36LdUEtnlEUABtXIiSDpAM1r0UrtbwU9zIADLVFe+50LufVj+VWXtJ9pdm419FVvDItOpDKzAkZjIHh2iqp2bH7TeZDKsRmECQWG5IJHrpU+NNethQdfrrPnJ2qWzhR5a9Dt131q64fsSiqO9t4iJ3BlY8yon47UbheF4I/u8ObhE6mSRHXMw+dZxdVDDlVJgBiRA5EHqOekedc4iy9xpCFmYySqkTPQADp0rRMPcC6Lh7aMOZyg/8A6g/WpGJuHxG2FAkeGfqRBphqkjs/iyht91ALKxJgHQEADygkk18OxWIK6lEjWZJjmAIq53OHnSMRcXWYhSpHTXWPQzQtyyVHitd6NiVuMTB3lHI19CYpBb14mLYtJD3b91ZS0sF2A3dmOiWx/EfTU11xIY20M/c2XXcpbuEXPdnXIx8tKG+z5kYXbh/fvcIeVKsttYFpFBEhAoBgaSSdauxSVgiukms6p1vErirNw25Vyht5WGVlZjGoPsncURjexlruQmUCIggbFRpHkKS9pQcJfXEJ+EhiOTAbq3XSSOhFX+zfW4gdTKsoK+YIkVJF1hHadGssyXMoYaowSW8iCT7RPSrd9mD2O7Z7SZS8ZgTJEEwBrtMnzJrz7U+DF7edVJKzsOUaehkVnXZTB4hE7+zdKqTsQIMbiJEayKz4vr9F2VEa60u412dF0C4jFLi+y66MvX3dRVN4R27uWgoxKCCYzWzmjzIiQPjV94RxhLqhrbq6nmNfjWpUKOEdoz3gw2LAS8fYcexd/l6NH4ai7XdgreKGYBRdHssRPuMaxTXtH2et4u1kfTmrDRlYbMpGoIpB2S7b/eNgsa2W9aOVXOi3QNj5N5URR8VwO5hrndXC9tokQ2dG81mfrRbHuimcSlx8guARlLDwZ1J1BMiRtNajx3s2mKXUkMNVYbqeo/Ssy7ZcJvYfuFdSynE2yXAJUgE7n8PKpYumuHw/oD/emlGLhPDMx6D9TQq4nxSNBMgeVMFuSKiswx/2V4tIg4cg7RcCyegDxr6VDwv7PcTdf71VsIuhLQSY3yrzPmdK2p+FLdUNcAaAGUEAgEbEDrWbdrO1bW2e2JG+tW9IrX2icIwNq2iYa1luLu+Ykt1zSYknpWcmnvEsYbjFmM0kuHWt8alc0fwvgGIxJPcWbl3LvlUkD1Owpn2A7NrjsYlq42W2PE8bkD8K+ZOlfo7CcLS1b7q1bW1aA0RRA9T1Pma1biY/MeC4fDOt0m3k3BGuvkdqZrg8MBq7N74+IFX/AO0vs0CveKIdeY6dKym0JMc/LSuV7aPLbYYbIW9Z/OmOGxiCAtpV8yQP1pZg+EXDqIby2P6GnvD+BsSAcwb+HLBOnQ/lWK0W8b49dw9yy9nLbIRsrqJnOYaQREiBGnOhezXZrF8ZxTAMWJM3bz6hRyLHr0A6VZOM9kjftBVU51PhOYAa7yOY0+da99l3CrOGwSWbYAuABr3MlyNTPNeQrrxvTFYp29+x+9w5FuLc7+2dGYLlyn4nSoPsdwYfiIzDwhGmfOIr9NcQwCXrbW3UMrCCDX557Q8BvcJxr3LLAIVLLm2Mbr61bUjc8Hh8ug1HKhuN9j7OJEskPyZdCPeKpfA/tLCIDiLbAQPEozDUTy1+VXngfa/DYkTZuqx5rMMPVTBrPS+M84j2PxeFBK3GdBr4hm06SPEPnQGAxk3Ajwpc5VIOZS24E8iY0mK21yGUyAfhWDdrfur15U0UX7TKOQOcfDnSzFWq3hDpqfLTpU4wQH6kiaGtY/MJmeoNFhzHTy6VlXqsEPeAgODIiTPl0iKvXCeJLdtqynQj/uKopHwA+dDcB482Gxz2mP3LWrbfyu7Os+hAE1Z0mLB26wv3bEcgfpVU+zrtacMVweIYFA2W1cBkQdkY9AToa0ni2HW7a1EgjWKw0YLI9y2d1Yj3bireiN5u4QOhBEgj61k2P4D+y33t5CttpNvprqR8TVn7AdqnJGGvS3K2530/C3uGhq38a4LbxFso49DzB5EUvcTxjlskAid9D7q+tWihz23a23VTE+7avOO3lwtzJczZyYyqjNrJA2EeLeKjs4643sYa5HV2S2PgSTWGtab2E7THFW3tXSDfsxmjSVacje+CPUVW/tO7P+JboAhiAxjUEaDXlNV/sxj7+G4i94i2FNu2txASxyS0ZToM0ia1/iGDt4vDsu63F0I+RHQiumbGfFB7GdsLmHVbWIDta1y3DusawZ3X6Vf8LxHD4u2e7e3eQ6MFIbfrG1Y9d7I20bJeQ3XTRjcZmnzEmBIj4V4thrF6wbEWjLz3fgnKmkgb1Jyzoxde0HZJ7Cm5hla6v/pAjOP5SxAI9aQ8LxWLu5Sti3bTMQe8ZmchTDQqrHzq4cF7WSUt3WzloAcLlEncMPzG9Gdqbl0WWFsfzMDBA+tMCDCdt8OoCXXNu6FnI6lW06ciPMVi3bXtCMTiXa2MyzplBrUsVx9XtqrZGA0BIkj0O4PpSHA9qWHe2iMxtXCuYKoLqQCubT2hJE+VRWYYfs3ir21pwP5TTzDfZrd/GPUfoauV7tDcaTBAA5tH0FBNxJzJga9ZNLyq4H4b2Kt2WV1um1dUgo6nn0ZdiPStT4R2kS7FtmTvYmB+KNyv6Vlr3nY6E+4AUs4jce3ew7qSHFxipnYhZHzptMbNx3hguLJAKmvztx7AC1jLqL7IYx6VuNjtCcRgRcXRhKuOjDf3Hf31ifG7Td+xPM00PuB8YygDaOgFMOLcTJw7sZD2yro07MrDURtIJFVnho2pvxH/AMtd/ln5isz1Vos45s0wNZ2A3OtNOHcTuWbiXA5mdQT4SCNQf73pZhB4fUDai0t8o3FVGrcG4umItLctmQ3LmDzB86rn2k9nBicK+niymDzmkPAeJPhHzQTbbV1H+oedaOxW9bkEMrDQjUVudxnx+cLGKKKFYezCmdNQI/Kr19m/Za3iH/arqghD92NpPNjG/kKq/wBo3Z17F+UUw7ZYA2PIkdIq6dnOK/s+F10MTp1rnOq0svantAmGssLftHQR1NZDxg5kVmJa49+1JPPxTHpRnEcViMRclRaCzM3CzGeuVaixXB7pW13l/Q3relu2FgyYILSdPTnWqiw4dTJYCADr5xRtzi9lFm5dt2yOTMB5+tKP/C1t/wB41271z3W5eSwK9/2JZS/YyWbQnvJ8IJMKIJLTJqKL/wDFuHJhGa6R/wCnbd/cIFKMTjrl3E3Wt4a6c1m2v3hW1s1wzqdAZ09Kt1qyQoVTEbxoPhSvIWxV1efd2R8Wuigv/Zm+xwlk3RDFBmEzB9edZr2pwIuY64Ldx0GUZsmXUzAEkac9q05kyWgB+Eae6s9wlgm5dusRNx49Aun1mrWYSDgYtnvO8us6DMrPcYwyyVMCBoRWs9ku04xVm3nhbxtqzDkSwBJXyqhcQuWxbuTcQHIwGoJ1B5CTXPCMXFmyUW4xW3bIyoRqFXYtApLi2atv2gdmTfVLqGGt3Edx/EqT8xNU60ulaPwbjJv2CbiFWGjKSDPQyNNfWqBxLhV5LzDMUtsZtlUVozT4Gb2Qwg8udWkB4bD5sRf/AMtq0ep1NzUVaeyXaIWX7m4wVHPgzMJDHYehqoWeGqcRezM7/d2plyCD4zrlgRpR54ZbVXyIikKTmiDsSDJ10OtSdC+9puA94DdtiXA1AGrDoPOqBjVZb2GCqPGL0qzQUhVPjABMia0LsPxE3sDh3Ylm7tZJMkmNz5mi+J8CtXiGKDMJhxowmAYPpWrN7TxQ1w7ELBVCCJZQSSZ5Z9AfSiYfGWe+usxHJRmVdCViFO8CdaOxnCDZZCXU66dd9NOdB8Jk2FMk5gSfMktqeXOstKhbtQnrSfCr/isWP86H4oasGSFEiNOdV39stJi8WWuIoPdQSwEnKZjrFSQg9bMk18LVC/8AiCwTCM9zT8Ftm18oG1fDizFgqYa9nKk+PLbBVdCdT1NFGtZgn1pRxtRnw3ncb/TRhbFHXu7Nv+a4XPwUa/GgOJ4C8zYcPeX97p3aRBIOskmdqRF2+znDhreIVv4lb4rH5Cqt9ovABbuC4NBI5fH5U17DL+zYtZe4wvDu2ztO+qmIgaiPfTv7SuFlsOWjVfpUwZTYxdpTGcHyUE/QUy4jiw2Hurbt32BXRjbygajck7UXgsPtlET/AAiPhFN8Zg/8PcDHXId9QNfnQeYQYnIALVtD1e4W0jeEHXzozEYLFC27nEKIQkJasxsOpYn5U1wuGJ02XqdNqk4gPuLrRByMfgCKoVjsvbMNcfEXNJGa80EkSNFjmdq0rsVwY4bCC3qqzmVOaA/h1PXX30F2U4UCe8YSFChZ6lVJNPOL8SFpZ5nQDmSeVakxmqv2uw4u4uyANQrM38qg7+81RO0SN3TqvhCgTB2kj+tXa9K23vDxXXAVp2WCSEXynWedUUKzi/bddXywwJnNmGpWPZialaNcNgoJgV3xLD+G0f8A8i1/qqZLDkR3kEkyUQe4eKY0FD8WwAItFmuP9/aBDOYgtroIFQM3dU1Z0Xf2nUHz0mlmJxqG9YyktHeewjPuo2gQabWMAi6rbQb7KM3xOtQYpj3+G1P+99PYFB6mMuahbL+rstvT4k/Klapd/arhm2gCWZiXJ1unQysfCn7Cdo050rFonE3+X3Nk6eZu1Rc+I4/u8MznbKTPSs77PPbuI1x1zMbjjxSRoRsJirtxsTw1jv8Adj9KqWB4Z3S5Qcys7MpHINBynzBpUhrfCC1cCBV+7bYKPwnoK54X+4snf7q35/gWosTZi3c/4bf6TXfBrZNiz0Fq2fTwLsKKd8E4ylo924nvnCg8gYYwdNBAOtT4u4gIXw5N8pmDyHLkaruNtnPYg/79ZIPLJdmflpVgwVpmtqJHMr4QSY5E8utVCzHcAa3euPyZbaga/hzag7R4vWormHDW3UfwOAdZgqdI8qsFyQVDwcqxlmRJ+o86CvYSEYSA2UiSSF8QO5Gw8xQQcHwVy3hrdpbpEWlnIdCVUbMOtDPxC8L9tO9uFTbukjNpKm0BPpJpjZhEVUbw5QFAmIgD4eW+1AXbB/a7XOMPc1iJl7QmOW1DBFpjOuuszuai4B/5W1/wx9SfzotnQDU7DcSfjFD8G8OHsrG1sAknoDy3qKolnslholka4Y3e47fnFRYHg9q3iL4W1bACWiBlGki4DE7TFWO2kKJ09dKTnF21xl6XXWzb/FOoa4CNJ60ROFPI/lQl5P8AFWvO3dH+g0X+2KfZDty8NtvqQBQWMd/2iwRaO9xRnYCZSeUxtUUYE1oDilnWwel9B8cwpjat3Dztr6Bm+pAoLi2EYraLXGP39rRQqRLHoJketBMcOy+ITKmQfQz+VXztJaGIwBuAznt5uUTH61R7nBrWpYF99XZn+pitA4fw0/7KFoACLZgDoZIHwNWDJ+F4lYXKLjMP4LZMGI3MCmOLuu2HunuiPAwYMwBK8zAJipuE2pRPIQfIjcfGmpTKjtAOVGOU7GATB8jUEmDsX2UHNaTaIVmOo/zEDapOIcNcWXHeXHLI0eygLQfDAHORTTD4f7tSBoQCI5SAcvzprhOAh2RnYwuoUDT/AJjViGnA8IMPhbStpktrmkzrAza+tVLtVjzcV3b2AjEDyG5aPZJ/OnnajiWTKn/MRyMRAPSkfEb5uYe6MozMjEnaSQf6fCtWmBcBwt3WEuNKpmVWOjeRnlFLsdg2DJesMyXVHihQTlO5AOhiSRVk7K4jJ3ZOxtgH3gfnRXEXOH7xlWYkbSd5EVMNLcTw3uwFkmCJJ3JIBn30u4tZIW1z/wARa/1Vbb2EF1DcEhmylgdNhoar3FrJypy++tfDOKiiO5+sf1oLF2f8Rho2Bu76fg5U4CQaFxtub2F3gNcP/wDM0Hptco0HwPpS63aH7VfPM2bPwDXadG0ff6/Sg7OHb9pdmQG2bNsBo1LBrsrI6Aj40Q1vYUnA5I3X+oqn9nV0cjXNibojcbjl0q8WLv3YUbcp39Aar/D73dCIUMrNmEbNzJ9etBziMEcjqIllYCfMEV5wvClbSKYzW7SBhPNVAMHnR+NKsJ2ga6zv0+VF4DCK1oMwJgSOWnn5GgT3eFvcfDlRCreFxidBlCXFMdTmYVY2uKCERY5E+7l5bUrx15z7LrpPhB+vKp+GoSwYtJiCW0kiZC8pAj4VRxctnMTrG3pFS4m3dNsDWDpooJjfTnRIcESo5acztJDVKjsEJlZEgQdQDufdQIrVuN/TmOfTrUZwoL5o1AInfwkgn5gUXfy6ePMQNSBp/WoMunU7xUEoAmORPTlXgUAeVeWxXQXw0VU7HCLIAPdhj/mLP/qJqBLAXGwqqs4XkAB4bnlz1pzYQ5R6UuxVqMbZjnYuj/pa21KiVk60s4mv3mGP/wB0j427lOzbpfxKxJsHaL6/MOPnUVIi0NxZYtqel22fhcX9aZpboXjKxYY6aMh+DrQTXbWp98++rd2K4i7h7bkEIoynnGuhqsXR4223P1NNuGY9cKGuGTCgvGwUSWA6kDX5VqJVSwtvLib9s/ic3E8wTrFPu4ItXCVmUeJ2MKa9vYF2uIEyhF/GVGZlJLBQu40MSaZjCQjTr4W09x0rMUXwi1NtGbZ7azHI5RFMsPfKoc3tJO3Tl6+tQ8Pt/wCHtKI/djT/AJQIqIPuG8I0XMNQP5gdxWkAn/EFiCYJKgNBEr+LqD5V9ewmW0wIAOUgEaiTtPPfWmvDMCVQggShgECFcHxAgcv6VPibYIgjfU1RX8JYyqvOBHvFM+L2+9tggEtoCAYJMRIneurlmOlTYWyrHUaDX0jnUHGALd0LTaeGBO4PME8/60o7QYQBUGvhvWtf+cfKnd8AvpJGu3LTSgHQNAYty1kiI2oPLihdz121oe4pNxTDGFOWYETueuo099HXLy7kGue6U6jpsfrNANcQT5f3/wBqHOFEnVh6H+z0o911Oo/rQ7r050EmCPhgQIgAzqPOuOI4NlPe7B/C8ajT2W6zIqFBBn1Hp5ip14hcgeKY6waCW1hAZLgeLkRrJ/Lypl3akFATIgwPLkeVKf2xzEgdfcdoAolbk5TIWdcs7A6ZgRqD1FUTXuFKeUr6bR6Uvv4Q29xmAJidekz512xYGEJMbw35dK8OAaCzELGpnUmfxCN6g7wd2QzCSR+ECNOR03A6VxjTIkLBO5ERO8gjbeusO5XVVIkQWOk6866xpOULCjn4eux9RQAxoAdq9S0Z0oi7hcsayDrMR/Zr23YJMDQ7a7f9qCNQQCI3HPcV2F8NSXMOVYgnbTT+9q4KxrpH1HT1opTZTwjTlSzH2f8AGYVvK+vxRD/8abWvZFL8d+/wv813/wBupUiZbXWgeLJ4bZ6X7f8Aqj86Y3NxSftP+7T/AI1v/VUUwVVG7D03oDieJBUIN2YD3DU6e6u7u599LMF7a/zN9KoeJek6qcx6RvRFwMyFIEMCp2GjAg0Nb3ovD8qDrAYpyiAiGUZHltJTTTy0pnac8iPLTagB7TepoobUQywahQBJ0HWaJyq0hjAIihMLtRA2rUB3DlyAJPKJBmfOo+I4DNkYs0odDMT1rjhfKirn7v31WQzII5VGfmf7+FcPvXB9oelFF3r2o11A6afKl5221NdW+fpXF3lUV8TG++1fW0PU/wB86hu+1RFn8qgkBjSMx38PKo3tgn2dxoBIjzNS8P8Aab3V1j9j6VQN+wHnoI0O4Mb7VzfwI0yMG0JO3KpLP7ken50Lhvb91QRXFKwTI06a0ZeXLkCn8Mz5k6jTevLnP0qdf916f/Gg4YeHwtpzmF08vKa7wtlW0zCdNwIgUBh/bPp+dE43f++lAxyAscpBk9dhGsDaeQryzagiV1I9kRA16HWaF4duPX9KKvfvx6VWXjW8oLPMnlIjppG1Q4uxB9rMIBnSpuJbL7/rQw/ct6rVadIAylSIP4f7/Ooe68JqMb+40R+Bqyj/2Q=="/>
          <p:cNvSpPr>
            <a:spLocks noChangeAspect="1" noChangeArrowheads="1"/>
          </p:cNvSpPr>
          <p:nvPr/>
        </p:nvSpPr>
        <p:spPr bwMode="auto">
          <a:xfrm>
            <a:off x="63500" y="-698500"/>
            <a:ext cx="2095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79" y="3933056"/>
            <a:ext cx="3886200" cy="26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2046238" y="5589240"/>
            <a:ext cx="2164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Softenon </a:t>
            </a:r>
            <a:endParaRPr lang="nl-NL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32817"/>
            <a:ext cx="3752888" cy="244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5255681" y="5786911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Krullen door </a:t>
            </a:r>
            <a:r>
              <a:rPr lang="nl-NL" dirty="0" err="1" smtClean="0"/>
              <a:t>valproinezuur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496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Vergiftiging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Overdosering</a:t>
            </a:r>
          </a:p>
          <a:p>
            <a:r>
              <a:rPr lang="nl-NL" dirty="0" smtClean="0"/>
              <a:t>Eerste maatregelen</a:t>
            </a:r>
          </a:p>
          <a:p>
            <a:pPr lvl="1"/>
            <a:r>
              <a:rPr lang="nl-NL" dirty="0" smtClean="0"/>
              <a:t>Veel drinken</a:t>
            </a:r>
          </a:p>
          <a:p>
            <a:pPr lvl="1"/>
            <a:r>
              <a:rPr lang="nl-NL" dirty="0" smtClean="0"/>
              <a:t>Braken</a:t>
            </a:r>
          </a:p>
          <a:p>
            <a:pPr lvl="1"/>
            <a:r>
              <a:rPr lang="nl-NL" dirty="0" smtClean="0"/>
              <a:t>Laxeren</a:t>
            </a:r>
          </a:p>
          <a:p>
            <a:pPr lvl="1"/>
            <a:r>
              <a:rPr lang="nl-NL" dirty="0" smtClean="0"/>
              <a:t>Maagspoelen</a:t>
            </a:r>
          </a:p>
          <a:p>
            <a:r>
              <a:rPr lang="nl-NL" dirty="0" smtClean="0"/>
              <a:t>Levensbedreigende gevolgen bestrijden</a:t>
            </a:r>
          </a:p>
          <a:p>
            <a:r>
              <a:rPr lang="nl-NL" dirty="0" smtClean="0"/>
              <a:t>Per geneesmiddel kun je opzoeken (</a:t>
            </a:r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toxicologie.org/monografie</a:t>
            </a:r>
            <a:r>
              <a:rPr lang="nl-NL" dirty="0" smtClean="0"/>
              <a:t> )hoe je moet handelen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1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4849</TotalTime>
  <Words>560</Words>
  <Application>Microsoft Office PowerPoint</Application>
  <PresentationFormat>Diavoorstelling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Hoofdstuk 3. Werking, dosering en vergoeding</vt:lpstr>
      <vt:lpstr>Hoe weet geneesmiddel waar het moet werken?</vt:lpstr>
      <vt:lpstr>Inname geneesmiddel en dan?</vt:lpstr>
      <vt:lpstr>PowerPoint-presentatie</vt:lpstr>
      <vt:lpstr>Werkingssnelheid</vt:lpstr>
      <vt:lpstr>Wanneer en hoe innemen?</vt:lpstr>
      <vt:lpstr>Bijwerkingen</vt:lpstr>
      <vt:lpstr>PowerPoint-presentatie</vt:lpstr>
      <vt:lpstr>Vergiftiging</vt:lpstr>
      <vt:lpstr>Andere problemen bij toediening</vt:lpstr>
      <vt:lpstr>Zwangerschap</vt:lpstr>
      <vt:lpstr>Interacties </vt:lpstr>
      <vt:lpstr>Dosering</vt:lpstr>
      <vt:lpstr>Dosering (2)</vt:lpstr>
      <vt:lpstr>Dosering bij kinderen</vt:lpstr>
      <vt:lpstr>Dosering bij ouderen</vt:lpstr>
      <vt:lpstr>Bloedspiegel</vt:lpstr>
      <vt:lpstr>Merk- en generieke namen</vt:lpstr>
      <vt:lpstr>Vergoeding</vt:lpstr>
      <vt:lpstr>Opiumwet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2. Doel en gebruik</dc:title>
  <dc:creator>Paula Scheltinga</dc:creator>
  <cp:lastModifiedBy>Swaving-Pikstra,A.J.A.</cp:lastModifiedBy>
  <cp:revision>24</cp:revision>
  <dcterms:created xsi:type="dcterms:W3CDTF">2013-05-15T09:30:35Z</dcterms:created>
  <dcterms:modified xsi:type="dcterms:W3CDTF">2016-06-13T10:54:14Z</dcterms:modified>
</cp:coreProperties>
</file>