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F375EA-14A9-4F57-950F-FA3F4CE124EC}" v="8" dt="2020-11-05T11:56:29.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96F375EA-14A9-4F57-950F-FA3F4CE124EC}"/>
    <pc:docChg chg="delSld modSld">
      <pc:chgData name="Stijn Weijermars" userId="e364d0b9-009e-4116-b78a-a86aed516e71" providerId="ADAL" clId="{96F375EA-14A9-4F57-950F-FA3F4CE124EC}" dt="2020-11-05T11:56:48.158" v="58" actId="47"/>
      <pc:docMkLst>
        <pc:docMk/>
      </pc:docMkLst>
      <pc:sldChg chg="modSp mod">
        <pc:chgData name="Stijn Weijermars" userId="e364d0b9-009e-4116-b78a-a86aed516e71" providerId="ADAL" clId="{96F375EA-14A9-4F57-950F-FA3F4CE124EC}" dt="2020-11-05T11:56:41.672" v="57" actId="20577"/>
        <pc:sldMkLst>
          <pc:docMk/>
          <pc:sldMk cId="4159768415" sldId="256"/>
        </pc:sldMkLst>
        <pc:spChg chg="mod">
          <ac:chgData name="Stijn Weijermars" userId="e364d0b9-009e-4116-b78a-a86aed516e71" providerId="ADAL" clId="{96F375EA-14A9-4F57-950F-FA3F4CE124EC}" dt="2020-11-05T11:56:29.518" v="53" actId="1035"/>
          <ac:spMkLst>
            <pc:docMk/>
            <pc:sldMk cId="4159768415" sldId="256"/>
            <ac:spMk id="7" creationId="{00000000-0000-0000-0000-000000000000}"/>
          </ac:spMkLst>
        </pc:spChg>
        <pc:spChg chg="mod">
          <ac:chgData name="Stijn Weijermars" userId="e364d0b9-009e-4116-b78a-a86aed516e71" providerId="ADAL" clId="{96F375EA-14A9-4F57-950F-FA3F4CE124EC}" dt="2020-11-05T11:56:20.447" v="47" actId="20577"/>
          <ac:spMkLst>
            <pc:docMk/>
            <pc:sldMk cId="4159768415" sldId="256"/>
            <ac:spMk id="9" creationId="{00000000-0000-0000-0000-000000000000}"/>
          </ac:spMkLst>
        </pc:spChg>
        <pc:spChg chg="mod">
          <ac:chgData name="Stijn Weijermars" userId="e364d0b9-009e-4116-b78a-a86aed516e71" providerId="ADAL" clId="{96F375EA-14A9-4F57-950F-FA3F4CE124EC}" dt="2020-11-05T11:56:41.672" v="57" actId="20577"/>
          <ac:spMkLst>
            <pc:docMk/>
            <pc:sldMk cId="4159768415" sldId="256"/>
            <ac:spMk id="17" creationId="{00000000-0000-0000-0000-000000000000}"/>
          </ac:spMkLst>
        </pc:spChg>
      </pc:sldChg>
      <pc:sldChg chg="del">
        <pc:chgData name="Stijn Weijermars" userId="e364d0b9-009e-4116-b78a-a86aed516e71" providerId="ADAL" clId="{96F375EA-14A9-4F57-950F-FA3F4CE124EC}" dt="2020-11-05T11:56:48.158" v="58" actId="47"/>
        <pc:sldMkLst>
          <pc:docMk/>
          <pc:sldMk cId="452236648"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B48C3D6-6F8C-4930-A855-F0E3C0710329}" type="datetimeFigureOut">
              <a:rPr lang="nl-NL" smtClean="0"/>
              <a:t>5-11-2020</a:t>
            </a:fld>
            <a:endParaRPr lang="nl-NL"/>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ADBB16E3-DB88-43F2-B191-AB6D10F233E3}" type="slidenum">
              <a:rPr lang="nl-NL" smtClean="0"/>
              <a:t>‹nr.›</a:t>
            </a:fld>
            <a:endParaRPr lang="nl-NL"/>
          </a:p>
        </p:txBody>
      </p:sp>
    </p:spTree>
    <p:extLst>
      <p:ext uri="{BB962C8B-B14F-4D97-AF65-F5344CB8AC3E}">
        <p14:creationId xmlns:p14="http://schemas.microsoft.com/office/powerpoint/2010/main" val="261299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1</a:t>
            </a:fld>
            <a:endParaRPr lang="nl-NL"/>
          </a:p>
        </p:txBody>
      </p:sp>
    </p:spTree>
    <p:extLst>
      <p:ext uri="{BB962C8B-B14F-4D97-AF65-F5344CB8AC3E}">
        <p14:creationId xmlns:p14="http://schemas.microsoft.com/office/powerpoint/2010/main" val="309234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94396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379728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99190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126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52725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5-11-2020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88235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CD67E4C-19F1-4586-87AA-751BC1D0EDC5}" type="datetimeFigureOut">
              <a:rPr lang="nl-NL" smtClean="0"/>
              <a:t>5-11-2020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05723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CD67E4C-19F1-4586-87AA-751BC1D0EDC5}" type="datetimeFigureOut">
              <a:rPr lang="nl-NL" smtClean="0"/>
              <a:t>5-11-2020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0683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CD67E4C-19F1-4586-87AA-751BC1D0EDC5}" type="datetimeFigureOut">
              <a:rPr lang="nl-NL" smtClean="0"/>
              <a:t>5-11-2020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672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5-11-2020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896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5-11-2020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61244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67E4C-19F1-4586-87AA-751BC1D0EDC5}" type="datetimeFigureOut">
              <a:rPr lang="nl-NL" smtClean="0"/>
              <a:t>5-11-2020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BBD5-A2CB-4D4A-AD4E-FF50A4DD4DF2}" type="slidenum">
              <a:rPr lang="nl-NL" smtClean="0"/>
              <a:t>‹nr.›</a:t>
            </a:fld>
            <a:endParaRPr lang="nl-NL"/>
          </a:p>
        </p:txBody>
      </p:sp>
    </p:spTree>
    <p:extLst>
      <p:ext uri="{BB962C8B-B14F-4D97-AF65-F5344CB8AC3E}">
        <p14:creationId xmlns:p14="http://schemas.microsoft.com/office/powerpoint/2010/main" val="779377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978197" y="758200"/>
            <a:ext cx="3996400" cy="76944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a:solidFill>
                  <a:srgbClr val="0070C0"/>
                </a:solidFill>
                <a:ea typeface="Calibri" pitchFamily="34" charset="0"/>
                <a:cs typeface="Arial" charset="0"/>
              </a:rPr>
              <a:t>Leerdoel </a:t>
            </a:r>
            <a:br>
              <a:rPr lang="nl-NL" sz="1100" b="1">
                <a:solidFill>
                  <a:srgbClr val="0070C0"/>
                </a:solidFill>
                <a:ea typeface="Calibri" pitchFamily="34" charset="0"/>
                <a:cs typeface="Arial" charset="0"/>
              </a:rPr>
            </a:br>
            <a:r>
              <a:rPr lang="nl-NL" sz="1100">
                <a:ea typeface="Calibri" pitchFamily="34" charset="0"/>
                <a:cs typeface="Arial" charset="0"/>
              </a:rPr>
              <a:t>Je ben op de hoogte van de duurzame aspecten binnen de verschillende specialisaties. </a:t>
            </a:r>
          </a:p>
          <a:p>
            <a:r>
              <a:rPr lang="nl-NL" sz="1100">
                <a:ea typeface="Calibri" pitchFamily="34" charset="0"/>
                <a:cs typeface="Arial" charset="0"/>
              </a:rPr>
              <a:t>Je informatie verzamelen door middel van deskresearch. </a:t>
            </a:r>
          </a:p>
        </p:txBody>
      </p:sp>
      <p:sp>
        <p:nvSpPr>
          <p:cNvPr id="7" name="Rectangle 4"/>
          <p:cNvSpPr>
            <a:spLocks noChangeArrowheads="1"/>
          </p:cNvSpPr>
          <p:nvPr/>
        </p:nvSpPr>
        <p:spPr bwMode="auto">
          <a:xfrm>
            <a:off x="978197" y="1705184"/>
            <a:ext cx="3996400" cy="16158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a:solidFill>
                  <a:srgbClr val="0070C0"/>
                </a:solidFill>
                <a:ea typeface="Calibri" pitchFamily="34" charset="0"/>
                <a:cs typeface="Arial" charset="0"/>
              </a:rPr>
              <a:t>Leerproduct</a:t>
            </a:r>
          </a:p>
          <a:p>
            <a:r>
              <a:rPr lang="nl-NL" sz="1100">
                <a:ea typeface="Calibri" pitchFamily="34" charset="0"/>
                <a:cs typeface="Arial" charset="0"/>
              </a:rPr>
              <a:t>Een verslag over de duurzame aspecten binnen een specialisatie. Je kiest één specialisatie. In het verslag behandel je minimaal:</a:t>
            </a:r>
          </a:p>
          <a:p>
            <a:pPr marL="171450" indent="-171450">
              <a:buFontTx/>
              <a:buChar char="-"/>
            </a:pPr>
            <a:r>
              <a:rPr lang="nl-NL" sz="1100">
                <a:ea typeface="Calibri" pitchFamily="34" charset="0"/>
                <a:cs typeface="Arial" charset="0"/>
              </a:rPr>
              <a:t>Duurzaamheid op het gebied van natuur en milieu </a:t>
            </a:r>
          </a:p>
          <a:p>
            <a:pPr marL="171450" indent="-171450">
              <a:buFontTx/>
              <a:buChar char="-"/>
            </a:pPr>
            <a:r>
              <a:rPr lang="nl-NL" sz="1100">
                <a:ea typeface="Calibri" pitchFamily="34" charset="0"/>
                <a:cs typeface="Arial" charset="0"/>
              </a:rPr>
              <a:t>Duurzaamheid op het gebied van mens en maatschappij</a:t>
            </a:r>
          </a:p>
          <a:p>
            <a:pPr marL="171450" indent="-171450">
              <a:buFontTx/>
              <a:buChar char="-"/>
            </a:pPr>
            <a:r>
              <a:rPr lang="nl-NL" sz="1100">
                <a:ea typeface="Calibri" pitchFamily="34" charset="0"/>
                <a:cs typeface="Arial" charset="0"/>
              </a:rPr>
              <a:t>Een probleem met duurzaamheid dat op dit moment speelt binnen het gebied </a:t>
            </a:r>
          </a:p>
          <a:p>
            <a:pPr marL="171450" indent="-171450">
              <a:buFontTx/>
              <a:buChar char="-"/>
            </a:pPr>
            <a:r>
              <a:rPr lang="nl-NL" sz="1100">
                <a:ea typeface="Calibri" pitchFamily="34" charset="0"/>
                <a:cs typeface="Arial" charset="0"/>
              </a:rPr>
              <a:t>3 duurzame ontwikkelingen die op dit moment plaatsvinden</a:t>
            </a:r>
          </a:p>
          <a:p>
            <a:pPr marL="171450" indent="-171450">
              <a:buFontTx/>
              <a:buChar char="-"/>
            </a:pPr>
            <a:r>
              <a:rPr lang="nl-NL" sz="1100">
                <a:ea typeface="Calibri" pitchFamily="34" charset="0"/>
                <a:cs typeface="Arial" charset="0"/>
              </a:rPr>
              <a:t>Jouw mening over duurzaamheid binnen de specialisatie </a:t>
            </a:r>
          </a:p>
        </p:txBody>
      </p:sp>
      <p:sp>
        <p:nvSpPr>
          <p:cNvPr id="8" name="Rectangle 5"/>
          <p:cNvSpPr>
            <a:spLocks noChangeArrowheads="1"/>
          </p:cNvSpPr>
          <p:nvPr/>
        </p:nvSpPr>
        <p:spPr bwMode="auto">
          <a:xfrm>
            <a:off x="978197" y="3540329"/>
            <a:ext cx="3996400" cy="29700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100" b="1" err="1">
                <a:solidFill>
                  <a:srgbClr val="0070C0"/>
                </a:solidFill>
                <a:ea typeface="Calibri" pitchFamily="34" charset="0"/>
                <a:cs typeface="Arial" charset="0"/>
              </a:rPr>
              <a:t>Leerpad</a:t>
            </a:r>
            <a:r>
              <a:rPr lang="nl-NL" sz="1100" b="1">
                <a:solidFill>
                  <a:srgbClr val="0070C0"/>
                </a:solidFill>
                <a:ea typeface="Calibri" pitchFamily="34" charset="0"/>
                <a:cs typeface="Arial" charset="0"/>
              </a:rPr>
              <a:t>                                                                                      </a:t>
            </a:r>
          </a:p>
          <a:p>
            <a:pPr marL="171450" indent="-171450">
              <a:buFont typeface="Arial" panose="020B0604020202020204" pitchFamily="34" charset="0"/>
              <a:buChar char="•"/>
              <a:defRPr/>
            </a:pPr>
            <a:r>
              <a:rPr lang="nl-NL" sz="1100">
                <a:ea typeface="Calibri" pitchFamily="34" charset="0"/>
                <a:cs typeface="Arial" charset="0"/>
              </a:rPr>
              <a:t>Kies de specialisatie die je het meest aanspreekt en waar je je graag verder in wilt verdiepen.</a:t>
            </a:r>
          </a:p>
          <a:p>
            <a:pPr marL="171450" indent="-171450">
              <a:buFont typeface="Arial" panose="020B0604020202020204" pitchFamily="34" charset="0"/>
              <a:buChar char="•"/>
              <a:defRPr/>
            </a:pPr>
            <a:r>
              <a:rPr lang="nl-NL" sz="1100">
                <a:ea typeface="Calibri" pitchFamily="34" charset="0"/>
                <a:cs typeface="Arial" charset="0"/>
              </a:rPr>
              <a:t>Je gaat op zoek naar minimaal 6 verdiepende artikelen die iets schrijven over duurzaamheid in de sector. </a:t>
            </a:r>
          </a:p>
          <a:p>
            <a:pPr marL="171450" indent="-171450">
              <a:buFont typeface="Arial" panose="020B0604020202020204" pitchFamily="34" charset="0"/>
              <a:buChar char="•"/>
              <a:defRPr/>
            </a:pPr>
            <a:r>
              <a:rPr lang="nl-NL" sz="1100">
                <a:ea typeface="Calibri" pitchFamily="34" charset="0"/>
                <a:cs typeface="Arial" charset="0"/>
              </a:rPr>
              <a:t>Deze lees je allemaal door en je probeert een mening te vormen over het thema. Eventueel ga je nog op zoek naar extra verdiepingsmateriaal in de vorm van filmpjes, vlogs, blogs, etc. </a:t>
            </a:r>
          </a:p>
          <a:p>
            <a:pPr marL="171450" indent="-171450">
              <a:buFont typeface="Arial" panose="020B0604020202020204" pitchFamily="34" charset="0"/>
              <a:buChar char="•"/>
              <a:defRPr/>
            </a:pPr>
            <a:r>
              <a:rPr lang="nl-NL" sz="1100">
                <a:ea typeface="Calibri" pitchFamily="34" charset="0"/>
                <a:cs typeface="Arial" charset="0"/>
              </a:rPr>
              <a:t>Beschrijf de verschillende aspecten van duurzaamheid binnen de specialisatie. </a:t>
            </a:r>
          </a:p>
          <a:p>
            <a:pPr marL="171450" indent="-171450">
              <a:buFont typeface="Arial" panose="020B0604020202020204" pitchFamily="34" charset="0"/>
              <a:buChar char="•"/>
              <a:defRPr/>
            </a:pPr>
            <a:r>
              <a:rPr lang="nl-NL" sz="1100">
                <a:ea typeface="Calibri" pitchFamily="34" charset="0"/>
                <a:cs typeface="Arial" charset="0"/>
              </a:rPr>
              <a:t>In elke specialisatie zijn ook problemen en/of uitdagingen. Ga op zoek naar een probleem dat op dit moment speelt.</a:t>
            </a:r>
          </a:p>
          <a:p>
            <a:pPr marL="171450" indent="-171450">
              <a:buFont typeface="Arial" panose="020B0604020202020204" pitchFamily="34" charset="0"/>
              <a:buChar char="•"/>
              <a:defRPr/>
            </a:pPr>
            <a:r>
              <a:rPr lang="nl-NL" sz="1100">
                <a:ea typeface="Calibri" pitchFamily="34" charset="0"/>
                <a:cs typeface="Arial" charset="0"/>
              </a:rPr>
              <a:t>Zoek op welke ontwikkelingen er gaande zijn, vaak zijn deze ontwikkelingen een reactie op de problemen/uitdagingen. </a:t>
            </a:r>
          </a:p>
          <a:p>
            <a:pPr marL="171450" indent="-171450">
              <a:buFont typeface="Arial" panose="020B0604020202020204" pitchFamily="34" charset="0"/>
              <a:buChar char="•"/>
              <a:defRPr/>
            </a:pPr>
            <a:r>
              <a:rPr lang="nl-NL" sz="1100">
                <a:ea typeface="Calibri" pitchFamily="34" charset="0"/>
                <a:cs typeface="Arial" charset="0"/>
              </a:rPr>
              <a:t>Schrijf een individueel verslag volgens bovenstaande indeling. </a:t>
            </a:r>
          </a:p>
          <a:p>
            <a:pPr marL="171450" indent="-171450">
              <a:buFont typeface="Arial" panose="020B0604020202020204" pitchFamily="34" charset="0"/>
              <a:buChar char="•"/>
              <a:defRPr/>
            </a:pPr>
            <a:r>
              <a:rPr lang="nl-NL" sz="1100">
                <a:ea typeface="Calibri" pitchFamily="34" charset="0"/>
                <a:cs typeface="Arial" charset="0"/>
              </a:rPr>
              <a:t>Denk aan de APA bronvermelding. De artikelen moeten terug te vinden omdat ze in je document netjes zijn toegevoegd. </a:t>
            </a:r>
          </a:p>
        </p:txBody>
      </p:sp>
      <p:sp>
        <p:nvSpPr>
          <p:cNvPr id="9" name="Rectangle 6"/>
          <p:cNvSpPr>
            <a:spLocks noChangeArrowheads="1"/>
          </p:cNvSpPr>
          <p:nvPr/>
        </p:nvSpPr>
        <p:spPr bwMode="auto">
          <a:xfrm>
            <a:off x="5591690" y="676481"/>
            <a:ext cx="3328606" cy="17851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100" dirty="0">
                <a:ea typeface="Calibri" pitchFamily="34" charset="0"/>
                <a:cs typeface="Arial" panose="020B0604020202020204" pitchFamily="34" charset="0"/>
              </a:rPr>
              <a:t>Dit product maak je alleen.</a:t>
            </a:r>
          </a:p>
          <a:p>
            <a:pPr lvl="0" indent="-171450" fontAlgn="base">
              <a:spcBef>
                <a:spcPct val="0"/>
              </a:spcBef>
              <a:spcAft>
                <a:spcPct val="0"/>
              </a:spcAft>
              <a:buFont typeface="Arial" pitchFamily="34" charset="0"/>
              <a:buChar char="•"/>
              <a:defRPr/>
            </a:pPr>
            <a:r>
              <a:rPr lang="nl-NL" sz="1100" dirty="0">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100" dirty="0">
                <a:ea typeface="Calibri" pitchFamily="34" charset="0"/>
                <a:cs typeface="Arial" panose="020B0604020202020204" pitchFamily="34" charset="0"/>
              </a:rPr>
              <a:t>Je wordt een groepje feedback </a:t>
            </a:r>
            <a:r>
              <a:rPr lang="nl-NL" sz="1100" dirty="0" err="1">
                <a:ea typeface="Calibri" pitchFamily="34" charset="0"/>
                <a:cs typeface="Arial" panose="020B0604020202020204" pitchFamily="34" charset="0"/>
              </a:rPr>
              <a:t>friends</a:t>
            </a:r>
            <a:r>
              <a:rPr lang="nl-NL" sz="1100" dirty="0">
                <a:ea typeface="Calibri" pitchFamily="34" charset="0"/>
                <a:cs typeface="Arial" panose="020B0604020202020204" pitchFamily="34" charset="0"/>
              </a:rPr>
              <a:t> geplaatst</a:t>
            </a:r>
          </a:p>
          <a:p>
            <a:pPr lvl="0" indent="-171450" fontAlgn="base">
              <a:spcBef>
                <a:spcPct val="0"/>
              </a:spcBef>
              <a:spcAft>
                <a:spcPct val="0"/>
              </a:spcAft>
              <a:buFont typeface="Arial" pitchFamily="34" charset="0"/>
              <a:buChar char="•"/>
              <a:defRPr/>
            </a:pPr>
            <a:r>
              <a:rPr lang="nl-NL" sz="1100" dirty="0">
                <a:ea typeface="Calibri" pitchFamily="34" charset="0"/>
                <a:cs typeface="Arial" panose="020B0604020202020204" pitchFamily="34" charset="0"/>
              </a:rPr>
              <a:t>Geef feedback op de producten van anderen en ontvang feedback</a:t>
            </a:r>
          </a:p>
          <a:p>
            <a:pPr lvl="0" indent="-171450" fontAlgn="base">
              <a:spcBef>
                <a:spcPct val="0"/>
              </a:spcBef>
              <a:spcAft>
                <a:spcPct val="0"/>
              </a:spcAft>
              <a:buFont typeface="Arial" pitchFamily="34" charset="0"/>
              <a:buChar char="•"/>
              <a:defRPr/>
            </a:pPr>
            <a:r>
              <a:rPr lang="nl-NL" sz="1100" dirty="0">
                <a:cs typeface="Arial" panose="020B0604020202020204" pitchFamily="34" charset="0"/>
              </a:rPr>
              <a:t>Beschrijf in je reflectieverslag hoe je het feedback geven ervaren hebt. </a:t>
            </a:r>
          </a:p>
          <a:p>
            <a:pPr lvl="0" indent="-171450" fontAlgn="base">
              <a:spcBef>
                <a:spcPct val="0"/>
              </a:spcBef>
              <a:spcAft>
                <a:spcPct val="0"/>
              </a:spcAft>
              <a:buFont typeface="Arial" pitchFamily="34" charset="0"/>
              <a:buChar char="•"/>
              <a:defRPr/>
            </a:pPr>
            <a:endParaRPr lang="nl-NL" sz="1100" dirty="0">
              <a:cs typeface="Arial" panose="020B0604020202020204" pitchFamily="34" charset="0"/>
            </a:endParaRPr>
          </a:p>
          <a:p>
            <a:pPr lvl="0" fontAlgn="base">
              <a:spcBef>
                <a:spcPct val="0"/>
              </a:spcBef>
              <a:spcAft>
                <a:spcPct val="0"/>
              </a:spcAft>
              <a:defRPr/>
            </a:pPr>
            <a:r>
              <a:rPr lang="nl-NL" sz="1100" dirty="0">
                <a:cs typeface="Arial" panose="020B0604020202020204" pitchFamily="34" charset="0"/>
              </a:rPr>
              <a:t>Deadline product: 10 december 2020</a:t>
            </a:r>
          </a:p>
        </p:txBody>
      </p:sp>
      <p:sp>
        <p:nvSpPr>
          <p:cNvPr id="10" name="Rectangle 8"/>
          <p:cNvSpPr>
            <a:spLocks noChangeArrowheads="1"/>
          </p:cNvSpPr>
          <p:nvPr/>
        </p:nvSpPr>
        <p:spPr bwMode="auto">
          <a:xfrm>
            <a:off x="5591689" y="2485020"/>
            <a:ext cx="3328606"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a:solidFill>
                  <a:srgbClr val="0070C0"/>
                </a:solidFill>
                <a:ea typeface="Calibri" pitchFamily="34" charset="0"/>
                <a:cs typeface="Arial" charset="0"/>
              </a:rPr>
              <a:t>Bijeenkomsten</a:t>
            </a:r>
          </a:p>
          <a:p>
            <a:pPr marL="171450" indent="-171450">
              <a:buFont typeface="Arial" pitchFamily="34" charset="0"/>
              <a:buChar char="•"/>
              <a:defRPr/>
            </a:pPr>
            <a:r>
              <a:rPr lang="nl-NL" sz="1100">
                <a:ea typeface="Calibri" pitchFamily="34" charset="0"/>
                <a:cs typeface="Arial" charset="0"/>
              </a:rPr>
              <a:t>Introductie leerarrangement</a:t>
            </a:r>
          </a:p>
          <a:p>
            <a:pPr marL="171450" indent="-171450">
              <a:buFont typeface="Arial" pitchFamily="34" charset="0"/>
              <a:buChar char="•"/>
              <a:defRPr/>
            </a:pPr>
            <a:r>
              <a:rPr lang="nl-NL" sz="1100">
                <a:ea typeface="Calibri" pitchFamily="34" charset="0"/>
                <a:cs typeface="Arial" charset="0"/>
              </a:rPr>
              <a:t>Expert lessen </a:t>
            </a:r>
          </a:p>
          <a:p>
            <a:pPr marL="171450" indent="-171450">
              <a:buFont typeface="Arial" pitchFamily="34" charset="0"/>
              <a:buChar char="•"/>
              <a:defRPr/>
            </a:pPr>
            <a:r>
              <a:rPr lang="nl-NL" sz="1100">
                <a:ea typeface="Calibri" pitchFamily="34" charset="0"/>
                <a:cs typeface="Arial" charset="0"/>
              </a:rPr>
              <a:t>Lessen duurzame ontwikkeling/Verborgen impact</a:t>
            </a:r>
          </a:p>
          <a:p>
            <a:pPr marL="171450" indent="-171450">
              <a:buFont typeface="Arial" pitchFamily="34" charset="0"/>
              <a:buChar char="•"/>
              <a:defRPr/>
            </a:pPr>
            <a:r>
              <a:rPr lang="nl-NL" sz="1100">
                <a:ea typeface="Calibri" pitchFamily="34" charset="0"/>
                <a:cs typeface="Arial" charset="0"/>
              </a:rPr>
              <a:t>Zelfwerkuren</a:t>
            </a:r>
          </a:p>
        </p:txBody>
      </p:sp>
      <p:sp>
        <p:nvSpPr>
          <p:cNvPr id="11" name="Rectangle 8"/>
          <p:cNvSpPr>
            <a:spLocks noChangeArrowheads="1"/>
          </p:cNvSpPr>
          <p:nvPr/>
        </p:nvSpPr>
        <p:spPr bwMode="auto">
          <a:xfrm>
            <a:off x="5591689" y="3549374"/>
            <a:ext cx="3328606"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a:solidFill>
                  <a:srgbClr val="0070C0"/>
                </a:solidFill>
                <a:ea typeface="Calibri" pitchFamily="34" charset="0"/>
                <a:cs typeface="Arial" charset="0"/>
              </a:rPr>
              <a:t>Bronnen</a:t>
            </a:r>
          </a:p>
          <a:p>
            <a:pPr>
              <a:defRPr/>
            </a:pPr>
            <a:r>
              <a:rPr lang="nl-NL" sz="1100">
                <a:ea typeface="Calibri" pitchFamily="34" charset="0"/>
                <a:cs typeface="Arial" charset="0"/>
              </a:rPr>
              <a:t>VLC, De verborgen impact, internet onderwerpen: duurzaamheid, duurzame ontwikkeling, </a:t>
            </a:r>
            <a:r>
              <a:rPr lang="nl-NL" sz="1100" err="1">
                <a:ea typeface="Calibri" pitchFamily="34" charset="0"/>
                <a:cs typeface="Arial" charset="0"/>
              </a:rPr>
              <a:t>foodwaste</a:t>
            </a:r>
            <a:r>
              <a:rPr lang="nl-NL" sz="1100">
                <a:ea typeface="Calibri" pitchFamily="34" charset="0"/>
                <a:cs typeface="Arial" charset="0"/>
              </a:rPr>
              <a:t>, klimaatadaptatie, klimaatneutraal, energieneutraal, duurzame evenementen </a:t>
            </a:r>
            <a:endParaRPr lang="nl-NL" sz="1100" b="1">
              <a:solidFill>
                <a:srgbClr val="0070C0"/>
              </a:solidFill>
              <a:ea typeface="Calibri" pitchFamily="34" charset="0"/>
              <a:cs typeface="Arial" charset="0"/>
            </a:endParaRPr>
          </a:p>
        </p:txBody>
      </p:sp>
      <p:sp>
        <p:nvSpPr>
          <p:cNvPr id="12" name="Rechthoek 11"/>
          <p:cNvSpPr/>
          <p:nvPr/>
        </p:nvSpPr>
        <p:spPr>
          <a:xfrm>
            <a:off x="508001" y="6607972"/>
            <a:ext cx="8636000" cy="266389"/>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043424" y="130755"/>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dirty="0">
                <a:latin typeface="Calibri" pitchFamily="34" charset="0"/>
              </a:rPr>
              <a:t>2021_DWI_2_Duurzaamheid in een specialisatie</a:t>
            </a:r>
          </a:p>
        </p:txBody>
      </p:sp>
      <p:pic>
        <p:nvPicPr>
          <p:cNvPr id="18" name="Afbeelding 17"/>
          <p:cNvPicPr>
            <a:picLocks noChangeAspect="1"/>
          </p:cNvPicPr>
          <p:nvPr/>
        </p:nvPicPr>
        <p:blipFill>
          <a:blip r:embed="rId3"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4" cstate="print"/>
          <a:srcRect l="21805" r="10840"/>
          <a:stretch/>
        </p:blipFill>
        <p:spPr>
          <a:xfrm>
            <a:off x="617558" y="758200"/>
            <a:ext cx="299335" cy="412425"/>
          </a:xfrm>
          <a:prstGeom prst="rect">
            <a:avLst/>
          </a:prstGeom>
        </p:spPr>
      </p:pic>
      <p:pic>
        <p:nvPicPr>
          <p:cNvPr id="20" name="Afbeelding 19"/>
          <p:cNvPicPr>
            <a:picLocks noChangeAspect="1"/>
          </p:cNvPicPr>
          <p:nvPr/>
        </p:nvPicPr>
        <p:blipFill>
          <a:blip r:embed="rId5" cstate="print"/>
          <a:stretch>
            <a:fillRect/>
          </a:stretch>
        </p:blipFill>
        <p:spPr>
          <a:xfrm>
            <a:off x="643175" y="1794786"/>
            <a:ext cx="263290" cy="321303"/>
          </a:xfrm>
          <a:prstGeom prst="rect">
            <a:avLst/>
          </a:prstGeom>
        </p:spPr>
      </p:pic>
      <p:pic>
        <p:nvPicPr>
          <p:cNvPr id="21" name="Afbeelding 20"/>
          <p:cNvPicPr>
            <a:picLocks noChangeAspect="1"/>
          </p:cNvPicPr>
          <p:nvPr/>
        </p:nvPicPr>
        <p:blipFill>
          <a:blip r:embed="rId6" cstate="print"/>
          <a:stretch>
            <a:fillRect/>
          </a:stretch>
        </p:blipFill>
        <p:spPr>
          <a:xfrm>
            <a:off x="674692" y="3549374"/>
            <a:ext cx="266283" cy="416301"/>
          </a:xfrm>
          <a:prstGeom prst="rect">
            <a:avLst/>
          </a:prstGeom>
        </p:spPr>
      </p:pic>
      <p:pic>
        <p:nvPicPr>
          <p:cNvPr id="22" name="Afbeelding 21"/>
          <p:cNvPicPr>
            <a:picLocks noChangeAspect="1"/>
          </p:cNvPicPr>
          <p:nvPr/>
        </p:nvPicPr>
        <p:blipFill>
          <a:blip r:embed="rId7" cstate="print"/>
          <a:stretch>
            <a:fillRect/>
          </a:stretch>
        </p:blipFill>
        <p:spPr>
          <a:xfrm>
            <a:off x="5116250" y="766702"/>
            <a:ext cx="385812" cy="263054"/>
          </a:xfrm>
          <a:prstGeom prst="rect">
            <a:avLst/>
          </a:prstGeom>
        </p:spPr>
      </p:pic>
      <p:pic>
        <p:nvPicPr>
          <p:cNvPr id="23" name="Afbeelding 22"/>
          <p:cNvPicPr>
            <a:picLocks noChangeAspect="1"/>
          </p:cNvPicPr>
          <p:nvPr/>
        </p:nvPicPr>
        <p:blipFill>
          <a:blip r:embed="rId8" cstate="print"/>
          <a:stretch>
            <a:fillRect/>
          </a:stretch>
        </p:blipFill>
        <p:spPr>
          <a:xfrm>
            <a:off x="5243978" y="3534176"/>
            <a:ext cx="299225" cy="290796"/>
          </a:xfrm>
          <a:prstGeom prst="rect">
            <a:avLst/>
          </a:prstGeom>
        </p:spPr>
      </p:pic>
      <p:pic>
        <p:nvPicPr>
          <p:cNvPr id="24" name="Afbeelding 23"/>
          <p:cNvPicPr>
            <a:picLocks noChangeAspect="1"/>
          </p:cNvPicPr>
          <p:nvPr/>
        </p:nvPicPr>
        <p:blipFill rotWithShape="1">
          <a:blip r:embed="rId9" cstate="print"/>
          <a:srcRect l="17050" t="33024" r="61669" b="30375"/>
          <a:stretch/>
        </p:blipFill>
        <p:spPr>
          <a:xfrm>
            <a:off x="5218022" y="2485020"/>
            <a:ext cx="269390" cy="260485"/>
          </a:xfrm>
          <a:prstGeom prst="rect">
            <a:avLst/>
          </a:prstGeom>
        </p:spPr>
      </p:pic>
      <p:pic>
        <p:nvPicPr>
          <p:cNvPr id="2" name="Afbeelding 1"/>
          <p:cNvPicPr>
            <a:picLocks noChangeAspect="1"/>
          </p:cNvPicPr>
          <p:nvPr/>
        </p:nvPicPr>
        <p:blipFill>
          <a:blip r:embed="rId10"/>
          <a:stretch>
            <a:fillRect/>
          </a:stretch>
        </p:blipFill>
        <p:spPr>
          <a:xfrm>
            <a:off x="5717705" y="4746291"/>
            <a:ext cx="3076575" cy="1485900"/>
          </a:xfrm>
          <a:prstGeom prst="rect">
            <a:avLst/>
          </a:prstGeom>
        </p:spPr>
      </p:pic>
    </p:spTree>
    <p:extLst>
      <p:ext uri="{BB962C8B-B14F-4D97-AF65-F5344CB8AC3E}">
        <p14:creationId xmlns:p14="http://schemas.microsoft.com/office/powerpoint/2010/main" val="41597684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B14ED4-BCCC-4A21-87A9-EC498E856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2DAE4E-7555-4D32-A480-3D5D971EF08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FA34CB9-2B44-4845-B55B-3F86765772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344</Words>
  <Application>Microsoft Office PowerPoint</Application>
  <PresentationFormat>Diavoorstelling (4:3)</PresentationFormat>
  <Paragraphs>35</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Stijn Weijermars</cp:lastModifiedBy>
  <cp:revision>2</cp:revision>
  <cp:lastPrinted>2014-09-03T06:23:20Z</cp:lastPrinted>
  <dcterms:created xsi:type="dcterms:W3CDTF">2014-08-31T07:53:19Z</dcterms:created>
  <dcterms:modified xsi:type="dcterms:W3CDTF">2020-11-05T11:56:54Z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