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6" r:id="rId2"/>
    <p:sldId id="257" r:id="rId3"/>
    <p:sldId id="271" r:id="rId4"/>
    <p:sldId id="266" r:id="rId5"/>
    <p:sldId id="272" r:id="rId6"/>
    <p:sldId id="269"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C4D236"/>
    <a:srgbClr val="8DA375"/>
    <a:srgbClr val="C1CF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179"/>
    <p:restoredTop sz="75735" autoAdjust="0"/>
  </p:normalViewPr>
  <p:slideViewPr>
    <p:cSldViewPr snapToGrid="0" snapToObjects="1">
      <p:cViewPr varScale="1">
        <p:scale>
          <a:sx n="58" d="100"/>
          <a:sy n="58" d="100"/>
        </p:scale>
        <p:origin x="-84" y="-9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51DB13-8B38-B042-8945-119E2A2B7D54}" type="datetimeFigureOut">
              <a:rPr lang="en-US" smtClean="0"/>
              <a:t>6/12/2017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6A12D4-6A2B-9E46-B80F-705C9EA321AF}" type="slidenum">
              <a:rPr lang="en-US" smtClean="0"/>
              <a:t>‹#›</a:t>
            </a:fld>
            <a:endParaRPr lang="en-US"/>
          </a:p>
        </p:txBody>
      </p:sp>
    </p:spTree>
    <p:extLst>
      <p:ext uri="{BB962C8B-B14F-4D97-AF65-F5344CB8AC3E}">
        <p14:creationId xmlns:p14="http://schemas.microsoft.com/office/powerpoint/2010/main" val="375764587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Tool_WC_2_opdrachten_gebruiken_die_verbo"/><Relationship Id="rId2" Type="http://schemas.openxmlformats.org/officeDocument/2006/relationships/slide" Target="../slides/slide2.xml"/><Relationship Id="rId1" Type="http://schemas.openxmlformats.org/officeDocument/2006/relationships/notesMaster" Target="../notesMasters/notesMaster1.xml"/><Relationship Id="rId4" Type="http://schemas.openxmlformats.org/officeDocument/2006/relationships/hyperlink" Target="#Tool_WC_3_Opdrachten_ontwerpen"/></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youtube.com/watch?v=4pgFHURxC2I"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kern="1200" dirty="0" smtClean="0">
                <a:solidFill>
                  <a:schemeClr val="tx1"/>
                </a:solidFill>
                <a:effectLst/>
                <a:latin typeface="+mn-lt"/>
                <a:ea typeface="+mn-ea"/>
                <a:cs typeface="+mn-cs"/>
              </a:rPr>
              <a:t>Deze tool introduceert vijf </a:t>
            </a:r>
            <a:r>
              <a:rPr lang="nl-NL" sz="1200" u="sng" kern="1200" dirty="0" smtClean="0">
                <a:solidFill>
                  <a:schemeClr val="tx1"/>
                </a:solidFill>
                <a:effectLst/>
                <a:latin typeface="+mn-lt"/>
                <a:ea typeface="+mn-ea"/>
                <a:cs typeface="+mn-cs"/>
              </a:rPr>
              <a:t>voorbeeldopdrachten </a:t>
            </a:r>
            <a:r>
              <a:rPr lang="en-US" sz="1200" kern="1200" dirty="0" smtClean="0">
                <a:solidFill>
                  <a:schemeClr val="tx1"/>
                </a:solidFill>
                <a:effectLst/>
                <a:latin typeface="+mn-lt"/>
                <a:ea typeface="+mn-ea"/>
                <a:cs typeface="+mn-cs"/>
              </a:rPr>
              <a:t> </a:t>
            </a:r>
            <a:r>
              <a:rPr lang="nl-NL" sz="1200" kern="1200" dirty="0" smtClean="0">
                <a:solidFill>
                  <a:schemeClr val="tx1"/>
                </a:solidFill>
                <a:effectLst/>
                <a:latin typeface="+mn-lt"/>
                <a:ea typeface="+mn-ea"/>
                <a:cs typeface="+mn-cs"/>
              </a:rPr>
              <a:t>die wiskunde verbinden aan de beroepscontext waarbij gebruik gemaakt wordt van verschillende soorten benaderingen. Deze tool biedt de gelegenheid om die verschillende manieren waarop de verbinding met de beroepscontext wordt gelegd te verkennen. Dit roept waarschijnlijk vragen op die verder verkend kunnen worden met behulp van de andere twee tools bij dit onderwerp (</a:t>
            </a:r>
            <a:r>
              <a:rPr lang="nl-NL" sz="1200" u="sng" kern="1200" dirty="0" smtClean="0">
                <a:solidFill>
                  <a:schemeClr val="tx1"/>
                </a:solidFill>
                <a:effectLst/>
                <a:latin typeface="+mn-lt"/>
                <a:ea typeface="+mn-ea"/>
                <a:cs typeface="+mn-cs"/>
                <a:hlinkClick r:id="rId3" action="ppaction://hlinkfile"/>
              </a:rPr>
              <a:t>WC-2</a:t>
            </a:r>
            <a:r>
              <a:rPr lang="nl-NL" sz="1200" kern="1200" dirty="0" smtClean="0">
                <a:solidFill>
                  <a:schemeClr val="tx1"/>
                </a:solidFill>
                <a:effectLst/>
                <a:latin typeface="+mn-lt"/>
                <a:ea typeface="+mn-ea"/>
                <a:cs typeface="+mn-cs"/>
              </a:rPr>
              <a:t> en </a:t>
            </a:r>
            <a:r>
              <a:rPr lang="nl-NL" sz="1200" u="sng" kern="1200" dirty="0" smtClean="0">
                <a:solidFill>
                  <a:schemeClr val="tx1"/>
                </a:solidFill>
                <a:effectLst/>
                <a:latin typeface="+mn-lt"/>
                <a:ea typeface="+mn-ea"/>
                <a:cs typeface="+mn-cs"/>
                <a:hlinkClick r:id="rId4" action="ppaction://hlinkfile"/>
              </a:rPr>
              <a:t>WC-3</a:t>
            </a:r>
            <a:r>
              <a:rPr lang="nl-NL" sz="1200" kern="1200" dirty="0" smtClean="0">
                <a:solidFill>
                  <a:schemeClr val="tx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2</a:t>
            </a:fld>
            <a:endParaRPr lang="en-US"/>
          </a:p>
        </p:txBody>
      </p:sp>
    </p:spTree>
    <p:extLst>
      <p:ext uri="{BB962C8B-B14F-4D97-AF65-F5344CB8AC3E}">
        <p14:creationId xmlns:p14="http://schemas.microsoft.com/office/powerpoint/2010/main" val="30114293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mn-lt"/>
                <a:ea typeface="+mn-ea"/>
                <a:cs typeface="+mn-cs"/>
              </a:rPr>
              <a:t>The five tasks should be circulated to the group as pre-reading so teachers can become familiar with these before the session. </a:t>
            </a:r>
          </a:p>
          <a:p>
            <a:pPr marL="171450" lvl="0" indent="-171450">
              <a:buFont typeface="Arial" panose="020B0604020202020204" pitchFamily="34" charset="0"/>
              <a:buChar char="•"/>
            </a:pPr>
            <a:r>
              <a:rPr lang="en-GB" sz="1200" kern="1200" dirty="0" smtClean="0">
                <a:solidFill>
                  <a:schemeClr val="tx1"/>
                </a:solidFill>
                <a:effectLst/>
                <a:latin typeface="+mn-lt"/>
                <a:ea typeface="+mn-ea"/>
                <a:cs typeface="+mn-cs"/>
              </a:rPr>
              <a:t>Emergency Calls</a:t>
            </a:r>
          </a:p>
          <a:p>
            <a:pPr marL="171450" lvl="0" indent="-171450">
              <a:buFont typeface="Arial" panose="020B0604020202020204" pitchFamily="34" charset="0"/>
              <a:buChar char="•"/>
            </a:pPr>
            <a:r>
              <a:rPr lang="en-GB" sz="1200" kern="1200" dirty="0" smtClean="0">
                <a:solidFill>
                  <a:schemeClr val="tx1"/>
                </a:solidFill>
                <a:effectLst/>
                <a:latin typeface="+mn-lt"/>
                <a:ea typeface="+mn-ea"/>
                <a:cs typeface="+mn-cs"/>
              </a:rPr>
              <a:t>Telecommunication</a:t>
            </a:r>
          </a:p>
          <a:p>
            <a:pPr marL="171450" lvl="0" indent="-171450">
              <a:buFont typeface="Arial" panose="020B0604020202020204" pitchFamily="34" charset="0"/>
              <a:buChar char="•"/>
            </a:pPr>
            <a:r>
              <a:rPr lang="en-GB" sz="1200" kern="1200" dirty="0" smtClean="0">
                <a:solidFill>
                  <a:schemeClr val="tx1"/>
                </a:solidFill>
                <a:effectLst/>
                <a:latin typeface="+mn-lt"/>
                <a:ea typeface="+mn-ea"/>
                <a:cs typeface="+mn-cs"/>
              </a:rPr>
              <a:t>Entrance matting</a:t>
            </a:r>
          </a:p>
          <a:p>
            <a:pPr marL="171450" lvl="0" indent="-171450">
              <a:buFont typeface="Arial" panose="020B0604020202020204" pitchFamily="34" charset="0"/>
              <a:buChar char="•"/>
            </a:pPr>
            <a:r>
              <a:rPr lang="en-GB" sz="1200" kern="1200" dirty="0" smtClean="0">
                <a:solidFill>
                  <a:schemeClr val="tx1"/>
                </a:solidFill>
                <a:effectLst/>
                <a:latin typeface="+mn-lt"/>
                <a:ea typeface="+mn-ea"/>
                <a:cs typeface="+mn-cs"/>
              </a:rPr>
              <a:t>Container logistics</a:t>
            </a:r>
          </a:p>
          <a:p>
            <a:pPr marL="171450" lvl="0" indent="-171450">
              <a:buFont typeface="Arial" panose="020B0604020202020204" pitchFamily="34" charset="0"/>
              <a:buChar char="•"/>
            </a:pPr>
            <a:r>
              <a:rPr lang="en-GB" sz="1200" kern="1200" dirty="0" err="1" smtClean="0">
                <a:solidFill>
                  <a:schemeClr val="tx1"/>
                </a:solidFill>
                <a:effectLst/>
                <a:latin typeface="+mn-lt"/>
                <a:ea typeface="+mn-ea"/>
                <a:cs typeface="+mn-cs"/>
              </a:rPr>
              <a:t>ChocChip</a:t>
            </a:r>
            <a:r>
              <a:rPr lang="en-GB" sz="1200" kern="1200" dirty="0" smtClean="0">
                <a:solidFill>
                  <a:schemeClr val="tx1"/>
                </a:solidFill>
                <a:effectLst/>
                <a:latin typeface="+mn-lt"/>
                <a:ea typeface="+mn-ea"/>
                <a:cs typeface="+mn-cs"/>
              </a:rPr>
              <a:t> Mining</a:t>
            </a:r>
          </a:p>
          <a:p>
            <a:pPr fontAlgn="base"/>
            <a:endParaRPr lang="en-GB"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3</a:t>
            </a:fld>
            <a:endParaRPr lang="en-US"/>
          </a:p>
        </p:txBody>
      </p:sp>
    </p:spTree>
    <p:extLst>
      <p:ext uri="{BB962C8B-B14F-4D97-AF65-F5344CB8AC3E}">
        <p14:creationId xmlns:p14="http://schemas.microsoft.com/office/powerpoint/2010/main" val="31704974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kern="1200" dirty="0" smtClean="0">
                <a:solidFill>
                  <a:schemeClr val="tx1"/>
                </a:solidFill>
                <a:effectLst/>
                <a:latin typeface="+mn-lt"/>
                <a:ea typeface="+mn-ea"/>
                <a:cs typeface="+mn-cs"/>
              </a:rPr>
              <a:t>Bespreek de opdrachten eerst kort met de groep aan de hand van de vraag: hoe wordt in deze opdrachten het leren van wiskunde verbonden aan de beroepscontext?</a:t>
            </a:r>
          </a:p>
          <a:p>
            <a:r>
              <a:rPr lang="nl-NL" sz="1200" kern="1200" dirty="0" smtClean="0">
                <a:solidFill>
                  <a:schemeClr val="tx1"/>
                </a:solidFill>
                <a:effectLst/>
                <a:latin typeface="+mn-lt"/>
                <a:ea typeface="+mn-ea"/>
                <a:cs typeface="+mn-cs"/>
              </a:rPr>
              <a:t> </a:t>
            </a:r>
          </a:p>
          <a:p>
            <a:r>
              <a:rPr lang="nl-NL" sz="1200" kern="1200" dirty="0" smtClean="0">
                <a:solidFill>
                  <a:schemeClr val="tx1"/>
                </a:solidFill>
                <a:effectLst/>
                <a:latin typeface="+mn-lt"/>
                <a:ea typeface="+mn-ea"/>
                <a:cs typeface="+mn-cs"/>
              </a:rPr>
              <a:t>Toon de korte videoclip waarin Engelse docenten de opdrachten bespreken.</a:t>
            </a:r>
          </a:p>
          <a:p>
            <a:r>
              <a:rPr lang="nl-NL" sz="1200" u="sng" kern="1200" dirty="0" smtClean="0">
                <a:solidFill>
                  <a:schemeClr val="tx1"/>
                </a:solidFill>
                <a:effectLst/>
                <a:latin typeface="+mn-lt"/>
                <a:ea typeface="+mn-ea"/>
                <a:cs typeface="+mn-cs"/>
                <a:hlinkClick r:id="rId3"/>
              </a:rPr>
              <a:t>https://www.youtube.com/watch?v=4pgFHURxC2I</a:t>
            </a:r>
            <a:r>
              <a:rPr lang="nl-NL" sz="1200" kern="1200" dirty="0" smtClean="0">
                <a:solidFill>
                  <a:schemeClr val="tx1"/>
                </a:solidFill>
                <a:effectLst/>
                <a:latin typeface="+mn-lt"/>
                <a:ea typeface="+mn-ea"/>
                <a:cs typeface="+mn-cs"/>
              </a:rPr>
              <a:t> </a:t>
            </a:r>
            <a:endParaRPr lang="nl-NL"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4</a:t>
            </a:fld>
            <a:endParaRPr lang="en-US"/>
          </a:p>
        </p:txBody>
      </p:sp>
    </p:spTree>
    <p:extLst>
      <p:ext uri="{BB962C8B-B14F-4D97-AF65-F5344CB8AC3E}">
        <p14:creationId xmlns:p14="http://schemas.microsoft.com/office/powerpoint/2010/main" val="31704974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kern="1200" dirty="0" smtClean="0">
                <a:solidFill>
                  <a:schemeClr val="tx1"/>
                </a:solidFill>
                <a:effectLst/>
                <a:latin typeface="+mn-lt"/>
                <a:ea typeface="+mn-ea"/>
                <a:cs typeface="+mn-cs"/>
              </a:rPr>
              <a:t>Vraag de docenten om in kleine groepjes gedurende ongeveer 20 minuten de opdrachten in te delen in categorieën. Deze categorieën staan niet op voorhand vast, maar zouden naar voren moeten komen uit de discussies tussen de docenten. U kunt overwegen de volgende vragen te gebruiken, die misschien kunnen helpen:</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Worden wiskunde en de natuurwetenschappen daadwerkelijk gebruikt in de beroepscontext op de manier die de opdracht suggereert?</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Biedt de opdracht een authentieke ervaring?</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Wanneer de wiskunde of een van de natuurwetenschappen die nodig is voor de opdracht gebruikt wordt, kunnen de leerlingen dan de beroepscontext loslaten of blijft die van belang?</a:t>
            </a:r>
          </a:p>
          <a:p>
            <a:pPr marL="171450" indent="-171450">
              <a:buFont typeface="Arial" panose="020B0604020202020204" pitchFamily="34" charset="0"/>
              <a:buChar char="•"/>
            </a:pPr>
            <a:r>
              <a:rPr lang="nl-NL" sz="1200" kern="1200" dirty="0" smtClean="0">
                <a:solidFill>
                  <a:schemeClr val="tx1"/>
                </a:solidFill>
                <a:effectLst/>
                <a:latin typeface="+mn-lt"/>
                <a:ea typeface="+mn-ea"/>
                <a:cs typeface="+mn-cs"/>
              </a:rPr>
              <a:t>Heeft de opdracht kenmerken die ertoe leiden dat de wiskunde of de natuurwetenschappen op manieren gebruikt worden die verschillen van wat leerlingen normaal gesproken ervaren?</a:t>
            </a:r>
            <a:br>
              <a:rPr lang="nl-NL" sz="1200" kern="1200" dirty="0" smtClean="0">
                <a:solidFill>
                  <a:schemeClr val="tx1"/>
                </a:solidFill>
                <a:effectLst/>
                <a:latin typeface="+mn-lt"/>
                <a:ea typeface="+mn-ea"/>
                <a:cs typeface="+mn-cs"/>
              </a:rPr>
            </a:b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5</a:t>
            </a:fld>
            <a:endParaRPr lang="en-US"/>
          </a:p>
        </p:txBody>
      </p:sp>
    </p:spTree>
    <p:extLst>
      <p:ext uri="{BB962C8B-B14F-4D97-AF65-F5344CB8AC3E}">
        <p14:creationId xmlns:p14="http://schemas.microsoft.com/office/powerpoint/2010/main" val="29152389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nl-NL" sz="1200" kern="1200" dirty="0" smtClean="0">
                <a:solidFill>
                  <a:schemeClr val="tx1"/>
                </a:solidFill>
                <a:effectLst/>
                <a:latin typeface="+mn-lt"/>
                <a:ea typeface="+mn-ea"/>
                <a:cs typeface="+mn-cs"/>
              </a:rPr>
              <a:t>Breng de groep weer bij elkaar om de voornaamste punten uit hun discussie te delen en samen te bespreken.</a:t>
            </a:r>
          </a:p>
          <a:p>
            <a:pPr fontAlgn="base"/>
            <a:r>
              <a:rPr lang="en-GB"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nl-NL" sz="1200" kern="1200" dirty="0" smtClean="0">
                <a:solidFill>
                  <a:schemeClr val="tx1"/>
                </a:solidFill>
                <a:effectLst/>
                <a:latin typeface="+mn-lt"/>
                <a:ea typeface="+mn-ea"/>
                <a:cs typeface="+mn-cs"/>
              </a:rPr>
              <a:t>Vraag de docenten om een opdracht te selecteren die in een beroepscontext is gezet. Dit kan een opdracht zijn uit het </a:t>
            </a:r>
            <a:r>
              <a:rPr lang="nl-NL" sz="1200" kern="1200" dirty="0" err="1" smtClean="0">
                <a:solidFill>
                  <a:schemeClr val="tx1"/>
                </a:solidFill>
                <a:effectLst/>
                <a:latin typeface="+mn-lt"/>
                <a:ea typeface="+mn-ea"/>
                <a:cs typeface="+mn-cs"/>
              </a:rPr>
              <a:t>MaSciL</a:t>
            </a:r>
            <a:r>
              <a:rPr lang="nl-NL" sz="1200" kern="1200" dirty="0" smtClean="0">
                <a:solidFill>
                  <a:schemeClr val="tx1"/>
                </a:solidFill>
                <a:effectLst/>
                <a:latin typeface="+mn-lt"/>
                <a:ea typeface="+mn-ea"/>
                <a:cs typeface="+mn-cs"/>
              </a:rPr>
              <a:t> lesmateriaal of uit een alternatieve bron. Vraag de docenten die opdracht in de klas te gebruiken voor de volgende bijeenkomst. De bedoeling is dat ze reflecteren op de punten uit bovengenoemde discussie tegen het licht van hun ervaring met de opdracht in de klas, en deze reflecties en overwegen meenemen naar de volgende bijeenkomst,</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6</a:t>
            </a:fld>
            <a:endParaRPr lang="en-US"/>
          </a:p>
        </p:txBody>
      </p:sp>
    </p:spTree>
    <p:extLst>
      <p:ext uri="{BB962C8B-B14F-4D97-AF65-F5344CB8AC3E}">
        <p14:creationId xmlns:p14="http://schemas.microsoft.com/office/powerpoint/2010/main" val="3170497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760E1BD8-D732-3649-BF4F-B81352AC8426}" type="datetimeFigureOut">
              <a:rPr lang="en-US" smtClean="0"/>
              <a:t>6/12/2017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760E1BD8-D732-3649-BF4F-B81352AC8426}" type="datetimeFigureOut">
              <a:rPr lang="en-US" smtClean="0"/>
              <a:t>6/12/2017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760E1BD8-D732-3649-BF4F-B81352AC8426}" type="datetimeFigureOut">
              <a:rPr lang="en-US" smtClean="0"/>
              <a:t>6/12/2017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760E1BD8-D732-3649-BF4F-B81352AC8426}" type="datetimeFigureOut">
              <a:rPr lang="en-US" smtClean="0"/>
              <a:t>6/12/2017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0E1BD8-D732-3649-BF4F-B81352AC8426}" type="datetimeFigureOut">
              <a:rPr lang="en-US" smtClean="0"/>
              <a:t>6/12/2017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60E1BD8-D732-3649-BF4F-B81352AC8426}" type="datetimeFigureOut">
              <a:rPr lang="en-US" smtClean="0"/>
              <a:t>6/12/2017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60E1BD8-D732-3649-BF4F-B81352AC8426}" type="datetimeFigureOut">
              <a:rPr lang="en-US" smtClean="0"/>
              <a:t>6/12/2017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0E1BD8-D732-3649-BF4F-B81352AC8426}" type="datetimeFigureOut">
              <a:rPr lang="en-US" smtClean="0"/>
              <a:t>6/12/2017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Centre for Research in Mathematics Education, University of Nottingham</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7E06CA-0160-C047-90C8-0DF1167D882B}" type="slidenum">
              <a:rPr lang="en-US" smtClean="0"/>
              <a:t>‹#›</a:t>
            </a:fld>
            <a:endParaRPr lang="en-US"/>
          </a:p>
        </p:txBody>
      </p:sp>
      <p:pic>
        <p:nvPicPr>
          <p:cNvPr id="7" name="Picture 6" descr="mascil_Logo_4C.eps"/>
          <p:cNvPicPr>
            <a:picLocks noChangeAspect="1"/>
          </p:cNvPicPr>
          <p:nvPr userDrawn="1"/>
        </p:nvPicPr>
        <p:blipFill>
          <a:blip r:embed="rId13"/>
          <a:stretch>
            <a:fillRect/>
          </a:stretch>
        </p:blipFill>
        <p:spPr>
          <a:xfrm>
            <a:off x="333917" y="6070600"/>
            <a:ext cx="1117600" cy="571500"/>
          </a:xfrm>
          <a:prstGeom prst="rect">
            <a:avLst/>
          </a:prstGeom>
        </p:spPr>
      </p:pic>
      <p:pic>
        <p:nvPicPr>
          <p:cNvPr id="8" name="Grafik 2"/>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8015287" y="6149025"/>
            <a:ext cx="850354" cy="572450"/>
          </a:xfrm>
          <a:prstGeom prst="rect">
            <a:avLst/>
          </a:prstGeom>
        </p:spPr>
      </p:pic>
      <p:pic>
        <p:nvPicPr>
          <p:cNvPr id="9" name="Grafik 4"/>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7307193" y="6149025"/>
            <a:ext cx="708094" cy="576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6.gif"/><Relationship Id="rId4" Type="http://schemas.openxmlformats.org/officeDocument/2006/relationships/hyperlink" Target="https://www.youtube.com/watch?v=MOSLInL1_pw"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8.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552450" y="949069"/>
            <a:ext cx="7772400" cy="2673523"/>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nl-NL" sz="4000" dirty="0" smtClean="0"/>
              <a:t>Beroepscontext</a:t>
            </a:r>
          </a:p>
          <a:p>
            <a:endParaRPr lang="en-GB" sz="4000" dirty="0" smtClean="0">
              <a:solidFill>
                <a:srgbClr val="8DA375"/>
              </a:solidFill>
            </a:endParaRPr>
          </a:p>
          <a:p>
            <a:r>
              <a:rPr lang="en-GB" sz="4000" dirty="0" smtClean="0">
                <a:solidFill>
                  <a:srgbClr val="8DA375"/>
                </a:solidFill>
              </a:rPr>
              <a:t>   </a:t>
            </a:r>
            <a:r>
              <a:rPr lang="en-GB" sz="4000" dirty="0" smtClean="0">
                <a:solidFill>
                  <a:schemeClr val="accent3">
                    <a:lumMod val="75000"/>
                  </a:schemeClr>
                </a:solidFill>
              </a:rPr>
              <a:t>Hoe </a:t>
            </a:r>
            <a:r>
              <a:rPr lang="en-GB" sz="4000" dirty="0" err="1" smtClean="0">
                <a:solidFill>
                  <a:schemeClr val="accent3">
                    <a:lumMod val="75000"/>
                  </a:schemeClr>
                </a:solidFill>
              </a:rPr>
              <a:t>brengen</a:t>
            </a:r>
            <a:r>
              <a:rPr lang="en-GB" sz="4000" dirty="0" smtClean="0">
                <a:solidFill>
                  <a:schemeClr val="accent3">
                    <a:lumMod val="75000"/>
                  </a:schemeClr>
                </a:solidFill>
              </a:rPr>
              <a:t> </a:t>
            </a:r>
            <a:r>
              <a:rPr lang="en-GB" sz="4000" dirty="0" err="1" smtClean="0">
                <a:solidFill>
                  <a:schemeClr val="accent3">
                    <a:lumMod val="75000"/>
                  </a:schemeClr>
                </a:solidFill>
              </a:rPr>
              <a:t>opdrachten</a:t>
            </a:r>
            <a:r>
              <a:rPr lang="en-GB" sz="4000" dirty="0" smtClean="0">
                <a:solidFill>
                  <a:schemeClr val="accent3">
                    <a:lumMod val="75000"/>
                  </a:schemeClr>
                </a:solidFill>
              </a:rPr>
              <a:t> de </a:t>
            </a:r>
            <a:r>
              <a:rPr lang="en-GB" sz="4000" dirty="0" err="1" smtClean="0">
                <a:solidFill>
                  <a:schemeClr val="accent3">
                    <a:lumMod val="75000"/>
                  </a:schemeClr>
                </a:solidFill>
              </a:rPr>
              <a:t>beroepscontext</a:t>
            </a:r>
            <a:r>
              <a:rPr lang="en-GB" sz="4000" dirty="0" smtClean="0">
                <a:solidFill>
                  <a:schemeClr val="accent3">
                    <a:lumMod val="75000"/>
                  </a:schemeClr>
                </a:solidFill>
              </a:rPr>
              <a:t> het </a:t>
            </a:r>
            <a:r>
              <a:rPr lang="en-GB" sz="4000" dirty="0" err="1" smtClean="0">
                <a:solidFill>
                  <a:schemeClr val="accent3">
                    <a:lumMod val="75000"/>
                  </a:schemeClr>
                </a:solidFill>
              </a:rPr>
              <a:t>klaslokaal</a:t>
            </a:r>
            <a:r>
              <a:rPr lang="en-GB" sz="4000" dirty="0" smtClean="0">
                <a:solidFill>
                  <a:schemeClr val="accent3">
                    <a:lumMod val="75000"/>
                  </a:schemeClr>
                </a:solidFill>
              </a:rPr>
              <a:t> in?</a:t>
            </a:r>
            <a:r>
              <a:rPr lang="en-GB" sz="3600" dirty="0" smtClean="0">
                <a:solidFill>
                  <a:srgbClr val="8DA375"/>
                </a:solidFill>
              </a:rPr>
              <a:t/>
            </a:r>
            <a:br>
              <a:rPr lang="en-GB" sz="3600" dirty="0" smtClean="0">
                <a:solidFill>
                  <a:srgbClr val="8DA375"/>
                </a:solidFill>
              </a:rPr>
            </a:br>
            <a:endParaRPr lang="en-US" sz="3600" dirty="0">
              <a:solidFill>
                <a:srgbClr val="8DA375"/>
              </a:solidFill>
            </a:endParaRPr>
          </a:p>
        </p:txBody>
      </p:sp>
      <p:sp>
        <p:nvSpPr>
          <p:cNvPr id="8" name="Subtitle 2"/>
          <p:cNvSpPr txBox="1">
            <a:spLocks/>
          </p:cNvSpPr>
          <p:nvPr/>
        </p:nvSpPr>
        <p:spPr>
          <a:xfrm>
            <a:off x="1276350" y="3622592"/>
            <a:ext cx="6629400" cy="1752600"/>
          </a:xfrm>
          <a:prstGeom prst="rect">
            <a:avLst/>
          </a:prstGeom>
        </p:spPr>
        <p:txBody>
          <a:bodyPr vert="horz" lIns="91440" tIns="45720" rIns="91440" bIns="45720" rtlCol="0">
            <a:normAutofit fontScale="92500" lnSpcReduction="2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4800" dirty="0" smtClean="0">
                <a:solidFill>
                  <a:schemeClr val="tx1"/>
                </a:solidFill>
              </a:rPr>
              <a:t>Too</a:t>
            </a:r>
            <a:r>
              <a:rPr lang="en-US" sz="4800" dirty="0" smtClean="0">
                <a:solidFill>
                  <a:srgbClr val="000000"/>
                </a:solidFill>
              </a:rPr>
              <a:t>l WC-1: </a:t>
            </a:r>
            <a:r>
              <a:rPr lang="nl-NL" sz="4800" dirty="0" smtClean="0">
                <a:solidFill>
                  <a:srgbClr val="000000"/>
                </a:solidFill>
              </a:rPr>
              <a:t>Opdrachten verbinden aan de beroepscontext</a:t>
            </a:r>
            <a:endParaRPr lang="en-GB" sz="4800" dirty="0">
              <a:solidFill>
                <a:schemeClr val="tx1"/>
              </a:solidFill>
            </a:endParaRPr>
          </a:p>
          <a:p>
            <a:endParaRPr lang="en-US" sz="3600" dirty="0"/>
          </a:p>
        </p:txBody>
      </p:sp>
      <p:sp>
        <p:nvSpPr>
          <p:cNvPr id="4" name="TextBox 3"/>
          <p:cNvSpPr txBox="1"/>
          <p:nvPr/>
        </p:nvSpPr>
        <p:spPr>
          <a:xfrm>
            <a:off x="1762125" y="5638800"/>
            <a:ext cx="5619750" cy="954107"/>
          </a:xfrm>
          <a:prstGeom prst="rect">
            <a:avLst/>
          </a:prstGeom>
          <a:noFill/>
        </p:spPr>
        <p:txBody>
          <a:bodyPr wrap="square" rtlCol="0">
            <a:spAutoFit/>
          </a:bodyPr>
          <a:lstStyle/>
          <a:p>
            <a:r>
              <a:rPr lang="en-US" sz="1400" i="1" dirty="0"/>
              <a:t>© </a:t>
            </a:r>
            <a:r>
              <a:rPr lang="en-US" sz="1400" i="1" dirty="0" smtClean="0"/>
              <a:t>2016 </a:t>
            </a:r>
            <a:r>
              <a:rPr lang="en-US" sz="1400" i="1" dirty="0" err="1"/>
              <a:t>mascil</a:t>
            </a:r>
            <a:r>
              <a:rPr lang="en-US" sz="1400" i="1" dirty="0"/>
              <a:t> project (G.A. no. </a:t>
            </a:r>
            <a:r>
              <a:rPr lang="en-US" sz="1400" i="1" dirty="0" smtClean="0"/>
              <a:t>320693). Lead partner University of Nottingham; </a:t>
            </a:r>
            <a:r>
              <a:rPr lang="en-US" sz="1400" i="1" dirty="0"/>
              <a:t>CC-NC-SA </a:t>
            </a:r>
            <a:r>
              <a:rPr lang="en-US" sz="1400" i="1" dirty="0" smtClean="0"/>
              <a:t>4.0 </a:t>
            </a:r>
            <a:r>
              <a:rPr lang="en-US" sz="1400" i="1" dirty="0"/>
              <a:t>license granted. The project </a:t>
            </a:r>
            <a:r>
              <a:rPr lang="en-US" sz="1400" i="1" dirty="0" err="1"/>
              <a:t>mascil</a:t>
            </a:r>
            <a:r>
              <a:rPr lang="en-US" sz="1400" i="1" dirty="0"/>
              <a:t> has received funding from the European Union’s Seventh Framework </a:t>
            </a:r>
            <a:r>
              <a:rPr lang="en-US" sz="1400" i="1" dirty="0" err="1"/>
              <a:t>Programme</a:t>
            </a:r>
            <a:r>
              <a:rPr lang="en-US" sz="1400" i="1" dirty="0"/>
              <a:t> (FP7/2007-2013).</a:t>
            </a:r>
            <a:endParaRPr lang="en-US"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5500" y="547861"/>
            <a:ext cx="5029199" cy="1143000"/>
          </a:xfrm>
        </p:spPr>
        <p:txBody>
          <a:bodyPr/>
          <a:lstStyle/>
          <a:p>
            <a:r>
              <a:rPr lang="en-US" dirty="0" err="1" smtClean="0"/>
              <a:t>Overzicht</a:t>
            </a:r>
            <a:endParaRPr lang="en-US" dirty="0"/>
          </a:p>
        </p:txBody>
      </p:sp>
      <p:sp>
        <p:nvSpPr>
          <p:cNvPr id="3" name="Content Placeholder 2"/>
          <p:cNvSpPr>
            <a:spLocks noGrp="1"/>
          </p:cNvSpPr>
          <p:nvPr>
            <p:ph idx="1"/>
          </p:nvPr>
        </p:nvSpPr>
        <p:spPr>
          <a:xfrm>
            <a:off x="1129477" y="1846052"/>
            <a:ext cx="7219950" cy="4173747"/>
          </a:xfrm>
        </p:spPr>
        <p:txBody>
          <a:bodyPr>
            <a:normAutofit fontScale="85000" lnSpcReduction="10000"/>
          </a:bodyPr>
          <a:lstStyle/>
          <a:p>
            <a:pPr marL="0" indent="0">
              <a:buNone/>
            </a:pPr>
            <a:r>
              <a:rPr lang="en-GB" i="1" dirty="0" err="1" smtClean="0"/>
              <a:t>Doelen</a:t>
            </a:r>
            <a:r>
              <a:rPr lang="en-GB" i="1" dirty="0" smtClean="0"/>
              <a:t>: </a:t>
            </a:r>
            <a:endParaRPr lang="en-GB" i="1" dirty="0" smtClean="0"/>
          </a:p>
          <a:p>
            <a:pPr marL="0" indent="0">
              <a:buNone/>
            </a:pPr>
            <a:r>
              <a:rPr lang="en-GB" dirty="0" err="1" smtClean="0"/>
              <a:t>Verschillende</a:t>
            </a:r>
            <a:r>
              <a:rPr lang="en-GB" dirty="0" smtClean="0"/>
              <a:t> </a:t>
            </a:r>
            <a:r>
              <a:rPr lang="en-GB" dirty="0" err="1" smtClean="0"/>
              <a:t>manieren</a:t>
            </a:r>
            <a:r>
              <a:rPr lang="en-GB" dirty="0" smtClean="0"/>
              <a:t> </a:t>
            </a:r>
            <a:r>
              <a:rPr lang="en-GB" dirty="0" err="1" smtClean="0"/>
              <a:t>ontdekken</a:t>
            </a:r>
            <a:r>
              <a:rPr lang="en-GB" dirty="0" smtClean="0"/>
              <a:t> om </a:t>
            </a:r>
            <a:r>
              <a:rPr lang="en-GB" dirty="0" err="1" smtClean="0"/>
              <a:t>wiskunde</a:t>
            </a:r>
            <a:r>
              <a:rPr lang="en-GB" dirty="0" smtClean="0"/>
              <a:t> </a:t>
            </a:r>
            <a:r>
              <a:rPr lang="en-GB" dirty="0" err="1" smtClean="0"/>
              <a:t>te</a:t>
            </a:r>
            <a:r>
              <a:rPr lang="en-GB" dirty="0" smtClean="0"/>
              <a:t> </a:t>
            </a:r>
            <a:r>
              <a:rPr lang="en-GB" dirty="0" err="1" smtClean="0"/>
              <a:t>verbinden</a:t>
            </a:r>
            <a:r>
              <a:rPr lang="en-GB" dirty="0" smtClean="0"/>
              <a:t> </a:t>
            </a:r>
            <a:r>
              <a:rPr lang="en-GB" dirty="0" err="1" smtClean="0"/>
              <a:t>aan</a:t>
            </a:r>
            <a:r>
              <a:rPr lang="en-GB" dirty="0" smtClean="0"/>
              <a:t> de </a:t>
            </a:r>
            <a:r>
              <a:rPr lang="en-GB" dirty="0" err="1" smtClean="0"/>
              <a:t>beroepscontext</a:t>
            </a:r>
            <a:r>
              <a:rPr lang="en-GB" dirty="0" smtClean="0"/>
              <a:t>. </a:t>
            </a:r>
            <a:endParaRPr lang="en-GB" dirty="0" smtClean="0"/>
          </a:p>
          <a:p>
            <a:pPr marL="0" indent="0">
              <a:buNone/>
            </a:pPr>
            <a:endParaRPr lang="en-GB" dirty="0" smtClean="0"/>
          </a:p>
          <a:p>
            <a:pPr marL="0" indent="0">
              <a:buNone/>
            </a:pPr>
            <a:r>
              <a:rPr lang="en-GB" i="1" dirty="0" smtClean="0"/>
              <a:t>We </a:t>
            </a:r>
            <a:r>
              <a:rPr lang="en-GB" i="1" dirty="0" err="1" smtClean="0"/>
              <a:t>zu</a:t>
            </a:r>
            <a:r>
              <a:rPr lang="en-GB" i="1" dirty="0" err="1" smtClean="0"/>
              <a:t>llen</a:t>
            </a:r>
            <a:r>
              <a:rPr lang="en-GB" i="1" dirty="0" smtClean="0"/>
              <a:t>:</a:t>
            </a:r>
            <a:endParaRPr lang="en-GB" i="1" dirty="0" smtClean="0"/>
          </a:p>
          <a:p>
            <a:r>
              <a:rPr lang="en-GB" dirty="0" smtClean="0"/>
              <a:t>De </a:t>
            </a:r>
            <a:r>
              <a:rPr lang="en-GB" dirty="0" err="1" smtClean="0"/>
              <a:t>opdrachten</a:t>
            </a:r>
            <a:r>
              <a:rPr lang="en-GB" dirty="0" smtClean="0"/>
              <a:t> </a:t>
            </a:r>
            <a:r>
              <a:rPr lang="en-GB" dirty="0" err="1" smtClean="0"/>
              <a:t>bespreken</a:t>
            </a:r>
            <a:r>
              <a:rPr lang="en-GB" dirty="0" smtClean="0"/>
              <a:t> </a:t>
            </a:r>
            <a:r>
              <a:rPr lang="en-GB" dirty="0" err="1" smtClean="0"/>
              <a:t>als</a:t>
            </a:r>
            <a:r>
              <a:rPr lang="en-GB" dirty="0" smtClean="0"/>
              <a:t> </a:t>
            </a:r>
            <a:r>
              <a:rPr lang="en-GB" dirty="0" err="1" smtClean="0"/>
              <a:t>groep</a:t>
            </a:r>
            <a:r>
              <a:rPr lang="en-GB" dirty="0" smtClean="0"/>
              <a:t>;</a:t>
            </a:r>
            <a:endParaRPr lang="en-GB" dirty="0" smtClean="0"/>
          </a:p>
          <a:p>
            <a:r>
              <a:rPr lang="en-GB" dirty="0" err="1" smtClean="0"/>
              <a:t>Een</a:t>
            </a:r>
            <a:r>
              <a:rPr lang="en-GB" dirty="0" smtClean="0"/>
              <a:t> </a:t>
            </a:r>
            <a:r>
              <a:rPr lang="en-GB" dirty="0" err="1" smtClean="0"/>
              <a:t>korte</a:t>
            </a:r>
            <a:r>
              <a:rPr lang="en-GB" dirty="0" smtClean="0"/>
              <a:t> video </a:t>
            </a:r>
            <a:r>
              <a:rPr lang="en-GB" dirty="0" err="1" smtClean="0"/>
              <a:t>bekijken</a:t>
            </a:r>
            <a:r>
              <a:rPr lang="en-GB" dirty="0" smtClean="0"/>
              <a:t>;</a:t>
            </a:r>
            <a:endParaRPr lang="en-GB" dirty="0" smtClean="0"/>
          </a:p>
          <a:p>
            <a:r>
              <a:rPr lang="en-GB" dirty="0" smtClean="0"/>
              <a:t>De taken in </a:t>
            </a:r>
            <a:r>
              <a:rPr lang="en-GB" dirty="0" err="1" smtClean="0"/>
              <a:t>categorieën</a:t>
            </a:r>
            <a:r>
              <a:rPr lang="en-GB" dirty="0" smtClean="0"/>
              <a:t> </a:t>
            </a:r>
            <a:r>
              <a:rPr lang="en-GB" dirty="0" err="1" smtClean="0"/>
              <a:t>indelen</a:t>
            </a:r>
            <a:r>
              <a:rPr lang="en-GB" dirty="0" smtClean="0"/>
              <a:t>;</a:t>
            </a:r>
            <a:endParaRPr lang="en-GB" dirty="0" smtClean="0"/>
          </a:p>
          <a:p>
            <a:r>
              <a:rPr lang="en-GB" dirty="0" err="1" smtClean="0"/>
              <a:t>Reflecties</a:t>
            </a:r>
            <a:r>
              <a:rPr lang="en-GB" dirty="0" smtClean="0"/>
              <a:t> </a:t>
            </a:r>
            <a:r>
              <a:rPr lang="en-GB" dirty="0" err="1" smtClean="0"/>
              <a:t>delen</a:t>
            </a:r>
            <a:r>
              <a:rPr lang="en-GB" dirty="0" smtClean="0"/>
              <a:t>.</a:t>
            </a:r>
            <a:endParaRPr lang="en-GB" dirty="0" smtClean="0"/>
          </a:p>
          <a:p>
            <a:endParaRPr lang="en-GB" dirty="0" smtClean="0"/>
          </a:p>
        </p:txBody>
      </p:sp>
      <p:pic>
        <p:nvPicPr>
          <p:cNvPr id="1026" name="Picture 2" descr="C:\Documents and Settings\Owner\My Documents\Dropbox\Toolkit\The toolkit\Icons\Icons\working\30min.gif"/>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0517" y="547861"/>
            <a:ext cx="1080000" cy="1080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9719" y="615666"/>
            <a:ext cx="6312008" cy="1112387"/>
          </a:xfrm>
        </p:spPr>
        <p:txBody>
          <a:bodyPr>
            <a:normAutofit/>
          </a:bodyPr>
          <a:lstStyle/>
          <a:p>
            <a:r>
              <a:rPr lang="en-US" dirty="0" err="1" smtClean="0"/>
              <a:t>Opdrachten</a:t>
            </a:r>
            <a:endParaRPr lang="en-US" dirty="0"/>
          </a:p>
        </p:txBody>
      </p:sp>
      <p:pic>
        <p:nvPicPr>
          <p:cNvPr id="5" name="Picture 2" descr="C:\Documents and Settings\Owner\My Documents\Dropbox\Toolkit\The toolkit\Icons\Icons\working\class.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968" y="602682"/>
            <a:ext cx="1097751" cy="1112387"/>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819843" y="2445830"/>
            <a:ext cx="7470475" cy="2554545"/>
          </a:xfrm>
          <a:prstGeom prst="rect">
            <a:avLst/>
          </a:prstGeom>
        </p:spPr>
        <p:txBody>
          <a:bodyPr wrap="square">
            <a:spAutoFit/>
          </a:bodyPr>
          <a:lstStyle/>
          <a:p>
            <a:pPr lvl="0" algn="ctr"/>
            <a:r>
              <a:rPr lang="en-GB" sz="3200" dirty="0" err="1" smtClean="0"/>
              <a:t>Noodoproepen</a:t>
            </a:r>
            <a:endParaRPr lang="en-GB" sz="3200" dirty="0"/>
          </a:p>
          <a:p>
            <a:pPr lvl="0" algn="ctr"/>
            <a:r>
              <a:rPr lang="en-GB" sz="3200" dirty="0" err="1" smtClean="0"/>
              <a:t>Telecommunicatie</a:t>
            </a:r>
            <a:endParaRPr lang="en-GB" sz="3200" dirty="0"/>
          </a:p>
          <a:p>
            <a:pPr lvl="0" algn="ctr"/>
            <a:r>
              <a:rPr lang="en-GB" sz="3200" dirty="0" err="1" smtClean="0"/>
              <a:t>Welkomstmatten</a:t>
            </a:r>
            <a:endParaRPr lang="en-GB" sz="3200" dirty="0"/>
          </a:p>
          <a:p>
            <a:pPr lvl="0" algn="ctr"/>
            <a:r>
              <a:rPr lang="en-GB" sz="3200" dirty="0" err="1" smtClean="0"/>
              <a:t>Containerlogistiek</a:t>
            </a:r>
            <a:endParaRPr lang="en-GB" sz="3200" dirty="0"/>
          </a:p>
          <a:p>
            <a:pPr lvl="0" algn="ctr"/>
            <a:r>
              <a:rPr lang="en-GB" sz="3200" dirty="0" err="1" smtClean="0"/>
              <a:t>Chocolade</a:t>
            </a:r>
            <a:r>
              <a:rPr lang="en-GB" sz="3200" dirty="0" smtClean="0"/>
              <a:t> </a:t>
            </a:r>
            <a:r>
              <a:rPr lang="en-GB" sz="3200" dirty="0" err="1" smtClean="0"/>
              <a:t>delven</a:t>
            </a:r>
            <a:endParaRPr lang="en-GB" sz="3200" dirty="0"/>
          </a:p>
        </p:txBody>
      </p:sp>
    </p:spTree>
    <p:extLst>
      <p:ext uri="{BB962C8B-B14F-4D97-AF65-F5344CB8AC3E}">
        <p14:creationId xmlns:p14="http://schemas.microsoft.com/office/powerpoint/2010/main" val="29359923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4269" y="227199"/>
            <a:ext cx="5883216" cy="1624271"/>
          </a:xfrm>
        </p:spPr>
        <p:txBody>
          <a:bodyPr>
            <a:normAutofit/>
          </a:bodyPr>
          <a:lstStyle/>
          <a:p>
            <a:r>
              <a:rPr lang="en-US" dirty="0" err="1" smtClean="0"/>
              <a:t>Connecties</a:t>
            </a:r>
            <a:r>
              <a:rPr lang="en-US" dirty="0" smtClean="0"/>
              <a:t> </a:t>
            </a:r>
            <a:r>
              <a:rPr lang="en-US" dirty="0" err="1" smtClean="0"/>
              <a:t>maken</a:t>
            </a:r>
            <a:r>
              <a:rPr lang="en-US" dirty="0" smtClean="0"/>
              <a:t> met de </a:t>
            </a:r>
            <a:r>
              <a:rPr lang="en-US" dirty="0" err="1" smtClean="0"/>
              <a:t>beroepscontext</a:t>
            </a:r>
            <a:endParaRPr lang="en-US" dirty="0"/>
          </a:p>
        </p:txBody>
      </p:sp>
      <p:sp>
        <p:nvSpPr>
          <p:cNvPr id="8" name="Rectangle 7"/>
          <p:cNvSpPr/>
          <p:nvPr/>
        </p:nvSpPr>
        <p:spPr>
          <a:xfrm>
            <a:off x="985335" y="2154663"/>
            <a:ext cx="7341083" cy="3970318"/>
          </a:xfrm>
          <a:prstGeom prst="rect">
            <a:avLst/>
          </a:prstGeom>
        </p:spPr>
        <p:txBody>
          <a:bodyPr wrap="square">
            <a:spAutoFit/>
          </a:bodyPr>
          <a:lstStyle/>
          <a:p>
            <a:r>
              <a:rPr lang="nl-NL" sz="3600" dirty="0" smtClean="0"/>
              <a:t>Hoe </a:t>
            </a:r>
            <a:r>
              <a:rPr lang="nl-NL" sz="3600" dirty="0"/>
              <a:t>wordt in deze opdrachten het leren van wiskunde verbonden aan de beroepscontext?</a:t>
            </a:r>
          </a:p>
          <a:p>
            <a:pPr lvl="0"/>
            <a:endParaRPr lang="en-GB" sz="3600" dirty="0"/>
          </a:p>
          <a:p>
            <a:pPr lvl="0"/>
            <a:r>
              <a:rPr lang="en-GB" sz="3600" dirty="0" err="1" smtClean="0"/>
              <a:t>Bekijk</a:t>
            </a:r>
            <a:r>
              <a:rPr lang="en-GB" sz="3600" dirty="0" smtClean="0"/>
              <a:t> de </a:t>
            </a:r>
            <a:r>
              <a:rPr lang="en-GB" sz="3600" dirty="0" err="1" smtClean="0"/>
              <a:t>videoclip</a:t>
            </a:r>
            <a:r>
              <a:rPr lang="en-GB" sz="3600" dirty="0" smtClean="0"/>
              <a:t>. Ben je het </a:t>
            </a:r>
            <a:r>
              <a:rPr lang="en-GB" sz="3600" dirty="0" err="1" smtClean="0"/>
              <a:t>eens</a:t>
            </a:r>
            <a:r>
              <a:rPr lang="en-GB" sz="3600" dirty="0" smtClean="0"/>
              <a:t> met de </a:t>
            </a:r>
            <a:r>
              <a:rPr lang="en-GB" sz="3600" dirty="0" err="1" smtClean="0"/>
              <a:t>ideeën</a:t>
            </a:r>
            <a:r>
              <a:rPr lang="en-GB" sz="3600" dirty="0" smtClean="0"/>
              <a:t> van de </a:t>
            </a:r>
            <a:r>
              <a:rPr lang="en-GB" sz="3600" dirty="0" err="1" smtClean="0"/>
              <a:t>docenten</a:t>
            </a:r>
            <a:r>
              <a:rPr lang="en-GB" sz="3600" dirty="0" smtClean="0"/>
              <a:t>?</a:t>
            </a:r>
            <a:endParaRPr lang="en-GB" sz="3600" dirty="0" smtClean="0"/>
          </a:p>
          <a:p>
            <a:pPr lvl="0"/>
            <a:endParaRPr lang="en-GB" sz="3600" dirty="0"/>
          </a:p>
        </p:txBody>
      </p:sp>
      <p:pic>
        <p:nvPicPr>
          <p:cNvPr id="6" name="Picture 2" descr="C:\Documents and Settings\Owner\My Documents\Dropbox\Toolkit\The toolkit\Icons\Icons\working\class.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6594" y="497519"/>
            <a:ext cx="1069374" cy="108363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http://mascil.mathshell.org.uk/wp-content/uploads/2014/05/video.gif">
            <a:hlinkClick r:id="rId4" tgtFrame="&quot;_blank&quot;"/>
          </p:cNvPr>
          <p:cNvPicPr/>
          <p:nvPr/>
        </p:nvPicPr>
        <p:blipFill>
          <a:blip r:embed="rId5">
            <a:extLst>
              <a:ext uri="{28A0092B-C50C-407E-A947-70E740481C1C}">
                <a14:useLocalDpi xmlns:a14="http://schemas.microsoft.com/office/drawing/2010/main" val="0"/>
              </a:ext>
            </a:extLst>
          </a:blip>
          <a:srcRect/>
          <a:stretch>
            <a:fillRect/>
          </a:stretch>
        </p:blipFill>
        <p:spPr bwMode="auto">
          <a:xfrm>
            <a:off x="7675786" y="549814"/>
            <a:ext cx="1011779" cy="1083135"/>
          </a:xfrm>
          <a:prstGeom prst="rect">
            <a:avLst/>
          </a:prstGeom>
          <a:noFill/>
          <a:ln>
            <a:noFill/>
          </a:ln>
        </p:spPr>
      </p:pic>
    </p:spTree>
    <p:extLst>
      <p:ext uri="{BB962C8B-B14F-4D97-AF65-F5344CB8AC3E}">
        <p14:creationId xmlns:p14="http://schemas.microsoft.com/office/powerpoint/2010/main" val="37312069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7164" y="438870"/>
            <a:ext cx="5839221" cy="1143000"/>
          </a:xfrm>
        </p:spPr>
        <p:txBody>
          <a:bodyPr>
            <a:normAutofit fontScale="90000"/>
          </a:bodyPr>
          <a:lstStyle/>
          <a:p>
            <a:r>
              <a:rPr lang="en-US" dirty="0" err="1" smtClean="0"/>
              <a:t>Opdrachten</a:t>
            </a:r>
            <a:r>
              <a:rPr lang="en-US" dirty="0" smtClean="0"/>
              <a:t> </a:t>
            </a:r>
            <a:r>
              <a:rPr lang="en-US" dirty="0" err="1" smtClean="0"/>
              <a:t>verdelen</a:t>
            </a:r>
            <a:r>
              <a:rPr lang="en-US" dirty="0" smtClean="0"/>
              <a:t> in </a:t>
            </a:r>
            <a:r>
              <a:rPr lang="en-US" dirty="0" err="1" smtClean="0"/>
              <a:t>categorieën</a:t>
            </a:r>
            <a:endParaRPr lang="en-US" dirty="0"/>
          </a:p>
        </p:txBody>
      </p:sp>
      <p:sp>
        <p:nvSpPr>
          <p:cNvPr id="3" name="Content Placeholder 2"/>
          <p:cNvSpPr>
            <a:spLocks noGrp="1"/>
          </p:cNvSpPr>
          <p:nvPr>
            <p:ph idx="1"/>
          </p:nvPr>
        </p:nvSpPr>
        <p:spPr>
          <a:xfrm>
            <a:off x="1009649" y="1991264"/>
            <a:ext cx="7334250" cy="4244196"/>
          </a:xfrm>
        </p:spPr>
        <p:txBody>
          <a:bodyPr>
            <a:normAutofit fontScale="70000" lnSpcReduction="20000"/>
          </a:bodyPr>
          <a:lstStyle/>
          <a:p>
            <a:pPr marL="0" lvl="0" indent="0">
              <a:buNone/>
            </a:pPr>
            <a:r>
              <a:rPr lang="en-GB" dirty="0" err="1" smtClean="0"/>
              <a:t>Plaats</a:t>
            </a:r>
            <a:r>
              <a:rPr lang="en-GB" dirty="0" smtClean="0"/>
              <a:t> de taken in </a:t>
            </a:r>
            <a:r>
              <a:rPr lang="en-GB" dirty="0" err="1" smtClean="0"/>
              <a:t>categorieën</a:t>
            </a:r>
            <a:r>
              <a:rPr lang="en-GB" dirty="0" smtClean="0"/>
              <a:t>. </a:t>
            </a:r>
            <a:endParaRPr lang="en-GB" dirty="0" smtClean="0"/>
          </a:p>
          <a:p>
            <a:pPr lvl="0"/>
            <a:r>
              <a:rPr lang="nl-NL" dirty="0"/>
              <a:t>Worden wiskunde en de natuurwetenschappen daadwerkelijk gebruikt in de beroepscontext op de manier die de opdracht suggereert?</a:t>
            </a:r>
          </a:p>
          <a:p>
            <a:pPr lvl="0"/>
            <a:r>
              <a:rPr lang="nl-NL" dirty="0" smtClean="0"/>
              <a:t>Wanneer </a:t>
            </a:r>
            <a:r>
              <a:rPr lang="nl-NL" dirty="0"/>
              <a:t>de wiskunde of een van de natuurwetenschappen die nodig is voor de opdracht gebruikt wordt, kunnen de leerlingen dan de beroepscontext loslaten of blijft die van belang?</a:t>
            </a:r>
          </a:p>
          <a:p>
            <a:r>
              <a:rPr lang="nl-NL" dirty="0"/>
              <a:t>Heeft de opdracht kenmerken die ertoe leiden dat de wiskunde of de natuurwetenschappen op manieren gebruikt worden die verschillen van wat leerlingen normaal gesproken ervaren?</a:t>
            </a:r>
            <a:br>
              <a:rPr lang="nl-NL" dirty="0"/>
            </a:br>
            <a:endParaRPr lang="en-GB" dirty="0"/>
          </a:p>
          <a:p>
            <a:pPr marL="0" indent="0">
              <a:buNone/>
            </a:pPr>
            <a:endParaRPr lang="en-US" dirty="0" smtClean="0"/>
          </a:p>
        </p:txBody>
      </p:sp>
      <p:pic>
        <p:nvPicPr>
          <p:cNvPr id="1026" name="Picture 2" descr="C:\Documents and Settings\Owner\My Documents\Dropbox\Toolkit\The toolkit\Icons\Icons\working\smallgroup.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3750" y="438870"/>
            <a:ext cx="1071799" cy="10850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0444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9594" y="546085"/>
            <a:ext cx="6693306" cy="1072449"/>
          </a:xfrm>
        </p:spPr>
        <p:txBody>
          <a:bodyPr>
            <a:normAutofit/>
          </a:bodyPr>
          <a:lstStyle/>
          <a:p>
            <a:r>
              <a:rPr lang="en-US" dirty="0" smtClean="0"/>
              <a:t>Finishing off</a:t>
            </a:r>
            <a:endParaRPr lang="en-US" dirty="0"/>
          </a:p>
        </p:txBody>
      </p:sp>
      <p:pic>
        <p:nvPicPr>
          <p:cNvPr id="7" name="Picture 6" descr="class.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3501" y="546085"/>
            <a:ext cx="1065790" cy="1080000"/>
          </a:xfrm>
          <a:prstGeom prst="rect">
            <a:avLst/>
          </a:prstGeom>
        </p:spPr>
      </p:pic>
      <p:sp>
        <p:nvSpPr>
          <p:cNvPr id="4" name="Content Placeholder 3"/>
          <p:cNvSpPr>
            <a:spLocks noGrp="1"/>
          </p:cNvSpPr>
          <p:nvPr>
            <p:ph idx="1"/>
          </p:nvPr>
        </p:nvSpPr>
        <p:spPr>
          <a:xfrm>
            <a:off x="1752600" y="1981200"/>
            <a:ext cx="6610350" cy="3981449"/>
          </a:xfrm>
        </p:spPr>
        <p:txBody>
          <a:bodyPr>
            <a:normAutofit fontScale="92500"/>
          </a:bodyPr>
          <a:lstStyle/>
          <a:p>
            <a:pPr marL="0" indent="0" fontAlgn="base">
              <a:buNone/>
            </a:pPr>
            <a:r>
              <a:rPr lang="en-US" dirty="0" err="1" smtClean="0"/>
              <a:t>Bespreek</a:t>
            </a:r>
            <a:r>
              <a:rPr lang="en-US" dirty="0" smtClean="0"/>
              <a:t> de </a:t>
            </a:r>
            <a:r>
              <a:rPr lang="en-US" dirty="0" err="1" smtClean="0"/>
              <a:t>belangrijkste</a:t>
            </a:r>
            <a:r>
              <a:rPr lang="en-US" dirty="0" smtClean="0"/>
              <a:t> </a:t>
            </a:r>
            <a:r>
              <a:rPr lang="en-US" dirty="0" err="1" smtClean="0"/>
              <a:t>punten</a:t>
            </a:r>
            <a:r>
              <a:rPr lang="en-US" dirty="0" smtClean="0"/>
              <a:t> </a:t>
            </a:r>
            <a:r>
              <a:rPr lang="en-US" dirty="0" err="1" smtClean="0"/>
              <a:t>uit</a:t>
            </a:r>
            <a:r>
              <a:rPr lang="en-US" dirty="0" smtClean="0"/>
              <a:t> de </a:t>
            </a:r>
            <a:r>
              <a:rPr lang="en-US" dirty="0" err="1" smtClean="0"/>
              <a:t>discussie</a:t>
            </a:r>
            <a:r>
              <a:rPr lang="en-US" dirty="0" smtClean="0"/>
              <a:t> </a:t>
            </a:r>
            <a:r>
              <a:rPr lang="en-US" dirty="0" err="1" smtClean="0"/>
              <a:t>en</a:t>
            </a:r>
            <a:r>
              <a:rPr lang="en-US" dirty="0" smtClean="0"/>
              <a:t> </a:t>
            </a:r>
            <a:r>
              <a:rPr lang="en-US" dirty="0" err="1" smtClean="0"/>
              <a:t>vergelijk</a:t>
            </a:r>
            <a:r>
              <a:rPr lang="en-US" dirty="0" smtClean="0"/>
              <a:t> de </a:t>
            </a:r>
            <a:r>
              <a:rPr lang="en-US" dirty="0" err="1" smtClean="0"/>
              <a:t>categorieën</a:t>
            </a:r>
            <a:r>
              <a:rPr lang="en-US" dirty="0" smtClean="0"/>
              <a:t>.</a:t>
            </a:r>
            <a:endParaRPr lang="en-US" dirty="0" smtClean="0"/>
          </a:p>
          <a:p>
            <a:pPr marL="0" indent="0" fontAlgn="base">
              <a:buNone/>
            </a:pPr>
            <a:endParaRPr lang="en-US" dirty="0"/>
          </a:p>
          <a:p>
            <a:pPr marL="0" indent="0" fontAlgn="base">
              <a:buNone/>
            </a:pPr>
            <a:r>
              <a:rPr lang="en-US" dirty="0" err="1" smtClean="0"/>
              <a:t>Selecteer</a:t>
            </a:r>
            <a:r>
              <a:rPr lang="en-US" dirty="0" smtClean="0"/>
              <a:t> </a:t>
            </a:r>
            <a:r>
              <a:rPr lang="en-US" dirty="0" err="1" smtClean="0"/>
              <a:t>een</a:t>
            </a:r>
            <a:r>
              <a:rPr lang="en-US" dirty="0" smtClean="0"/>
              <a:t> </a:t>
            </a:r>
            <a:r>
              <a:rPr lang="en-US" dirty="0" err="1" smtClean="0"/>
              <a:t>opdracht</a:t>
            </a:r>
            <a:r>
              <a:rPr lang="en-US" dirty="0" smtClean="0"/>
              <a:t> </a:t>
            </a:r>
            <a:r>
              <a:rPr lang="en-US" dirty="0" err="1" smtClean="0"/>
              <a:t>en</a:t>
            </a:r>
            <a:r>
              <a:rPr lang="en-US" dirty="0" smtClean="0"/>
              <a:t> </a:t>
            </a:r>
            <a:r>
              <a:rPr lang="en-US" dirty="0" err="1" smtClean="0"/>
              <a:t>gebruik</a:t>
            </a:r>
            <a:r>
              <a:rPr lang="en-US" dirty="0" smtClean="0"/>
              <a:t> </a:t>
            </a:r>
            <a:r>
              <a:rPr lang="en-US" dirty="0" err="1" smtClean="0"/>
              <a:t>deze</a:t>
            </a:r>
            <a:r>
              <a:rPr lang="en-US" dirty="0" smtClean="0"/>
              <a:t> in de </a:t>
            </a:r>
            <a:r>
              <a:rPr lang="en-US" dirty="0" err="1" smtClean="0"/>
              <a:t>klas</a:t>
            </a:r>
            <a:r>
              <a:rPr lang="en-US" dirty="0" smtClean="0"/>
              <a:t> </a:t>
            </a:r>
            <a:r>
              <a:rPr lang="en-US" dirty="0" err="1" smtClean="0"/>
              <a:t>voor</a:t>
            </a:r>
            <a:r>
              <a:rPr lang="en-US" dirty="0" smtClean="0"/>
              <a:t> de </a:t>
            </a:r>
            <a:r>
              <a:rPr lang="en-US" dirty="0" err="1" smtClean="0"/>
              <a:t>volgende</a:t>
            </a:r>
            <a:r>
              <a:rPr lang="en-US" dirty="0" smtClean="0"/>
              <a:t> </a:t>
            </a:r>
            <a:r>
              <a:rPr lang="en-US" dirty="0" err="1" smtClean="0"/>
              <a:t>bijeenkomst</a:t>
            </a:r>
            <a:r>
              <a:rPr lang="en-US" dirty="0" smtClean="0"/>
              <a:t>. </a:t>
            </a:r>
            <a:r>
              <a:rPr lang="en-US" dirty="0" err="1" smtClean="0"/>
              <a:t>Reflecteer</a:t>
            </a:r>
            <a:r>
              <a:rPr lang="en-US" dirty="0" smtClean="0"/>
              <a:t> op je </a:t>
            </a:r>
            <a:r>
              <a:rPr lang="en-US" dirty="0" err="1" smtClean="0"/>
              <a:t>ervaring</a:t>
            </a:r>
            <a:r>
              <a:rPr lang="en-US" dirty="0" smtClean="0"/>
              <a:t> </a:t>
            </a:r>
            <a:r>
              <a:rPr lang="en-US" dirty="0" err="1" smtClean="0"/>
              <a:t>en</a:t>
            </a:r>
            <a:r>
              <a:rPr lang="en-US" dirty="0" smtClean="0"/>
              <a:t> neem </a:t>
            </a:r>
            <a:r>
              <a:rPr lang="en-US" dirty="0" err="1" smtClean="0"/>
              <a:t>deze</a:t>
            </a:r>
            <a:r>
              <a:rPr lang="en-US" dirty="0" smtClean="0"/>
              <a:t> </a:t>
            </a:r>
            <a:r>
              <a:rPr lang="en-US" dirty="0" err="1" smtClean="0"/>
              <a:t>mee</a:t>
            </a:r>
            <a:r>
              <a:rPr lang="en-US" dirty="0" smtClean="0"/>
              <a:t> </a:t>
            </a:r>
            <a:r>
              <a:rPr lang="en-US" dirty="0" err="1" smtClean="0"/>
              <a:t>naar</a:t>
            </a:r>
            <a:r>
              <a:rPr lang="en-US" dirty="0" smtClean="0"/>
              <a:t> de </a:t>
            </a:r>
            <a:r>
              <a:rPr lang="en-US" dirty="0" err="1" smtClean="0"/>
              <a:t>volgende</a:t>
            </a:r>
            <a:r>
              <a:rPr lang="en-US" dirty="0" smtClean="0"/>
              <a:t> </a:t>
            </a:r>
            <a:r>
              <a:rPr lang="en-US" dirty="0" err="1" smtClean="0"/>
              <a:t>bijeenkomst</a:t>
            </a:r>
            <a:r>
              <a:rPr lang="en-US" dirty="0" smtClean="0"/>
              <a:t>.</a:t>
            </a:r>
            <a:endParaRPr lang="en-US" dirty="0" smtClean="0"/>
          </a:p>
          <a:p>
            <a:pPr marL="0" indent="0" fontAlgn="base">
              <a:buNone/>
            </a:pPr>
            <a:endParaRPr lang="en-US" dirty="0" smtClean="0"/>
          </a:p>
          <a:p>
            <a:pPr marL="0" indent="0" fontAlgn="base">
              <a:buNone/>
            </a:pPr>
            <a:endParaRPr lang="en-US" dirty="0" smtClean="0"/>
          </a:p>
        </p:txBody>
      </p:sp>
      <p:pic>
        <p:nvPicPr>
          <p:cNvPr id="5" name="Picture 4" descr="nextsteps.jpg"/>
          <p:cNvPicPr>
            <a:picLocks/>
          </p:cNvPicPr>
          <p:nvPr/>
        </p:nvPicPr>
        <p:blipFill>
          <a:blip r:embed="rId4">
            <a:extLst>
              <a:ext uri="{28A0092B-C50C-407E-A947-70E740481C1C}">
                <a14:useLocalDpi xmlns:a14="http://schemas.microsoft.com/office/drawing/2010/main" val="0"/>
              </a:ext>
            </a:extLst>
          </a:blip>
          <a:stretch>
            <a:fillRect/>
          </a:stretch>
        </p:blipFill>
        <p:spPr>
          <a:xfrm>
            <a:off x="413501" y="3653859"/>
            <a:ext cx="1080000" cy="1080000"/>
          </a:xfrm>
          <a:prstGeom prst="rect">
            <a:avLst/>
          </a:prstGeom>
        </p:spPr>
      </p:pic>
    </p:spTree>
    <p:extLst>
      <p:ext uri="{BB962C8B-B14F-4D97-AF65-F5344CB8AC3E}">
        <p14:creationId xmlns:p14="http://schemas.microsoft.com/office/powerpoint/2010/main" val="23893660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485</Words>
  <Application>Microsoft Office PowerPoint</Application>
  <PresentationFormat>On-screen Show (4:3)</PresentationFormat>
  <Paragraphs>57</Paragraphs>
  <Slides>6</Slides>
  <Notes>5</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Overzicht</vt:lpstr>
      <vt:lpstr>Opdrachten</vt:lpstr>
      <vt:lpstr>Connecties maken met de beroepscontext</vt:lpstr>
      <vt:lpstr>Opdrachten verdelen in categorieën</vt:lpstr>
      <vt:lpstr>Finishing off</vt:lpstr>
    </vt:vector>
  </TitlesOfParts>
  <Company>Graduate School of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Domain: Issue (e.g. WoW) Question (e.g. M&amp;S in the WoW)</dc:title>
  <dc:creator>Marie Joubert</dc:creator>
  <cp:lastModifiedBy>Koffijberg, I.J.P. (Ilse)</cp:lastModifiedBy>
  <cp:revision>113</cp:revision>
  <dcterms:created xsi:type="dcterms:W3CDTF">2014-04-13T14:15:20Z</dcterms:created>
  <dcterms:modified xsi:type="dcterms:W3CDTF">2017-06-12T07:54:06Z</dcterms:modified>
</cp:coreProperties>
</file>