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63" r:id="rId5"/>
    <p:sldId id="264" r:id="rId6"/>
    <p:sldId id="267" r:id="rId7"/>
    <p:sldId id="265" r:id="rId8"/>
    <p:sldId id="261" r:id="rId9"/>
    <p:sldId id="266" r:id="rId10"/>
    <p:sldId id="269" r:id="rId11"/>
    <p:sldId id="270" r:id="rId12"/>
    <p:sldId id="268" r:id="rId13"/>
    <p:sldId id="271" r:id="rId14"/>
    <p:sldId id="289" r:id="rId15"/>
    <p:sldId id="274" r:id="rId16"/>
    <p:sldId id="290" r:id="rId17"/>
    <p:sldId id="285" r:id="rId18"/>
    <p:sldId id="292" r:id="rId19"/>
    <p:sldId id="281" r:id="rId20"/>
    <p:sldId id="283" r:id="rId21"/>
    <p:sldId id="282" r:id="rId22"/>
    <p:sldId id="284" r:id="rId23"/>
    <p:sldId id="287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9" autoAdjust="0"/>
    <p:restoredTop sz="89765" autoAdjust="0"/>
  </p:normalViewPr>
  <p:slideViewPr>
    <p:cSldViewPr snapToGrid="0">
      <p:cViewPr varScale="1">
        <p:scale>
          <a:sx n="138" d="100"/>
          <a:sy n="138" d="100"/>
        </p:scale>
        <p:origin x="3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0B70C-F5E9-4922-847F-DEEA1B58B86B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22BAC-632D-478D-8C99-76D8B150A7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52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kskrant.nl/nieuws-achtergrond/waarom-een-stijgend-bbp-niet-zo-veel-zegt-over-onze-welvaart~b046e106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betterlifeindex.org/countries/netherland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Kaart met vliegvelden, havens en grote wegen in de wereld </a:t>
            </a:r>
            <a:r>
              <a:rPr lang="nl-NL" dirty="0">
                <a:sym typeface="Wingdings" panose="05000000000000000000" pitchFamily="2" charset="2"/>
              </a:rPr>
              <a:t> geeft weer hoe “klein” de wereld eigenlijk is geworden, bijna alle delen van de wereld zijn toegankelijk.</a:t>
            </a:r>
          </a:p>
          <a:p>
            <a:r>
              <a:rPr lang="nl-NL" dirty="0">
                <a:sym typeface="Wingdings" panose="05000000000000000000" pitchFamily="2" charset="2"/>
              </a:rPr>
              <a:t>Kaart met grote rivieren van de wereld  geeft de waterschaarste in de wereld aan. Gebruikt om de schaarste van grondstoffen, in dit geval water aan te tonen.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2BAC-632D-478D-8C99-76D8B150A73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544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2BAC-632D-478D-8C99-76D8B150A73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3114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Cities</a:t>
            </a:r>
            <a:r>
              <a:rPr lang="nl-NL" dirty="0"/>
              <a:t> zou een mogelijke innovatie kunnen zijn die nodig is voor het behalen voor SDG doel 11.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693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zitten mogelijke verschillen in tussen beide onderzoeken?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Oorlog Rusland – Oekraïne grootste boosdoener (niet alleen oorlog aan het front, ook steeds meer cyberaanvallen)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Als gevolg van oorlog inflatie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De afhankelijkheid van landen op het gebied van grondstoffen, door de oorlog goed zichtbaar (denk aan olie in Nederland en Duitsland aan het begin van de oorlog)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nl-NL" dirty="0">
                <a:sym typeface="Wingdings" panose="05000000000000000000" pitchFamily="2" charset="2"/>
              </a:rPr>
              <a:t>Plannen niet gehaald in 2021 op het gebied van klimaat (onderzoeken wijzen uit meer uitstoot en sneller smelten van de ijskappen bijvoorbeeld)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2BAC-632D-478D-8C99-76D8B150A73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14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https://www.rolandberger.com/en/Insights/Global-Topics/Trend-Compendium/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182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2BAC-632D-478D-8C99-76D8B150A73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85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22BAC-632D-478D-8C99-76D8B150A73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22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https://www.volkskrant.nl/nieuws-achtergrond/waarom-een-stijgend-bbp-niet-zo-veel-zegt-over-onze-welvaart~b046e106/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439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http://www.oecdbetterlifeindex.org/countries/netherlands/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509E2-0004-4A0B-ADD6-8BC4CAC4F036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542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https://www.trouw.nl/buitenland/het-koude-oorlog-denken-is-weer-helemaal-terug-en-europa-kijkt-verdeeld-toe~b6bf0ae9/?referrer=https%3A%2F%2Fwww.google.com%2F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D9B25-5126-4124-8E8A-22611371FAE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656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9428D-A500-1AC1-5C0C-92E3689FB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D7521F1-B6F0-3518-4720-EA83BDFA4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5FA96C-E1CA-0FEA-B600-1CED9345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8579E8-2776-310C-EABA-360CF8AC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02F8A7-EA01-A345-4B7B-3A0C2E1E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976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D084A-553C-507B-F990-1B689313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FC6186-3BA5-B7FC-96B0-F4580DE3A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0B5948-02F9-5B3B-513C-CA613F113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6087C-385D-244A-A263-208E3B18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7F8DA4-E568-22D4-EC30-58216E5FA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61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D140F2B-04F7-C4B7-A1E5-F7489B6480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12E021-4D4B-FA2A-B6A2-599067ED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04D3AF-3DCC-110C-BE92-4F5A75C7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8BBE01-FC28-4CEF-2AED-AFEBBAA5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15376A-9F1E-8608-30C1-94FEEF709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42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49E56-AA64-7688-95AE-05995992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4203AB-2D66-9F65-DDC4-C18C47F95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FAD2CA-497D-685F-495F-442CA7A46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77D2ACB-F7BA-741E-F523-2FF39245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CED1363-7C4C-E405-03E5-E72C27629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67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06E02-678E-5597-33AB-73A405EE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5B0B7A-167C-A6C7-616C-E27DD5AB35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7BDE34-2691-384E-D7D9-D56351DA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EDE94D-F7D2-3ECB-B053-8F3729C5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ECA4BD-73FB-4747-34F9-FBE9EEA1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09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08715-D413-A5DC-DAB9-020BA68EC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4C03EF-5C6F-22CA-7D02-A853342E3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4048735-BDE2-2035-AE8B-DF444193F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A2C2A7-9C24-0EF4-3568-8EE92D8F4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E00A53-DCEC-C4F2-050E-3EB2E400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355E29B-DB89-3B96-5392-AAC3ECBB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7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CCF6C-7203-8A90-D314-E9045E8D9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2585CC-B8F6-7C90-9F18-DE596BFE5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F33162-7536-92F1-5EFC-775D20C88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EDF504-6BE8-027C-47C5-5A96C0B0A6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333E407-B27C-FF60-5B9B-CF38DC244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1702F2-01F1-D3D8-C6F0-1E2E5FBAC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126C95-2B5D-29D8-105F-EAFFCE94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CA8C14B-E6E1-6859-D2E5-D4CC3A4F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01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7CD9B5-BA09-AA69-F445-660FCC5F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C70FBA-E831-365F-D44D-608D2A4F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F1FFB9-1EAC-B684-CC6B-5E7A083B1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DAC91E-39DE-822C-7A65-0AB1087D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34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981F11C-8719-9B9A-5E70-1A3E4070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0356CD-3FED-D4F3-04A0-AE8E37B1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CDC2C4-4D21-6A95-B1C9-C7794CFD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630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0ED51-DE1A-63AD-74B1-7EC9766B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D9CF19-D01E-8010-A36E-4EF30DC0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88B50D-811B-DF9D-98F3-65C62BD0C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0F555E-FAD6-C67D-ACF7-660DBA8A3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DAE21-4769-E069-8818-05F180AD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F2DA6B-6B44-79BD-2491-D9CE56F26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83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07F3E-3663-8728-FBA3-59B94587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E554F3-BBF1-91B0-CA3F-F5E75D313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FCC456-65D5-AC6F-006E-5A5719EEE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26ED24-64D1-984E-F56D-689DC0C6A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51325E-D256-A918-D1FE-96614DB1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4F67B4-F70B-E54C-911F-3D38995B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57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88294A3-548C-8D39-B1BB-5072EC984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6FC39-E589-4200-0365-F062E2D91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72AF08-3CE9-CFD1-27AA-397A9C8250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5E26-0441-4B4A-8276-912EC6A56C09}" type="datetimeFigureOut">
              <a:rPr lang="nl-NL" smtClean="0"/>
              <a:t>13-3-2024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A101AF-CD97-1A2F-AA34-75D5E1E35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58CC55-1AF2-C68E-1FA3-84753D2BC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2C36C-5A8B-4FFD-B7FD-A55267DA5E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3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‘De nieuwe wereldorde’</a:t>
            </a:r>
            <a:endParaRPr lang="nl-NL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Best </a:t>
            </a:r>
            <a:r>
              <a:rPr lang="nl-NL" sz="1200" dirty="0" err="1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Practice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693943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Globalisatie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, act </a:t>
            </a:r>
            <a:r>
              <a:rPr lang="nl-NL" sz="1800" dirty="0" err="1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95798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08463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69355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0" kern="12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BD9DF-CB87-ADD3-A7CE-96D85D67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719483" cy="1325563"/>
          </a:xfrm>
        </p:spPr>
        <p:txBody>
          <a:bodyPr/>
          <a:lstStyle/>
          <a:p>
            <a:pPr algn="ctr"/>
            <a:r>
              <a:rPr lang="nl-NL" b="1" dirty="0"/>
              <a:t>BNP in de wereld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6E56F3-9507-0926-5E96-13D44FE40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378"/>
            <a:ext cx="4881283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Op de afbeelding hiernaast zie je de BNP gevisualiseerd in de wereld.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valt er allemaal op?</a:t>
            </a:r>
          </a:p>
        </p:txBody>
      </p:sp>
      <p:pic>
        <p:nvPicPr>
          <p:cNvPr id="1026" name="Picture 2" descr="Visualizing the $94 Trillion World Economy in One Chart">
            <a:extLst>
              <a:ext uri="{FF2B5EF4-FFF2-40B4-BE49-F238E27FC236}">
                <a16:creationId xmlns:a16="http://schemas.microsoft.com/office/drawing/2014/main" id="{8A6682B0-1BFB-DC14-8313-2B8889388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483" y="0"/>
            <a:ext cx="6472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financial growt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5"/>
          <a:stretch/>
        </p:blipFill>
        <p:spPr bwMode="auto">
          <a:xfrm>
            <a:off x="3144828" y="1127136"/>
            <a:ext cx="7775714" cy="49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industry whit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908862"/>
            <a:ext cx="3026158" cy="109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Meet het BNP echt de welvaart van een land?</a:t>
            </a:r>
            <a:endParaRPr lang="nl-NL" dirty="0"/>
          </a:p>
        </p:txBody>
      </p:sp>
      <p:pic>
        <p:nvPicPr>
          <p:cNvPr id="4" name="Picture 2" descr="http://plzcdn.com/resize/500-500/upload/0530e22dea41e24a039563139cdc215eZnYuanB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693" y="1408383"/>
            <a:ext cx="760308" cy="102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23" y="3429262"/>
            <a:ext cx="1368113" cy="102608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" r="5141"/>
          <a:stretch/>
        </p:blipFill>
        <p:spPr>
          <a:xfrm>
            <a:off x="4861379" y="2093825"/>
            <a:ext cx="2153391" cy="133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78764" y="2187413"/>
            <a:ext cx="76243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Corbel" panose="020B0503020204020204" pitchFamily="34" charset="0"/>
              </a:rPr>
              <a:t>“WE LEVEN NIET IN EEN TIJDPERK VAN </a:t>
            </a: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VERANDERING</a:t>
            </a:r>
            <a:r>
              <a:rPr lang="nl-NL" sz="3200" b="1" dirty="0">
                <a:latin typeface="Corbel" panose="020B0503020204020204" pitchFamily="34" charset="0"/>
              </a:rPr>
              <a:t>, </a:t>
            </a:r>
          </a:p>
          <a:p>
            <a:r>
              <a:rPr lang="nl-NL" sz="3200" b="1" dirty="0">
                <a:latin typeface="Corbel" panose="020B0503020204020204" pitchFamily="34" charset="0"/>
              </a:rPr>
              <a:t>MAAR IN EEN VERANDERING VAN </a:t>
            </a:r>
            <a:r>
              <a:rPr lang="nl-NL" sz="32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TIJDPERK</a:t>
            </a:r>
            <a:r>
              <a:rPr lang="nl-NL" sz="3200" b="1" dirty="0">
                <a:latin typeface="Corbel" panose="020B0503020204020204" pitchFamily="34" charset="0"/>
              </a:rPr>
              <a:t>”</a:t>
            </a:r>
          </a:p>
          <a:p>
            <a:endParaRPr lang="nl-NL" sz="3600" b="1" dirty="0">
              <a:latin typeface="Corbel" panose="020B0503020204020204" pitchFamily="34" charset="0"/>
            </a:endParaRPr>
          </a:p>
          <a:p>
            <a:r>
              <a:rPr lang="nl-NL" sz="36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Jan Rotmans</a:t>
            </a:r>
          </a:p>
        </p:txBody>
      </p:sp>
    </p:spTree>
    <p:extLst>
      <p:ext uri="{BB962C8B-B14F-4D97-AF65-F5344CB8AC3E}">
        <p14:creationId xmlns:p14="http://schemas.microsoft.com/office/powerpoint/2010/main" val="1123438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789331"/>
          </a:xfrm>
        </p:spPr>
        <p:txBody>
          <a:bodyPr anchor="t">
            <a:normAutofit/>
          </a:bodyPr>
          <a:lstStyle/>
          <a:p>
            <a:pPr algn="l"/>
            <a:r>
              <a:rPr lang="nl-NL" sz="3600" b="1" dirty="0"/>
              <a:t>Hoe meet je welvaart van een land?</a:t>
            </a:r>
            <a:br>
              <a:rPr lang="nl-NL" sz="3600" b="1" dirty="0"/>
            </a:br>
            <a:br>
              <a:rPr lang="nl-NL" sz="3600" b="1" dirty="0"/>
            </a:br>
            <a:endParaRPr lang="nl-NL" sz="36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183" y="764704"/>
            <a:ext cx="2448272" cy="4896544"/>
          </a:xfrm>
          <a:prstGeom prst="rect">
            <a:avLst/>
          </a:prstGeom>
        </p:spPr>
      </p:pic>
      <p:pic>
        <p:nvPicPr>
          <p:cNvPr id="4098" name="Picture 2" descr="Afbeeldingsresultaat voor better life ind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872" y="2069975"/>
            <a:ext cx="4572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58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aart&#10;&#10;Automatisch gegenereerde beschrijving">
            <a:extLst>
              <a:ext uri="{FF2B5EF4-FFF2-40B4-BE49-F238E27FC236}">
                <a16:creationId xmlns:a16="http://schemas.microsoft.com/office/drawing/2014/main" id="{5F0345CE-E1A6-410A-865A-9DB73268C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11" y="968189"/>
            <a:ext cx="8511013" cy="5459506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AC6B396-EF40-471F-93CF-128F2BD8D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64" y="353085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De nieuwe wereldorde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4E03462-CE73-3607-B7CC-A368D5A97807}"/>
              </a:ext>
            </a:extLst>
          </p:cNvPr>
          <p:cNvSpPr txBox="1"/>
          <p:nvPr/>
        </p:nvSpPr>
        <p:spPr>
          <a:xfrm>
            <a:off x="104069" y="968189"/>
            <a:ext cx="30121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Invloed Rusland is aan het afnemen door oorlog met Oekraïne en sancties van het Westen. China springt hier handig op in (zeggen neutraal te zijn)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23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56730-B9B7-812C-848A-54EA4DF7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790" y="243840"/>
            <a:ext cx="6408420" cy="1325563"/>
          </a:xfrm>
        </p:spPr>
        <p:txBody>
          <a:bodyPr>
            <a:normAutofit/>
          </a:bodyPr>
          <a:lstStyle/>
          <a:p>
            <a:pPr algn="ctr"/>
            <a:r>
              <a:rPr lang="nl-NL" b="1" dirty="0"/>
              <a:t>Propaganda van China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4CCF6C15-8D08-F4DC-C3EE-6003C1FEB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952092"/>
              </p:ext>
            </p:extLst>
          </p:nvPr>
        </p:nvGraphicFramePr>
        <p:xfrm>
          <a:off x="3048000" y="1769975"/>
          <a:ext cx="6096000" cy="36541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44397066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797536652"/>
                    </a:ext>
                  </a:extLst>
                </a:gridCol>
              </a:tblGrid>
              <a:tr h="636605"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Tiktok</a:t>
                      </a:r>
                      <a:r>
                        <a:rPr lang="nl-NL" sz="1600" dirty="0"/>
                        <a:t> in 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 err="1"/>
                        <a:t>Tiktok</a:t>
                      </a:r>
                      <a:r>
                        <a:rPr lang="nl-NL" sz="1600" dirty="0"/>
                        <a:t> in het Westen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343182"/>
                  </a:ext>
                </a:extLst>
              </a:tr>
              <a:tr h="636605">
                <a:tc>
                  <a:txBody>
                    <a:bodyPr/>
                    <a:lstStyle/>
                    <a:p>
                      <a:r>
                        <a:rPr lang="nl-NL" dirty="0"/>
                        <a:t>Per dag maar 60 minuten de tijd voor gebruikers onder de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Onbeperkt tijd om </a:t>
                      </a:r>
                      <a:r>
                        <a:rPr lang="nl-NL"/>
                        <a:t>te kijken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487351"/>
                  </a:ext>
                </a:extLst>
              </a:tr>
              <a:tr h="636605">
                <a:tc>
                  <a:txBody>
                    <a:bodyPr/>
                    <a:lstStyle/>
                    <a:p>
                      <a:r>
                        <a:rPr lang="nl-NL" dirty="0"/>
                        <a:t>Kindvriendelijk gericht op het ontwikkelen van het kind (hersenvoer = broccoli)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Leuke dansjes en filmpjes van jongeren (hersenvoer = Big Mac)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053412"/>
                  </a:ext>
                </a:extLst>
              </a:tr>
              <a:tr h="636605">
                <a:tc>
                  <a:txBody>
                    <a:bodyPr/>
                    <a:lstStyle/>
                    <a:p>
                      <a:r>
                        <a:rPr lang="nl-NL" dirty="0"/>
                        <a:t>Data wordt doorgestuurd naar de overheid om te controleren waar de interesses van jongeren liggen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Data doorgestuurd naar Chinese overheid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6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82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7F3E8-B8A7-418D-9359-E4A8DDB7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Globalisatie herzien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pic>
        <p:nvPicPr>
          <p:cNvPr id="2052" name="Picture 4" descr="COVID-19 Pandemic and the Asia-Pacific Region: Lowest Growth Since the  1960s – IMF Blog">
            <a:extLst>
              <a:ext uri="{FF2B5EF4-FFF2-40B4-BE49-F238E27FC236}">
                <a16:creationId xmlns:a16="http://schemas.microsoft.com/office/drawing/2014/main" id="{C1C9CD00-4FD6-4F5A-9BF0-10459B1D1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4" b="12246"/>
          <a:stretch/>
        </p:blipFill>
        <p:spPr bwMode="auto">
          <a:xfrm>
            <a:off x="4946209" y="1656785"/>
            <a:ext cx="4834552" cy="408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34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27F3E8-B8A7-418D-9359-E4A8DDB70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Globalisatie van de toekomst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pic>
        <p:nvPicPr>
          <p:cNvPr id="3074" name="Picture 2" descr="Slowbalisation: The future of global commerce | Jan 24th 2019 | The  Economist">
            <a:extLst>
              <a:ext uri="{FF2B5EF4-FFF2-40B4-BE49-F238E27FC236}">
                <a16:creationId xmlns:a16="http://schemas.microsoft.com/office/drawing/2014/main" id="{FEADB261-3BE7-429A-B5D6-E4BE76D1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342" y="1801639"/>
            <a:ext cx="2812068" cy="36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ink Global, Act Local&quot; by Aspen Workman | Redbubble">
            <a:extLst>
              <a:ext uri="{FF2B5EF4-FFF2-40B4-BE49-F238E27FC236}">
                <a16:creationId xmlns:a16="http://schemas.microsoft.com/office/drawing/2014/main" id="{3A0C8BE2-90E5-4D48-88F6-E4D4BF9956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/>
          <a:stretch/>
        </p:blipFill>
        <p:spPr bwMode="auto">
          <a:xfrm>
            <a:off x="7233717" y="1801639"/>
            <a:ext cx="3707977" cy="369787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34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B0973E-1D12-40A3-AA68-ED54A1F5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Made in China 2025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098" name="Picture 2" descr="Made in China 2025 - Wikipedia">
            <a:extLst>
              <a:ext uri="{FF2B5EF4-FFF2-40B4-BE49-F238E27FC236}">
                <a16:creationId xmlns:a16="http://schemas.microsoft.com/office/drawing/2014/main" id="{1DED3A8D-0B2F-4A9F-9698-E59467F6C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914" y="1960556"/>
            <a:ext cx="6315887" cy="293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34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7" t="23043" r="35903" b="185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85C258E-3385-4C9E-970E-F6A8AC275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86" y="2100405"/>
            <a:ext cx="3652769" cy="3648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B0973E-1D12-40A3-AA68-ED54A1F5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i="0" dirty="0" err="1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Regional</a:t>
            </a: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 Comprehensive </a:t>
            </a:r>
            <a:r>
              <a:rPr lang="nl-NL" b="1" i="0" dirty="0" err="1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Economic</a:t>
            </a: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 Partnership (RCEP)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  <a:p>
            <a:pPr marL="0" indent="0">
              <a:buNone/>
            </a:pPr>
            <a:endParaRPr lang="nl-NL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25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7F5C31-CA7F-BBD4-9FD0-8529B0D7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409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3200" b="1" dirty="0"/>
              <a:t>Globalisatie </a:t>
            </a:r>
            <a:r>
              <a:rPr lang="nl-NL" sz="3200" dirty="0"/>
              <a:t>op verschillende manieren in kaart gebracht?</a:t>
            </a:r>
            <a:endParaRPr lang="nl-NL" sz="3200" b="1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907C7DA9-345D-8CFC-75AB-06CC9B649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3"/>
          <a:stretch/>
        </p:blipFill>
        <p:spPr bwMode="auto">
          <a:xfrm>
            <a:off x="6096000" y="2572871"/>
            <a:ext cx="6096000" cy="287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B3A1EC3-EEC2-8E7A-5A04-34DE2F235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113"/>
            <a:ext cx="6096000" cy="357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40B714-7350-65CF-E662-BBE0A9A059E7}"/>
              </a:ext>
            </a:extLst>
          </p:cNvPr>
          <p:cNvSpPr txBox="1"/>
          <p:nvPr/>
        </p:nvSpPr>
        <p:spPr>
          <a:xfrm>
            <a:off x="1043152" y="693550"/>
            <a:ext cx="4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Wat is er hier in kaart gebracht?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AE3E2C4-171A-6459-7812-132BFCAAA8D6}"/>
              </a:ext>
            </a:extLst>
          </p:cNvPr>
          <p:cNvSpPr txBox="1"/>
          <p:nvPr/>
        </p:nvSpPr>
        <p:spPr>
          <a:xfrm>
            <a:off x="7036676" y="691718"/>
            <a:ext cx="4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Wat is er hier in kaart gebracht?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6291E9E-A3E0-BED8-958F-A15D9CC4DE8C}"/>
              </a:ext>
            </a:extLst>
          </p:cNvPr>
          <p:cNvSpPr txBox="1"/>
          <p:nvPr/>
        </p:nvSpPr>
        <p:spPr>
          <a:xfrm>
            <a:off x="0" y="618607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Alle vliegvelden, havens en grote wegen in de wereld (2016)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3C7FF6D-EFA2-386F-9003-2F8A4EFABB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" b="83797"/>
          <a:stretch/>
        </p:blipFill>
        <p:spPr bwMode="auto">
          <a:xfrm>
            <a:off x="6015318" y="1481017"/>
            <a:ext cx="6096000" cy="47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9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CF9A853-F324-475E-B2A3-C62F72001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 r="9132"/>
          <a:stretch/>
        </p:blipFill>
        <p:spPr>
          <a:xfrm>
            <a:off x="307817" y="429912"/>
            <a:ext cx="2127565" cy="5998176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1B0973E-1D12-40A3-AA68-ED54A1F5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262" y="896293"/>
            <a:ext cx="6708619" cy="760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0" dirty="0">
                <a:solidFill>
                  <a:srgbClr val="000000"/>
                </a:solidFill>
                <a:effectLst/>
                <a:latin typeface="Athletics" panose="02000000000000000000" pitchFamily="2" charset="0"/>
              </a:rPr>
              <a:t>Toekomst van democratie</a:t>
            </a:r>
            <a:endParaRPr lang="nl-NL" b="0" i="0" dirty="0">
              <a:solidFill>
                <a:srgbClr val="000000"/>
              </a:solidFill>
              <a:effectLst/>
              <a:latin typeface="Athletics" panose="02000000000000000000" pitchFamily="2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08F3C7-5ECC-4B62-AC5B-48114001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41" y="1656785"/>
            <a:ext cx="5125901" cy="495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BA3B1F9-CAFC-A397-925F-87F0F928C0D3}"/>
              </a:ext>
            </a:extLst>
          </p:cNvPr>
          <p:cNvSpPr txBox="1">
            <a:spLocks/>
          </p:cNvSpPr>
          <p:nvPr/>
        </p:nvSpPr>
        <p:spPr>
          <a:xfrm>
            <a:off x="838200" y="-340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b="1"/>
              <a:t>Globalisatie </a:t>
            </a:r>
            <a:r>
              <a:rPr lang="nl-NL" sz="3200"/>
              <a:t>op verschillende manieren in kaart gebracht?</a:t>
            </a:r>
            <a:endParaRPr lang="nl-NL" sz="3200" b="1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EEBE277-1BC8-2C7E-7AB8-B5A2C667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65638"/>
            <a:ext cx="6095999" cy="36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301EBD7-887F-3F23-52DB-C28A4D657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5638"/>
            <a:ext cx="6095999" cy="366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471119B-24E2-149E-9512-B2235C727A4F}"/>
              </a:ext>
            </a:extLst>
          </p:cNvPr>
          <p:cNvSpPr txBox="1"/>
          <p:nvPr/>
        </p:nvSpPr>
        <p:spPr>
          <a:xfrm>
            <a:off x="1043153" y="627688"/>
            <a:ext cx="4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Wat is er hier in kaart gebracht?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CC9BCF9-AEB6-0BC7-76AF-FC4BE8B2D8B1}"/>
              </a:ext>
            </a:extLst>
          </p:cNvPr>
          <p:cNvSpPr txBox="1"/>
          <p:nvPr/>
        </p:nvSpPr>
        <p:spPr>
          <a:xfrm>
            <a:off x="6934201" y="600732"/>
            <a:ext cx="421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Wat is er hier in kaart gebracht?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965E078-58B0-85AE-84E7-F8CEF2BAA287}"/>
              </a:ext>
            </a:extLst>
          </p:cNvPr>
          <p:cNvSpPr txBox="1"/>
          <p:nvPr/>
        </p:nvSpPr>
        <p:spPr>
          <a:xfrm>
            <a:off x="0" y="6388219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Elektriciteitslijnen, olie en gasleidingen in de wereld (2016)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E5A6D6D-ADBB-AD07-024C-5812E9878F0C}"/>
              </a:ext>
            </a:extLst>
          </p:cNvPr>
          <p:cNvSpPr txBox="1"/>
          <p:nvPr/>
        </p:nvSpPr>
        <p:spPr>
          <a:xfrm>
            <a:off x="6095999" y="6375832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Alle vliegroutes in de wereld (2016)</a:t>
            </a:r>
          </a:p>
        </p:txBody>
      </p:sp>
    </p:spTree>
    <p:extLst>
      <p:ext uri="{BB962C8B-B14F-4D97-AF65-F5344CB8AC3E}">
        <p14:creationId xmlns:p14="http://schemas.microsoft.com/office/powerpoint/2010/main" val="28606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A4868-0491-A8DC-196D-449E854F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1037"/>
          </a:xfrm>
        </p:spPr>
        <p:txBody>
          <a:bodyPr>
            <a:normAutofit/>
          </a:bodyPr>
          <a:lstStyle/>
          <a:p>
            <a:pPr algn="ctr"/>
            <a:r>
              <a:rPr lang="nl-NL" sz="3600" b="1" dirty="0"/>
              <a:t>Globalisatie </a:t>
            </a:r>
            <a:r>
              <a:rPr lang="nl-NL" sz="3600" dirty="0"/>
              <a:t>op verschillende manieren in kaart gebracht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057F18-5ABB-763C-85AF-3D77CC40E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82869"/>
            <a:ext cx="6095999" cy="59751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Globalisering = </a:t>
            </a:r>
            <a:r>
              <a:rPr lang="nl-NL" dirty="0"/>
              <a:t>het doorgaande proces van internationale uitwisseling van mensen, goederen, geld en informatie. 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dirty="0"/>
              <a:t>Wat kun je zeggen over globalisering i.c.m. de kaart (30 Maart 2022) hiernaast getoond?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Neutrale landen = India, Saudi-Arabië, Brazilië, Zuid-Afrika etc. </a:t>
            </a:r>
            <a:r>
              <a:rPr lang="nl-NL" dirty="0">
                <a:sym typeface="Wingdings" panose="05000000000000000000" pitchFamily="2" charset="2"/>
              </a:rPr>
              <a:t> willen profiteren van de neutraliteit door beide partijen te “bedienen”.</a:t>
            </a:r>
          </a:p>
          <a:p>
            <a:pPr marL="0" indent="0"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Landen als China, Belarus, Afghanistan etc. vooral tegen het Westen gericht of afhankelijk van Russische goederen, geld, mensen etc.</a:t>
            </a:r>
            <a:endParaRPr lang="nl-NL" dirty="0"/>
          </a:p>
        </p:txBody>
      </p:sp>
      <p:pic>
        <p:nvPicPr>
          <p:cNvPr id="3074" name="Picture 2" descr="Russia can count on support from many developing countries">
            <a:extLst>
              <a:ext uri="{FF2B5EF4-FFF2-40B4-BE49-F238E27FC236}">
                <a16:creationId xmlns:a16="http://schemas.microsoft.com/office/drawing/2014/main" id="{9FD5D0FC-E1E3-2E7F-19FF-D41A00CF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8" y="1116105"/>
            <a:ext cx="6096000" cy="46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7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err="1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Sustainable</a:t>
            </a:r>
            <a:r>
              <a:rPr lang="nl-NL" sz="48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 Development Goals</a:t>
            </a:r>
          </a:p>
        </p:txBody>
      </p:sp>
      <p:pic>
        <p:nvPicPr>
          <p:cNvPr id="4098" name="Picture 2" descr="Afbeeldingsresultaat voor sustainable development go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34" y="1081332"/>
            <a:ext cx="8192866" cy="4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0"/>
          <a:stretch/>
        </p:blipFill>
        <p:spPr bwMode="auto">
          <a:xfrm>
            <a:off x="2170334" y="1952171"/>
            <a:ext cx="8192866" cy="4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sustainable development goals">
            <a:extLst>
              <a:ext uri="{FF2B5EF4-FFF2-40B4-BE49-F238E27FC236}">
                <a16:creationId xmlns:a16="http://schemas.microsoft.com/office/drawing/2014/main" id="{D2980A1F-2D8E-4193-AAA4-3B50F08E20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3" t="72235" r="33364" b="1615"/>
          <a:stretch/>
        </p:blipFill>
        <p:spPr bwMode="auto">
          <a:xfrm>
            <a:off x="6266767" y="4688734"/>
            <a:ext cx="1361873" cy="130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2B77F76-B6E0-4A86-A954-75A158280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9" y="1112181"/>
            <a:ext cx="6188808" cy="4485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A4D9CE5-4C99-08D7-E5C3-FC8BB7BE3955}"/>
              </a:ext>
            </a:extLst>
          </p:cNvPr>
          <p:cNvSpPr txBox="1"/>
          <p:nvPr/>
        </p:nvSpPr>
        <p:spPr>
          <a:xfrm>
            <a:off x="26784" y="6190593"/>
            <a:ext cx="627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grootste risico’s wereldwijd volgens een onderzoek in 2021-2022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54D864D-2DF6-E05E-3118-5600481EC31A}"/>
              </a:ext>
            </a:extLst>
          </p:cNvPr>
          <p:cNvSpPr txBox="1"/>
          <p:nvPr/>
        </p:nvSpPr>
        <p:spPr>
          <a:xfrm>
            <a:off x="6306207" y="6167955"/>
            <a:ext cx="5885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grootste risico’s wereldwijd volgens een onderzoek in 2023-2024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DB2AE22-A076-2B36-F835-F5CE882B6F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6"/>
          <a:stretch/>
        </p:blipFill>
        <p:spPr>
          <a:xfrm>
            <a:off x="6849904" y="662925"/>
            <a:ext cx="4604809" cy="538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273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dest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20" y="2577850"/>
            <a:ext cx="11274960" cy="17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 bwMode="auto">
          <a:xfrm>
            <a:off x="939800" y="392113"/>
            <a:ext cx="9144000" cy="101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b="1" dirty="0"/>
              <a:t>Macro-analyse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6EF534E-5C83-40FD-AD86-9BD101CB8698}"/>
              </a:ext>
            </a:extLst>
          </p:cNvPr>
          <p:cNvGrpSpPr/>
          <p:nvPr/>
        </p:nvGrpSpPr>
        <p:grpSpPr>
          <a:xfrm>
            <a:off x="6355365" y="2577850"/>
            <a:ext cx="5378115" cy="1702299"/>
            <a:chOff x="6472518" y="2103120"/>
            <a:chExt cx="5378115" cy="1702299"/>
          </a:xfrm>
        </p:grpSpPr>
        <p:pic>
          <p:nvPicPr>
            <p:cNvPr id="6" name="Picture 2" descr="Afbeeldingsresultaat voor destep">
              <a:extLst>
                <a:ext uri="{FF2B5EF4-FFF2-40B4-BE49-F238E27FC236}">
                  <a16:creationId xmlns:a16="http://schemas.microsoft.com/office/drawing/2014/main" id="{C99673FD-B17B-4C90-83E8-5EC3BA1E82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01"/>
            <a:stretch/>
          </p:blipFill>
          <p:spPr bwMode="auto">
            <a:xfrm>
              <a:off x="6472518" y="2103120"/>
              <a:ext cx="5378115" cy="1702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Afbeeldingsresultaat voor destep">
              <a:extLst>
                <a:ext uri="{FF2B5EF4-FFF2-40B4-BE49-F238E27FC236}">
                  <a16:creationId xmlns:a16="http://schemas.microsoft.com/office/drawing/2014/main" id="{BBD37F98-CB44-4F48-BB8C-E104C76CAB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87" b="52446"/>
            <a:stretch/>
          </p:blipFill>
          <p:spPr bwMode="auto">
            <a:xfrm>
              <a:off x="10124113" y="2103120"/>
              <a:ext cx="1726520" cy="809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Afbeeldingsresultaat voor destep">
              <a:extLst>
                <a:ext uri="{FF2B5EF4-FFF2-40B4-BE49-F238E27FC236}">
                  <a16:creationId xmlns:a16="http://schemas.microsoft.com/office/drawing/2014/main" id="{66805274-0A7A-4983-BFFB-7F248E445F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99" t="51002" r="31831" b="-776"/>
            <a:stretch/>
          </p:blipFill>
          <p:spPr bwMode="auto">
            <a:xfrm>
              <a:off x="6472518" y="2958131"/>
              <a:ext cx="1823207" cy="847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516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" t="1839" r="2663" b="1852"/>
          <a:stretch/>
        </p:blipFill>
        <p:spPr>
          <a:xfrm>
            <a:off x="1313232" y="408561"/>
            <a:ext cx="9134273" cy="556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5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269B9-B4E0-B836-87F2-BB9EC1F7D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nl-NL" dirty="0"/>
              <a:t>Hoe meet je het succes van een land?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668E5B-0100-34F4-A78E-0D5B760A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782"/>
            <a:ext cx="10515600" cy="184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>
                <a:latin typeface="Corbel" panose="020B0503020204020204" pitchFamily="34" charset="0"/>
              </a:rPr>
              <a:t>“NOT EVERYTHING THAT CAN BE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COUNTED</a:t>
            </a:r>
            <a:r>
              <a:rPr lang="nl-NL" b="1" dirty="0">
                <a:latin typeface="Corbel" panose="020B0503020204020204" pitchFamily="34" charset="0"/>
              </a:rPr>
              <a:t> COUNTS, AND NOT EVERYTHING THAT 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</a:rPr>
              <a:t>COUNTS</a:t>
            </a:r>
            <a:r>
              <a:rPr lang="nl-NL" b="1" dirty="0">
                <a:latin typeface="Corbel" panose="020B0503020204020204" pitchFamily="34" charset="0"/>
              </a:rPr>
              <a:t> CAN BE COUNTED”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Albert Einstein</a:t>
            </a:r>
          </a:p>
          <a:p>
            <a:pPr marL="0" indent="0">
              <a:buNone/>
            </a:pPr>
            <a:endParaRPr lang="nl-NL" sz="3200" dirty="0">
              <a:solidFill>
                <a:schemeClr val="bg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NL" sz="3200" dirty="0"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D04EE4-EB6A-9D55-A832-F50A3126FF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r="25458"/>
          <a:stretch/>
        </p:blipFill>
        <p:spPr>
          <a:xfrm>
            <a:off x="8646575" y="1874002"/>
            <a:ext cx="3349166" cy="344569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7668945-19E4-22D3-6A63-94F4986A70B8}"/>
              </a:ext>
            </a:extLst>
          </p:cNvPr>
          <p:cNvSpPr txBox="1"/>
          <p:nvPr/>
        </p:nvSpPr>
        <p:spPr>
          <a:xfrm>
            <a:off x="838200" y="2815330"/>
            <a:ext cx="76882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Hoe meet je het succes van een land?</a:t>
            </a:r>
          </a:p>
          <a:p>
            <a:r>
              <a:rPr lang="nl-NL" sz="2000" dirty="0"/>
              <a:t>Bruto nationaal product (BNP) of Gross </a:t>
            </a:r>
            <a:r>
              <a:rPr lang="nl-NL" sz="2000" dirty="0" err="1"/>
              <a:t>Domestic</a:t>
            </a:r>
            <a:r>
              <a:rPr lang="nl-NL" sz="2000" dirty="0"/>
              <a:t> Product (GDP) in het Engels</a:t>
            </a:r>
          </a:p>
          <a:p>
            <a:endParaRPr lang="nl-NL" sz="2000" dirty="0"/>
          </a:p>
          <a:p>
            <a:r>
              <a:rPr lang="nl-NL" sz="2000" dirty="0"/>
              <a:t>BNP = de toegevoegde waarde van alle goederen en diensten die in een bepaalde periode (meestal een jaar) door de bevolking van een bepaald land wordt geproduceerd.</a:t>
            </a:r>
          </a:p>
          <a:p>
            <a:endParaRPr lang="nl-NL" sz="2000" dirty="0"/>
          </a:p>
          <a:p>
            <a:r>
              <a:rPr lang="nl-NL" sz="2000" dirty="0"/>
              <a:t>In 2020 was de BNP van Nederland 990,583 miljoen dollar. Hiermee stond Nederland boven landen als Turkije, Argentinië en Thailand.</a:t>
            </a:r>
          </a:p>
        </p:txBody>
      </p:sp>
    </p:spTree>
    <p:extLst>
      <p:ext uri="{BB962C8B-B14F-4D97-AF65-F5344CB8AC3E}">
        <p14:creationId xmlns:p14="http://schemas.microsoft.com/office/powerpoint/2010/main" val="35564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0cf8ba-b598-4d03-85bf-01d90a2844ae" xsi:nil="true"/>
    <lcf76f155ced4ddcb4097134ff3c332f xmlns="c67c63a5-6c7f-42bb-9d17-0feff5816463">
      <Terms xmlns="http://schemas.microsoft.com/office/infopath/2007/PartnerControls"/>
    </lcf76f155ced4ddcb4097134ff3c332f>
    <MediaLengthInSeconds xmlns="c67c63a5-6c7f-42bb-9d17-0feff581646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9727D3906D7945984BB753BA79C6C7" ma:contentTypeVersion="15" ma:contentTypeDescription="Een nieuw document maken." ma:contentTypeScope="" ma:versionID="b705bd57771d5b5977f7919ee309c30f">
  <xsd:schema xmlns:xsd="http://www.w3.org/2001/XMLSchema" xmlns:xs="http://www.w3.org/2001/XMLSchema" xmlns:p="http://schemas.microsoft.com/office/2006/metadata/properties" xmlns:ns2="c67c63a5-6c7f-42bb-9d17-0feff5816463" xmlns:ns3="c20cf8ba-b598-4d03-85bf-01d90a2844ae" targetNamespace="http://schemas.microsoft.com/office/2006/metadata/properties" ma:root="true" ma:fieldsID="05c3486ec18a18b1f535a3b94463eec2" ns2:_="" ns3:_="">
    <xsd:import namespace="c67c63a5-6c7f-42bb-9d17-0feff5816463"/>
    <xsd:import namespace="c20cf8ba-b598-4d03-85bf-01d90a2844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63a5-6c7f-42bb-9d17-0feff5816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cf8ba-b598-4d03-85bf-01d90a2844ae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46b252f-af12-4d5a-a498-f152b1d5d221}" ma:internalName="TaxCatchAll" ma:showField="CatchAllData" ma:web="c20cf8ba-b598-4d03-85bf-01d90a284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932FB-51F0-4A28-9B9B-FE50B43DA87F}">
  <ds:schemaRefs>
    <ds:schemaRef ds:uri="http://schemas.microsoft.com/office/2006/metadata/properties"/>
    <ds:schemaRef ds:uri="http://schemas.microsoft.com/office/infopath/2007/PartnerControls"/>
    <ds:schemaRef ds:uri="c20cf8ba-b598-4d03-85bf-01d90a2844ae"/>
    <ds:schemaRef ds:uri="c67c63a5-6c7f-42bb-9d17-0feff5816463"/>
  </ds:schemaRefs>
</ds:datastoreItem>
</file>

<file path=customXml/itemProps2.xml><?xml version="1.0" encoding="utf-8"?>
<ds:datastoreItem xmlns:ds="http://schemas.openxmlformats.org/officeDocument/2006/customXml" ds:itemID="{3196D3D8-1531-4885-B00E-584D48B2C0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63a5-6c7f-42bb-9d17-0feff5816463"/>
    <ds:schemaRef ds:uri="c20cf8ba-b598-4d03-85bf-01d90a2844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8FDA99-6A79-4C55-8C1D-E0024A9964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799</Words>
  <Application>Microsoft Office PowerPoint</Application>
  <PresentationFormat>Breedbeeld</PresentationFormat>
  <Paragraphs>110</Paragraphs>
  <Slides>20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Agency FB</vt:lpstr>
      <vt:lpstr>Arial</vt:lpstr>
      <vt:lpstr>Athletics</vt:lpstr>
      <vt:lpstr>Calibri</vt:lpstr>
      <vt:lpstr>Calibri Light</vt:lpstr>
      <vt:lpstr>Corbel</vt:lpstr>
      <vt:lpstr>Wingdings</vt:lpstr>
      <vt:lpstr>Kantoorthema</vt:lpstr>
      <vt:lpstr>PowerPoint-presentatie</vt:lpstr>
      <vt:lpstr>Globalisatie op verschillende manieren in kaart gebracht?</vt:lpstr>
      <vt:lpstr>PowerPoint-presentatie</vt:lpstr>
      <vt:lpstr>Globalisatie op verschillende manieren in kaart gebracht</vt:lpstr>
      <vt:lpstr>Sustainable Development Goals</vt:lpstr>
      <vt:lpstr>PowerPoint-presentatie</vt:lpstr>
      <vt:lpstr>PowerPoint-presentatie</vt:lpstr>
      <vt:lpstr>PowerPoint-presentatie</vt:lpstr>
      <vt:lpstr>Hoe meet je het succes van een land?</vt:lpstr>
      <vt:lpstr>BNP in de wereld</vt:lpstr>
      <vt:lpstr>Meet het BNP echt de welvaart van een land?</vt:lpstr>
      <vt:lpstr>PowerPoint-presentatie</vt:lpstr>
      <vt:lpstr>Hoe meet je welvaart van een land?  </vt:lpstr>
      <vt:lpstr>PowerPoint-presentatie</vt:lpstr>
      <vt:lpstr>Propaganda van China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Steven Linkels</dc:creator>
  <cp:lastModifiedBy>Thomas Noordeloos</cp:lastModifiedBy>
  <cp:revision>26</cp:revision>
  <dcterms:created xsi:type="dcterms:W3CDTF">2023-03-27T11:46:25Z</dcterms:created>
  <dcterms:modified xsi:type="dcterms:W3CDTF">2024-03-13T13:16:47Z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0x0101002F9727D3906D7945984BB753BA79C6C7</vt:lpwstr>
  </property>
  <property fmtid="{D5CDD505-2E9C-101B-9397-08002B2CF9AE}" pid="3" name="Order">
    <vt:r8>4882100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