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34471AF9-D791-4286-B8ED-1F8D51B23F18}"/>
    <pc:docChg chg="custSel modSld">
      <pc:chgData name="Pascalle Cup" userId="abbe84a0-611b-406e-b251-e8b4b71c069a" providerId="ADAL" clId="{34471AF9-D791-4286-B8ED-1F8D51B23F18}" dt="2023-11-27T13:46:02.598" v="182" actId="114"/>
      <pc:docMkLst>
        <pc:docMk/>
      </pc:docMkLst>
      <pc:sldChg chg="modSp mod">
        <pc:chgData name="Pascalle Cup" userId="abbe84a0-611b-406e-b251-e8b4b71c069a" providerId="ADAL" clId="{34471AF9-D791-4286-B8ED-1F8D51B23F18}" dt="2023-11-27T13:46:02.598" v="182" actId="114"/>
        <pc:sldMkLst>
          <pc:docMk/>
          <pc:sldMk cId="2511553166" sldId="257"/>
        </pc:sldMkLst>
        <pc:spChg chg="mod">
          <ac:chgData name="Pascalle Cup" userId="abbe84a0-611b-406e-b251-e8b4b71c069a" providerId="ADAL" clId="{34471AF9-D791-4286-B8ED-1F8D51B23F18}" dt="2023-11-20T09:13:52.330" v="177" actId="20577"/>
          <ac:spMkLst>
            <pc:docMk/>
            <pc:sldMk cId="2511553166" sldId="257"/>
            <ac:spMk id="4" creationId="{00000000-0000-0000-0000-000000000000}"/>
          </ac:spMkLst>
        </pc:spChg>
        <pc:spChg chg="mod">
          <ac:chgData name="Pascalle Cup" userId="abbe84a0-611b-406e-b251-e8b4b71c069a" providerId="ADAL" clId="{34471AF9-D791-4286-B8ED-1F8D51B23F18}" dt="2023-11-27T13:46:02.598" v="182" actId="114"/>
          <ac:spMkLst>
            <pc:docMk/>
            <pc:sldMk cId="2511553166" sldId="257"/>
            <ac:spMk id="19" creationId="{00000000-0000-0000-0000-000000000000}"/>
          </ac:spMkLst>
        </pc:spChg>
        <pc:spChg chg="mod">
          <ac:chgData name="Pascalle Cup" userId="abbe84a0-611b-406e-b251-e8b4b71c069a" providerId="ADAL" clId="{34471AF9-D791-4286-B8ED-1F8D51B23F18}" dt="2023-11-27T13:45:39.378" v="180" actId="20577"/>
          <ac:spMkLst>
            <pc:docMk/>
            <pc:sldMk cId="2511553166" sldId="257"/>
            <ac:spMk id="20" creationId="{00000000-0000-0000-0000-000000000000}"/>
          </ac:spMkLst>
        </pc:spChg>
        <pc:spChg chg="mod">
          <ac:chgData name="Pascalle Cup" userId="abbe84a0-611b-406e-b251-e8b4b71c069a" providerId="ADAL" clId="{34471AF9-D791-4286-B8ED-1F8D51B23F18}" dt="2023-11-20T09:13:09.631" v="172" actId="20577"/>
          <ac:spMkLst>
            <pc:docMk/>
            <pc:sldMk cId="2511553166" sldId="257"/>
            <ac:spMk id="2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88257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34236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307217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1620674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2451474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F2A87C5-006E-460A-978A-3D7B1DC14448}" type="datetimeFigureOut">
              <a:rPr lang="nl-NL" smtClean="0"/>
              <a:t>27-11-2023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23206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F2A87C5-006E-460A-978A-3D7B1DC14448}" type="datetimeFigureOut">
              <a:rPr lang="nl-NL" smtClean="0"/>
              <a:t>27-11-2023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1532768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F2A87C5-006E-460A-978A-3D7B1DC14448}" type="datetimeFigureOut">
              <a:rPr lang="nl-NL" smtClean="0"/>
              <a:t>27-11-2023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46494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F2A87C5-006E-460A-978A-3D7B1DC14448}" type="datetimeFigureOut">
              <a:rPr lang="nl-NL" smtClean="0"/>
              <a:t>27-11-2023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424284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F2A87C5-006E-460A-978A-3D7B1DC14448}" type="datetimeFigureOut">
              <a:rPr lang="nl-NL" smtClean="0"/>
              <a:t>27-11-2023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140810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F2A87C5-006E-460A-978A-3D7B1DC14448}" type="datetimeFigureOut">
              <a:rPr lang="nl-NL" smtClean="0"/>
              <a:t>27-11-2023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0AF8651-8548-4ACF-AD63-12724B3B98D7}" type="slidenum">
              <a:rPr lang="nl-NL" smtClean="0"/>
              <a:t>‹nr.›</a:t>
            </a:fld>
            <a:endParaRPr lang="nl-NL"/>
          </a:p>
        </p:txBody>
      </p:sp>
    </p:spTree>
    <p:extLst>
      <p:ext uri="{BB962C8B-B14F-4D97-AF65-F5344CB8AC3E}">
        <p14:creationId xmlns:p14="http://schemas.microsoft.com/office/powerpoint/2010/main" val="2507855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A87C5-006E-460A-978A-3D7B1DC14448}" type="datetimeFigureOut">
              <a:rPr lang="nl-NL" smtClean="0"/>
              <a:t>27-11-2023</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F8651-8548-4ACF-AD63-12724B3B98D7}" type="slidenum">
              <a:rPr lang="nl-NL" smtClean="0"/>
              <a:t>‹nr.›</a:t>
            </a:fld>
            <a:endParaRPr lang="nl-NL"/>
          </a:p>
        </p:txBody>
      </p:sp>
    </p:spTree>
    <p:extLst>
      <p:ext uri="{BB962C8B-B14F-4D97-AF65-F5344CB8AC3E}">
        <p14:creationId xmlns:p14="http://schemas.microsoft.com/office/powerpoint/2010/main" val="3822027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ovisie.nl/"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1229375" y="145413"/>
            <a:ext cx="11078245" cy="523220"/>
          </a:xfrm>
          <a:prstGeom prst="rect">
            <a:avLst/>
          </a:prstGeom>
          <a:noFill/>
        </p:spPr>
        <p:txBody>
          <a:bodyPr wrap="square" rtlCol="0">
            <a:spAutoFit/>
          </a:bodyPr>
          <a:lstStyle/>
          <a:p>
            <a:r>
              <a:rPr lang="nl-NL" sz="2800" dirty="0"/>
              <a:t>2324 LA3 SW Vrijwilligersmanagement</a:t>
            </a:r>
            <a:endParaRPr lang="nl-NL" sz="2000" dirty="0">
              <a:ea typeface="Calibri" pitchFamily="34" charset="0"/>
              <a:cs typeface="Arial" charset="0"/>
            </a:endParaRPr>
          </a:p>
        </p:txBody>
      </p:sp>
      <p:sp>
        <p:nvSpPr>
          <p:cNvPr id="6" name="Text Box 7"/>
          <p:cNvSpPr txBox="1">
            <a:spLocks noChangeArrowheads="1"/>
          </p:cNvSpPr>
          <p:nvPr/>
        </p:nvSpPr>
        <p:spPr bwMode="auto">
          <a:xfrm>
            <a:off x="1309705" y="1065200"/>
            <a:ext cx="5119086"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dirty="0"/>
              <a:t>Leerdoel </a:t>
            </a:r>
          </a:p>
          <a:p>
            <a:r>
              <a:rPr lang="nl-NL" sz="1100" dirty="0">
                <a:latin typeface="Arial"/>
                <a:ea typeface="ＭＳ Ｐゴシック"/>
                <a:cs typeface="Arial"/>
              </a:rPr>
              <a:t>Je kunt uitleggen waarom en hoe je vrijwillige inzet kunt inzetten in je onderneming en hoe je kunt werken met de vrijwilligers. Je hebt inzicht in generaties, leefstijlen, transitiemomenten en levensfasen en begrijpt dat een goede groep vrijwilligers bestaat uit een diversiteit van mensen.</a:t>
            </a:r>
            <a:endParaRPr lang="nl-NL" sz="1100" dirty="0">
              <a:effectLst/>
              <a:latin typeface="Arial"/>
              <a:ea typeface="ＭＳ Ｐゴシック"/>
              <a:cs typeface="Arial"/>
            </a:endParaRPr>
          </a:p>
        </p:txBody>
      </p:sp>
      <p:sp>
        <p:nvSpPr>
          <p:cNvPr id="9" name="Text Box 14"/>
          <p:cNvSpPr txBox="1">
            <a:spLocks noChangeArrowheads="1"/>
          </p:cNvSpPr>
          <p:nvPr/>
        </p:nvSpPr>
        <p:spPr bwMode="auto">
          <a:xfrm>
            <a:off x="7762689" y="3395556"/>
            <a:ext cx="3933074" cy="717119"/>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defRPr/>
            </a:pPr>
            <a:r>
              <a:rPr lang="nl-NL" sz="1200" b="1" dirty="0">
                <a:ea typeface="Calibri" pitchFamily="34" charset="0"/>
                <a:cs typeface="Arial" charset="0"/>
              </a:rPr>
              <a:t>Bronnen</a:t>
            </a:r>
          </a:p>
          <a:p>
            <a:pPr marL="176213" indent="-176213" defTabSz="457200">
              <a:lnSpc>
                <a:spcPct val="80000"/>
              </a:lnSpc>
              <a:spcBef>
                <a:spcPct val="50000"/>
              </a:spcBef>
              <a:buFontTx/>
              <a:buChar char="•"/>
              <a:tabLst>
                <a:tab pos="176213" algn="l"/>
                <a:tab pos="1163638" algn="l"/>
              </a:tabLst>
            </a:pPr>
            <a:r>
              <a:rPr lang="nl-NL" sz="1100" dirty="0">
                <a:hlinkClick r:id="rId3"/>
              </a:rPr>
              <a:t>https://www.movisie.nl/</a:t>
            </a:r>
            <a:endParaRPr lang="nl-NL" sz="1100" dirty="0"/>
          </a:p>
          <a:p>
            <a:pPr marL="176213" indent="-176213" defTabSz="457200">
              <a:lnSpc>
                <a:spcPct val="80000"/>
              </a:lnSpc>
              <a:spcBef>
                <a:spcPct val="50000"/>
              </a:spcBef>
              <a:buFontTx/>
              <a:buChar char="•"/>
              <a:tabLst>
                <a:tab pos="176213" algn="l"/>
                <a:tab pos="1163638" algn="l"/>
              </a:tabLst>
            </a:pPr>
            <a:r>
              <a:rPr lang="nl-NL" sz="1100" dirty="0">
                <a:ea typeface="Calibri" pitchFamily="34" charset="0"/>
                <a:cs typeface="Arial" charset="0"/>
              </a:rPr>
              <a:t>Wikiwijs</a:t>
            </a:r>
            <a:r>
              <a:rPr lang="en-US" sz="1100" dirty="0">
                <a:ea typeface="Calibri" pitchFamily="34" charset="0"/>
                <a:cs typeface="Arial" charset="0"/>
              </a:rPr>
              <a:t> </a:t>
            </a:r>
            <a:endParaRPr lang="nl-NL" sz="1100" dirty="0">
              <a:ea typeface="Calibri" pitchFamily="34" charset="0"/>
              <a:cs typeface="Arial" charset="0"/>
            </a:endParaRPr>
          </a:p>
        </p:txBody>
      </p:sp>
      <p:pic>
        <p:nvPicPr>
          <p:cNvPr id="12" name="Afbeelding 11"/>
          <p:cNvPicPr>
            <a:picLocks noChangeAspect="1"/>
          </p:cNvPicPr>
          <p:nvPr/>
        </p:nvPicPr>
        <p:blipFill>
          <a:blip r:embed="rId4"/>
          <a:stretch>
            <a:fillRect/>
          </a:stretch>
        </p:blipFill>
        <p:spPr>
          <a:xfrm>
            <a:off x="7309983" y="1031023"/>
            <a:ext cx="363917" cy="263054"/>
          </a:xfrm>
          <a:prstGeom prst="rect">
            <a:avLst/>
          </a:prstGeom>
        </p:spPr>
      </p:pic>
      <p:pic>
        <p:nvPicPr>
          <p:cNvPr id="13" name="Afbeelding 12"/>
          <p:cNvPicPr>
            <a:picLocks noChangeAspect="1"/>
          </p:cNvPicPr>
          <p:nvPr/>
        </p:nvPicPr>
        <p:blipFill>
          <a:blip r:embed="rId5"/>
          <a:stretch>
            <a:fillRect/>
          </a:stretch>
        </p:blipFill>
        <p:spPr>
          <a:xfrm>
            <a:off x="7322758" y="3447489"/>
            <a:ext cx="315289" cy="290796"/>
          </a:xfrm>
          <a:prstGeom prst="rect">
            <a:avLst/>
          </a:prstGeom>
        </p:spPr>
      </p:pic>
      <p:pic>
        <p:nvPicPr>
          <p:cNvPr id="15" name="Afbeelding 14"/>
          <p:cNvPicPr>
            <a:picLocks noChangeAspect="1"/>
          </p:cNvPicPr>
          <p:nvPr/>
        </p:nvPicPr>
        <p:blipFill rotWithShape="1">
          <a:blip r:embed="rId6"/>
          <a:srcRect l="17050" t="33024" r="61669" b="30375"/>
          <a:stretch/>
        </p:blipFill>
        <p:spPr>
          <a:xfrm>
            <a:off x="7345834" y="2619982"/>
            <a:ext cx="292213" cy="263054"/>
          </a:xfrm>
          <a:prstGeom prst="rect">
            <a:avLst/>
          </a:prstGeom>
        </p:spPr>
      </p:pic>
      <p:pic>
        <p:nvPicPr>
          <p:cNvPr id="16" name="Afbeelding 15"/>
          <p:cNvPicPr>
            <a:picLocks noChangeAspect="1"/>
          </p:cNvPicPr>
          <p:nvPr/>
        </p:nvPicPr>
        <p:blipFill>
          <a:blip r:embed="rId7"/>
          <a:stretch>
            <a:fillRect/>
          </a:stretch>
        </p:blipFill>
        <p:spPr>
          <a:xfrm>
            <a:off x="883665" y="3187405"/>
            <a:ext cx="299030" cy="416301"/>
          </a:xfrm>
          <a:prstGeom prst="rect">
            <a:avLst/>
          </a:prstGeom>
        </p:spPr>
      </p:pic>
      <p:pic>
        <p:nvPicPr>
          <p:cNvPr id="17" name="Afbeelding 16"/>
          <p:cNvPicPr>
            <a:picLocks noChangeAspect="1"/>
          </p:cNvPicPr>
          <p:nvPr/>
        </p:nvPicPr>
        <p:blipFill>
          <a:blip r:embed="rId8"/>
          <a:stretch>
            <a:fillRect/>
          </a:stretch>
        </p:blipFill>
        <p:spPr>
          <a:xfrm>
            <a:off x="926474" y="2216953"/>
            <a:ext cx="256221" cy="321303"/>
          </a:xfrm>
          <a:prstGeom prst="rect">
            <a:avLst/>
          </a:prstGeom>
        </p:spPr>
      </p:pic>
      <p:pic>
        <p:nvPicPr>
          <p:cNvPr id="18" name="Afbeelding 17"/>
          <p:cNvPicPr>
            <a:picLocks noChangeAspect="1"/>
          </p:cNvPicPr>
          <p:nvPr/>
        </p:nvPicPr>
        <p:blipFill rotWithShape="1">
          <a:blip r:embed="rId9"/>
          <a:srcRect l="21805" r="10840"/>
          <a:stretch/>
        </p:blipFill>
        <p:spPr>
          <a:xfrm>
            <a:off x="905070" y="1029801"/>
            <a:ext cx="314974" cy="412425"/>
          </a:xfrm>
          <a:prstGeom prst="rect">
            <a:avLst/>
          </a:prstGeom>
        </p:spPr>
      </p:pic>
      <p:sp>
        <p:nvSpPr>
          <p:cNvPr id="19" name="Text Box 9"/>
          <p:cNvSpPr txBox="1">
            <a:spLocks noChangeArrowheads="1"/>
          </p:cNvSpPr>
          <p:nvPr/>
        </p:nvSpPr>
        <p:spPr bwMode="auto">
          <a:xfrm>
            <a:off x="1309706" y="3162017"/>
            <a:ext cx="5119086"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a:spcBef>
                <a:spcPct val="50000"/>
              </a:spcBef>
            </a:pPr>
            <a:r>
              <a:rPr lang="nl-NL" sz="1200" b="1" dirty="0"/>
              <a:t>Stappen</a:t>
            </a:r>
            <a:r>
              <a:rPr lang="nl-NL" sz="1100" b="1" dirty="0">
                <a:solidFill>
                  <a:srgbClr val="CCFF33"/>
                </a:solidFill>
              </a:rPr>
              <a:t>	</a:t>
            </a:r>
            <a:r>
              <a:rPr lang="nl-NL" sz="1100" b="1" dirty="0">
                <a:solidFill>
                  <a:srgbClr val="0070C0"/>
                </a:solidFill>
                <a:ea typeface="Calibri" pitchFamily="34" charset="0"/>
                <a:cs typeface="Arial" charset="0"/>
              </a:rPr>
              <a:t>		</a:t>
            </a:r>
            <a:endParaRPr lang="nl-NL" sz="1100" dirty="0">
              <a:ea typeface="Calibri" pitchFamily="34" charset="0"/>
              <a:cs typeface="Arial" charset="0"/>
            </a:endParaRPr>
          </a:p>
          <a:p>
            <a:pPr marL="175895" indent="-175895">
              <a:buFontTx/>
              <a:buChar char="•"/>
            </a:pPr>
            <a:r>
              <a:rPr lang="nl-NL" sz="1100" i="1" dirty="0">
                <a:latin typeface="Arial"/>
                <a:ea typeface="ＭＳ Ｐゴシック"/>
                <a:cs typeface="Arial"/>
              </a:rPr>
              <a:t>Brainstorm over de manier waarop het werken met vrijwilligers een vorm kan krijgen in je onderneming. </a:t>
            </a:r>
          </a:p>
          <a:p>
            <a:pPr marL="175895" indent="-175895">
              <a:buFontTx/>
              <a:buChar char="•"/>
            </a:pPr>
            <a:r>
              <a:rPr lang="nl-NL" sz="1100" dirty="0">
                <a:latin typeface="Arial"/>
                <a:ea typeface="ＭＳ Ｐゴシック"/>
                <a:cs typeface="Arial"/>
              </a:rPr>
              <a:t>Formuleer de </a:t>
            </a:r>
            <a:r>
              <a:rPr lang="nl-NL" sz="1100" dirty="0" err="1">
                <a:latin typeface="Arial"/>
                <a:ea typeface="ＭＳ Ｐゴシック"/>
                <a:cs typeface="Arial"/>
              </a:rPr>
              <a:t>unique</a:t>
            </a:r>
            <a:r>
              <a:rPr lang="nl-NL" sz="1100" dirty="0">
                <a:latin typeface="Arial"/>
                <a:ea typeface="ＭＳ Ｐゴシック"/>
                <a:cs typeface="Arial"/>
              </a:rPr>
              <a:t> </a:t>
            </a:r>
            <a:r>
              <a:rPr lang="nl-NL" sz="1100" dirty="0" err="1">
                <a:latin typeface="Arial"/>
                <a:ea typeface="ＭＳ Ｐゴシック"/>
                <a:cs typeface="Arial"/>
              </a:rPr>
              <a:t>selling</a:t>
            </a:r>
            <a:r>
              <a:rPr lang="nl-NL" sz="1100" dirty="0">
                <a:latin typeface="Arial"/>
                <a:ea typeface="ＭＳ Ｐゴシック"/>
                <a:cs typeface="Arial"/>
              </a:rPr>
              <a:t> points die je ziet door de inzet van vrijwilligers.  </a:t>
            </a:r>
          </a:p>
          <a:p>
            <a:pPr marL="175895" indent="-175895">
              <a:buFontTx/>
              <a:buChar char="•"/>
            </a:pPr>
            <a:r>
              <a:rPr lang="nl-NL" sz="1100" dirty="0">
                <a:latin typeface="Arial"/>
                <a:ea typeface="ＭＳ Ｐゴシック"/>
                <a:cs typeface="Arial"/>
              </a:rPr>
              <a:t>Verdiep je in de verschillende generaties, hun kenmerken en sleutelervaringen.</a:t>
            </a:r>
            <a:endParaRPr lang="nl-NL" sz="1100" dirty="0">
              <a:cs typeface="Arial"/>
            </a:endParaRPr>
          </a:p>
          <a:p>
            <a:pPr marL="175895" indent="-175895">
              <a:buFontTx/>
              <a:buChar char="•"/>
            </a:pPr>
            <a:r>
              <a:rPr lang="nl-NL" sz="1100" dirty="0">
                <a:latin typeface="Arial"/>
                <a:ea typeface="ＭＳ Ｐゴシック"/>
                <a:cs typeface="Arial"/>
              </a:rPr>
              <a:t>Leg 5 transitiemomenten uit die bepalend zijn in een mensenleven.</a:t>
            </a:r>
          </a:p>
          <a:p>
            <a:pPr marL="175895" indent="-175895">
              <a:buFontTx/>
              <a:buChar char="•"/>
            </a:pPr>
            <a:r>
              <a:rPr lang="nl-NL" sz="1100" dirty="0">
                <a:latin typeface="Arial"/>
                <a:ea typeface="ＭＳ Ｐゴシック"/>
                <a:cs typeface="Arial"/>
              </a:rPr>
              <a:t>Werk uit wat er bedoeld wordt met episodische vrijwilligers, traditionele vrijwilligers en geleide vrijwilligers.</a:t>
            </a:r>
          </a:p>
          <a:p>
            <a:pPr marL="175895" indent="-175895">
              <a:buFontTx/>
              <a:buChar char="•"/>
            </a:pPr>
            <a:r>
              <a:rPr lang="nl-NL" sz="1100" dirty="0">
                <a:latin typeface="Arial"/>
                <a:ea typeface="ＭＳ Ｐゴシック"/>
                <a:cs typeface="Arial"/>
              </a:rPr>
              <a:t>Beschrijf wat de drie belangrijkste onderdelen zijn in het werken met deze drie typen vrijwilligers.  </a:t>
            </a:r>
            <a:endParaRPr lang="nl-NL" sz="1000" dirty="0"/>
          </a:p>
          <a:p>
            <a:pPr marL="175895" indent="-175895">
              <a:buFontTx/>
              <a:buChar char="•"/>
            </a:pPr>
            <a:r>
              <a:rPr lang="nl-NL" sz="1100" i="1" dirty="0">
                <a:latin typeface="Arial"/>
                <a:ea typeface="ＭＳ Ｐゴシック"/>
                <a:cs typeface="Arial"/>
              </a:rPr>
              <a:t>Leg een verband tussen al je bevindingen en de manier waarop je vrijwillige inzet in je IBS wil vormgeven. </a:t>
            </a:r>
            <a:endParaRPr lang="nl-NL" sz="1100" i="1" dirty="0">
              <a:cs typeface="Arial" charset="0"/>
            </a:endParaRPr>
          </a:p>
        </p:txBody>
      </p:sp>
      <p:sp>
        <p:nvSpPr>
          <p:cNvPr id="20" name="Text Box 17"/>
          <p:cNvSpPr txBox="1">
            <a:spLocks noChangeArrowheads="1"/>
          </p:cNvSpPr>
          <p:nvPr/>
        </p:nvSpPr>
        <p:spPr bwMode="auto">
          <a:xfrm>
            <a:off x="7762689" y="1029801"/>
            <a:ext cx="3933074" cy="1461939"/>
          </a:xfrm>
          <a:prstGeom prst="rect">
            <a:avLst/>
          </a:prstGeom>
          <a:noFill/>
          <a:ln w="9525">
            <a:solidFill>
              <a:schemeClr val="tx1"/>
            </a:solidFill>
            <a:miter lim="800000"/>
            <a:headEnd/>
            <a:tailEnd/>
          </a:ln>
          <a:effectLst/>
        </p:spPr>
        <p:txBody>
          <a:bodyPr wrap="square">
            <a:spAutoFit/>
          </a:bodyPr>
          <a:lstStyle/>
          <a:p>
            <a:pPr>
              <a:defRPr/>
            </a:pPr>
            <a:r>
              <a:rPr lang="nl-NL" sz="1200" b="1" dirty="0">
                <a:latin typeface="Arial" panose="020B0604020202020204" pitchFamily="34" charset="0"/>
                <a:ea typeface="Calibri" pitchFamily="34" charset="0"/>
                <a:cs typeface="Arial" panose="020B0604020202020204" pitchFamily="34" charset="0"/>
              </a:rPr>
              <a:t>Samenwerken</a:t>
            </a:r>
            <a:r>
              <a:rPr lang="nl-NL" sz="1100" b="1" dirty="0">
                <a:latin typeface="Arial" panose="020B0604020202020204" pitchFamily="34" charset="0"/>
                <a:ea typeface="Calibri" pitchFamily="34" charset="0"/>
                <a:cs typeface="Arial" panose="020B0604020202020204" pitchFamily="34" charset="0"/>
              </a:rPr>
              <a:t>			</a:t>
            </a:r>
          </a:p>
          <a:p>
            <a:pPr marL="171450" indent="-171450" eaLnBrk="0" hangingPunct="0">
              <a:buFont typeface="Arial" pitchFamily="34" charset="0"/>
              <a:buChar char="•"/>
            </a:pPr>
            <a:r>
              <a:rPr lang="nl-NL" sz="1100" dirty="0">
                <a:latin typeface="Arial" panose="020B0604020202020204" pitchFamily="34" charset="0"/>
                <a:ea typeface="Calibri" pitchFamily="34" charset="0"/>
                <a:cs typeface="Arial" panose="020B0604020202020204" pitchFamily="34" charset="0"/>
              </a:rPr>
              <a:t>Dit product maak je alleen.</a:t>
            </a:r>
          </a:p>
          <a:p>
            <a:pPr marL="171450" indent="-171450" eaLnBrk="0" hangingPunct="0">
              <a:buFont typeface="Arial" pitchFamily="34" charset="0"/>
              <a:buChar char="•"/>
            </a:pPr>
            <a:r>
              <a:rPr lang="nl-NL" sz="1100" dirty="0">
                <a:latin typeface="Arial" panose="020B0604020202020204" pitchFamily="34" charset="0"/>
                <a:ea typeface="Calibri" pitchFamily="34" charset="0"/>
                <a:cs typeface="Arial" panose="020B0604020202020204" pitchFamily="34" charset="0"/>
              </a:rPr>
              <a:t>Lever je product in via Teams uiterlijk vrijdag 22-12-2023</a:t>
            </a:r>
          </a:p>
          <a:p>
            <a:pPr marL="171450" indent="-171450" eaLnBrk="0" hangingPunct="0">
              <a:buFont typeface="Arial" pitchFamily="34" charset="0"/>
              <a:buChar char="•"/>
            </a:pPr>
            <a:r>
              <a:rPr lang="nl-NL" sz="1100" dirty="0">
                <a:latin typeface="Arial" panose="020B0604020202020204" pitchFamily="34" charset="0"/>
                <a:ea typeface="Calibri" pitchFamily="34" charset="0"/>
                <a:cs typeface="Arial" panose="020B0604020202020204" pitchFamily="34" charset="0"/>
              </a:rPr>
              <a:t>Je wordt in een groepje feedback </a:t>
            </a:r>
            <a:r>
              <a:rPr lang="nl-NL" sz="1100" dirty="0" err="1">
                <a:latin typeface="Arial" panose="020B0604020202020204" pitchFamily="34" charset="0"/>
                <a:ea typeface="Calibri" pitchFamily="34" charset="0"/>
                <a:cs typeface="Arial" panose="020B0604020202020204" pitchFamily="34" charset="0"/>
              </a:rPr>
              <a:t>friends</a:t>
            </a:r>
            <a:r>
              <a:rPr lang="nl-NL" sz="1100" dirty="0">
                <a:latin typeface="Arial" panose="020B0604020202020204" pitchFamily="34" charset="0"/>
                <a:ea typeface="Calibri" pitchFamily="34" charset="0"/>
                <a:cs typeface="Arial" panose="020B0604020202020204" pitchFamily="34" charset="0"/>
              </a:rPr>
              <a:t> geplaatst</a:t>
            </a:r>
          </a:p>
          <a:p>
            <a:pPr marL="171450" indent="-171450" eaLnBrk="0" hangingPunct="0">
              <a:buFont typeface="Arial" pitchFamily="34" charset="0"/>
              <a:buChar char="•"/>
            </a:pPr>
            <a:r>
              <a:rPr lang="nl-NL" sz="1100" dirty="0">
                <a:latin typeface="Arial" panose="020B0604020202020204" pitchFamily="34" charset="0"/>
                <a:ea typeface="Calibri" pitchFamily="34" charset="0"/>
                <a:cs typeface="Arial" panose="020B0604020202020204" pitchFamily="34" charset="0"/>
              </a:rPr>
              <a:t>Geef feedback op de producten van anderen en ontvang feedback op maandag 15-1-2024 tijdens SW les</a:t>
            </a:r>
          </a:p>
          <a:p>
            <a:pPr marL="171450" indent="-171450" eaLnBrk="0" hangingPunct="0">
              <a:buFont typeface="Arial" pitchFamily="34" charset="0"/>
              <a:buChar char="•"/>
            </a:pPr>
            <a:r>
              <a:rPr lang="nl-NL" sz="1100" dirty="0">
                <a:latin typeface="Arial" panose="020B0604020202020204" pitchFamily="34" charset="0"/>
                <a:ea typeface="Calibri" pitchFamily="34" charset="0"/>
                <a:cs typeface="Arial" panose="020B0604020202020204" pitchFamily="34" charset="0"/>
              </a:rPr>
              <a:t>Beschrijf in je reflectieverslag hoe je het feedback geven ervaren hebt.  </a:t>
            </a:r>
          </a:p>
        </p:txBody>
      </p:sp>
      <p:sp>
        <p:nvSpPr>
          <p:cNvPr id="21" name="Text Box 8"/>
          <p:cNvSpPr txBox="1">
            <a:spLocks noChangeArrowheads="1"/>
          </p:cNvSpPr>
          <p:nvPr/>
        </p:nvSpPr>
        <p:spPr bwMode="auto">
          <a:xfrm>
            <a:off x="1309706" y="2216953"/>
            <a:ext cx="5119086" cy="615553"/>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spcBef>
                <a:spcPct val="50000"/>
              </a:spcBef>
            </a:pPr>
            <a:r>
              <a:rPr lang="nl-NL" sz="1200" b="1" dirty="0"/>
              <a:t>Product </a:t>
            </a:r>
            <a:r>
              <a:rPr lang="nl-NL" sz="1100" b="1" dirty="0">
                <a:solidFill>
                  <a:srgbClr val="0099FF"/>
                </a:solidFill>
              </a:rPr>
              <a:t>	</a:t>
            </a:r>
          </a:p>
          <a:p>
            <a:pPr indent="1270">
              <a:tabLst>
                <a:tab pos="1163638" algn="l"/>
              </a:tabLst>
            </a:pPr>
            <a:r>
              <a:rPr lang="nl-NL" sz="1100" dirty="0">
                <a:latin typeface="Arial"/>
                <a:ea typeface="ＭＳ Ｐゴシック"/>
                <a:cs typeface="Arial"/>
              </a:rPr>
              <a:t>Je maakt een schriftelijk verslag waarin onderstaande stappen terugkomen en je tot slot uitlegt op welke manier jij vrijwillige inzet in je IBS  vormgeeft. </a:t>
            </a:r>
            <a:endParaRPr lang="nl-NL" sz="1100" dirty="0">
              <a:cs typeface="Arial" charset="0"/>
            </a:endParaRPr>
          </a:p>
        </p:txBody>
      </p:sp>
      <p:sp>
        <p:nvSpPr>
          <p:cNvPr id="23" name="Text Box 14"/>
          <p:cNvSpPr txBox="1">
            <a:spLocks noChangeArrowheads="1"/>
          </p:cNvSpPr>
          <p:nvPr/>
        </p:nvSpPr>
        <p:spPr bwMode="auto">
          <a:xfrm>
            <a:off x="7762689" y="2619982"/>
            <a:ext cx="3933074" cy="615553"/>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a:defRPr/>
            </a:pPr>
            <a:r>
              <a:rPr lang="nl-NL" sz="1200" b="1" dirty="0">
                <a:ea typeface="Calibri" pitchFamily="34" charset="0"/>
                <a:cs typeface="Arial" charset="0"/>
              </a:rPr>
              <a:t>Bijeenkomsten</a:t>
            </a:r>
          </a:p>
          <a:p>
            <a:pPr marL="0" indent="0">
              <a:defRPr/>
            </a:pPr>
            <a:r>
              <a:rPr lang="nl-NL" sz="1100" dirty="0">
                <a:ea typeface="Calibri" pitchFamily="34" charset="0"/>
                <a:cs typeface="Arial" charset="0"/>
              </a:rPr>
              <a:t>Specialisatie lessen Stad en wijk</a:t>
            </a:r>
          </a:p>
          <a:p>
            <a:pPr marL="0" indent="0">
              <a:defRPr/>
            </a:pPr>
            <a:r>
              <a:rPr lang="nl-NL" sz="1100" dirty="0">
                <a:ea typeface="Calibri" pitchFamily="34" charset="0"/>
                <a:cs typeface="Arial" charset="0"/>
              </a:rPr>
              <a:t>Lessen met de gemengde specialisatiegroepen </a:t>
            </a:r>
          </a:p>
        </p:txBody>
      </p:sp>
      <p:pic>
        <p:nvPicPr>
          <p:cNvPr id="22" name="Afbeelding 21">
            <a:extLst>
              <a:ext uri="{FF2B5EF4-FFF2-40B4-BE49-F238E27FC236}">
                <a16:creationId xmlns:a16="http://schemas.microsoft.com/office/drawing/2014/main" id="{4CA5E31B-83E4-43CF-8C34-ABE2770FD67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128729" y="4497355"/>
            <a:ext cx="1535535" cy="1535535"/>
          </a:xfrm>
          <a:prstGeom prst="rect">
            <a:avLst/>
          </a:prstGeom>
        </p:spPr>
      </p:pic>
    </p:spTree>
    <p:extLst>
      <p:ext uri="{BB962C8B-B14F-4D97-AF65-F5344CB8AC3E}">
        <p14:creationId xmlns:p14="http://schemas.microsoft.com/office/powerpoint/2010/main" val="251155316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AA4D1C-B5FB-46FE-B1A6-BF32EBB9754C}">
  <ds:schemaRefs>
    <ds:schemaRef ds:uri="http://schemas.microsoft.com/sharepoint/v3/contenttype/forms"/>
  </ds:schemaRefs>
</ds:datastoreItem>
</file>

<file path=customXml/itemProps2.xml><?xml version="1.0" encoding="utf-8"?>
<ds:datastoreItem xmlns:ds="http://schemas.openxmlformats.org/officeDocument/2006/customXml" ds:itemID="{27A2BDD6-E187-4ED3-AB99-2E52208DC45A}">
  <ds:schemaRefs>
    <ds:schemaRef ds:uri="http://schemas.microsoft.com/office/2006/metadata/properties"/>
    <ds:schemaRef ds:uri="http://schemas.microsoft.com/office/infopath/2007/PartnerControls"/>
    <ds:schemaRef ds:uri="c6f82ce1-f6df-49a5-8b49-cf8409a27aa4"/>
    <ds:schemaRef ds:uri="2c4f0c93-2979-4f27-aab2-70de95932352"/>
    <ds:schemaRef ds:uri="c67c63a5-6c7f-42bb-9d17-0feff5816463"/>
    <ds:schemaRef ds:uri="c20cf8ba-b598-4d03-85bf-01d90a2844ae"/>
  </ds:schemaRefs>
</ds:datastoreItem>
</file>

<file path=customXml/itemProps3.xml><?xml version="1.0" encoding="utf-8"?>
<ds:datastoreItem xmlns:ds="http://schemas.openxmlformats.org/officeDocument/2006/customXml" ds:itemID="{52E31C63-95C3-4407-A52B-9D9A490AC4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1978</TotalTime>
  <Words>266</Words>
  <Application>Microsoft Office PowerPoint</Application>
  <PresentationFormat>Breedbeeld</PresentationFormat>
  <Paragraphs>25</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Pascalle Cup</cp:lastModifiedBy>
  <cp:revision>31</cp:revision>
  <dcterms:created xsi:type="dcterms:W3CDTF">2016-09-05T11:28:03Z</dcterms:created>
  <dcterms:modified xsi:type="dcterms:W3CDTF">2023-11-27T13:46:08Z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y fmtid="{D5CDD505-2E9C-101B-9397-08002B2CF9AE}" pid="6" name="Order">
    <vt:r8>6024100</vt:r8>
  </property>
  <property fmtid="{D5CDD505-2E9C-101B-9397-08002B2CF9AE}" pid="7" name="xd_Signature">
    <vt:bool>false</vt:bool>
  </property>
  <property fmtid="{D5CDD505-2E9C-101B-9397-08002B2CF9AE}" pid="8" name="xd_ProgID">
    <vt:lpwstr/>
  </property>
  <property fmtid="{D5CDD505-2E9C-101B-9397-08002B2CF9AE}" pid="9" name="ComplianceAssetId">
    <vt:lpwstr/>
  </property>
  <property fmtid="{D5CDD505-2E9C-101B-9397-08002B2CF9AE}" pid="10" name="TemplateUrl">
    <vt:lpwstr/>
  </property>
</Properties>
</file>