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4"/>
  </p:sldMasterIdLst>
  <p:notesMasterIdLst>
    <p:notesMasterId r:id="rId26"/>
  </p:notesMasterIdLst>
  <p:sldIdLst>
    <p:sldId id="256" r:id="rId5"/>
    <p:sldId id="257" r:id="rId6"/>
    <p:sldId id="259" r:id="rId7"/>
    <p:sldId id="258" r:id="rId8"/>
    <p:sldId id="261" r:id="rId9"/>
    <p:sldId id="260"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B9A15-C6FE-4248-A279-2CEBC136BC0B}" type="datetimeFigureOut">
              <a:rPr lang="nl-NL" smtClean="0"/>
              <a:t>4-10-2017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829FEE-7073-4583-9B53-2375827F1128}" type="slidenum">
              <a:rPr lang="nl-NL" smtClean="0"/>
              <a:t>‹nr.›</a:t>
            </a:fld>
            <a:endParaRPr lang="nl-NL"/>
          </a:p>
        </p:txBody>
      </p:sp>
    </p:spTree>
    <p:extLst>
      <p:ext uri="{BB962C8B-B14F-4D97-AF65-F5344CB8AC3E}">
        <p14:creationId xmlns:p14="http://schemas.microsoft.com/office/powerpoint/2010/main" val="2926925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nl-NL"/>
              <a:t>Klik om de stijl te bewerken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DC039D79-5CE4-4131-A965-B92B323D7769}" type="datetime1">
              <a:rPr lang="en-US" smtClean="0"/>
              <a:t>10/4/2017</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r>
              <a:rPr lang="de-DE"/>
              <a:t>Psychopathologie vor BBL/ februari- juli 2017</a:t>
            </a:r>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5508745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206CE131-AC62-49EB-8C17-66D8BFD7EFA3}" type="datetime1">
              <a:rPr lang="en-US" smtClean="0"/>
              <a:t>10/4/2017</a:t>
            </a:fld>
            <a:endParaRPr lang="en-US" dirty="0"/>
          </a:p>
        </p:txBody>
      </p:sp>
      <p:sp>
        <p:nvSpPr>
          <p:cNvPr id="6" name="Footer Placeholder 5"/>
          <p:cNvSpPr>
            <a:spLocks noGrp="1"/>
          </p:cNvSpPr>
          <p:nvPr>
            <p:ph type="ftr" sz="quarter" idx="11"/>
          </p:nvPr>
        </p:nvSpPr>
        <p:spPr/>
        <p:txBody>
          <a:bodyPr/>
          <a:lstStyle/>
          <a:p>
            <a:r>
              <a:rPr lang="de-DE"/>
              <a:t>Psychopathologie vor BBL/ februari- juli 2017</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620031556"/>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1B640D5C-B5EF-4676-B939-CD7D3F70526E}" type="datetime1">
              <a:rPr lang="en-US" smtClean="0"/>
              <a:t>10/4/2017</a:t>
            </a:fld>
            <a:endParaRPr lang="en-US" dirty="0"/>
          </a:p>
        </p:txBody>
      </p:sp>
      <p:sp>
        <p:nvSpPr>
          <p:cNvPr id="5" name="Footer Placeholder 4"/>
          <p:cNvSpPr>
            <a:spLocks noGrp="1"/>
          </p:cNvSpPr>
          <p:nvPr>
            <p:ph type="ftr" sz="quarter" idx="11"/>
          </p:nvPr>
        </p:nvSpPr>
        <p:spPr/>
        <p:txBody>
          <a:bodyPr/>
          <a:lstStyle/>
          <a:p>
            <a:r>
              <a:rPr lang="de-DE"/>
              <a:t>Psychopathologie vor BBL/ februari- juli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443000975"/>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732ECAD-396C-4EEC-8051-AFF25C95C3B8}" type="datetime1">
              <a:rPr lang="en-US" smtClean="0"/>
              <a:t>10/4/2017</a:t>
            </a:fld>
            <a:endParaRPr lang="en-US" dirty="0"/>
          </a:p>
        </p:txBody>
      </p:sp>
      <p:sp>
        <p:nvSpPr>
          <p:cNvPr id="5" name="Footer Placeholder 4"/>
          <p:cNvSpPr>
            <a:spLocks noGrp="1"/>
          </p:cNvSpPr>
          <p:nvPr>
            <p:ph type="ftr" sz="quarter" idx="11"/>
          </p:nvPr>
        </p:nvSpPr>
        <p:spPr/>
        <p:txBody>
          <a:bodyPr/>
          <a:lstStyle/>
          <a:p>
            <a:r>
              <a:rPr lang="de-DE"/>
              <a:t>Psychopathologie vor BBL/ februari- juli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177569200"/>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C82877B0-B16E-42DF-9155-4984C006F3DB}" type="datetime1">
              <a:rPr lang="en-US" smtClean="0"/>
              <a:t>10/4/2017</a:t>
            </a:fld>
            <a:endParaRPr lang="en-US" dirty="0"/>
          </a:p>
        </p:txBody>
      </p:sp>
      <p:sp>
        <p:nvSpPr>
          <p:cNvPr id="5" name="Footer Placeholder 4"/>
          <p:cNvSpPr>
            <a:spLocks noGrp="1"/>
          </p:cNvSpPr>
          <p:nvPr>
            <p:ph type="ftr" sz="quarter" idx="11"/>
          </p:nvPr>
        </p:nvSpPr>
        <p:spPr/>
        <p:txBody>
          <a:bodyPr/>
          <a:lstStyle/>
          <a:p>
            <a:r>
              <a:rPr lang="de-DE"/>
              <a:t>Psychopathologie vor BBL/ februari- juli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246425250"/>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nl-NL"/>
              <a:t>Tekststijl van het model bewerken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FE2069D6-67C9-4F90-91BA-E38FD3135788}" type="datetime1">
              <a:rPr lang="en-US" smtClean="0"/>
              <a:t>10/4/2017</a:t>
            </a:fld>
            <a:endParaRPr lang="en-US" dirty="0"/>
          </a:p>
        </p:txBody>
      </p:sp>
      <p:sp>
        <p:nvSpPr>
          <p:cNvPr id="5" name="Footer Placeholder 4"/>
          <p:cNvSpPr>
            <a:spLocks noGrp="1"/>
          </p:cNvSpPr>
          <p:nvPr>
            <p:ph type="ftr" sz="quarter" idx="11"/>
          </p:nvPr>
        </p:nvSpPr>
        <p:spPr/>
        <p:txBody>
          <a:bodyPr/>
          <a:lstStyle/>
          <a:p>
            <a:r>
              <a:rPr lang="de-DE"/>
              <a:t>Psychopathologie vor BBL/ februari- juli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699040006"/>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nl-NL"/>
              <a:t>Klik om de stijl te bewerken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nl-NL"/>
              <a:t>Tekststijl van het model bewerken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60F781B2-BE2D-40F7-B0D6-109EE841D1AF}" type="datetime1">
              <a:rPr lang="en-US" smtClean="0"/>
              <a:t>10/4/2017</a:t>
            </a:fld>
            <a:endParaRPr lang="en-US" dirty="0"/>
          </a:p>
        </p:txBody>
      </p:sp>
      <p:sp>
        <p:nvSpPr>
          <p:cNvPr id="5" name="Footer Placeholder 4"/>
          <p:cNvSpPr>
            <a:spLocks noGrp="1"/>
          </p:cNvSpPr>
          <p:nvPr>
            <p:ph type="ftr" sz="quarter" idx="11"/>
          </p:nvPr>
        </p:nvSpPr>
        <p:spPr/>
        <p:txBody>
          <a:bodyPr/>
          <a:lstStyle/>
          <a:p>
            <a:r>
              <a:rPr lang="de-DE"/>
              <a:t>Psychopathologie vor BBL/ februari- juli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804979318"/>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20147C3-F9A1-466C-A136-E3409F1D3BE8}" type="datetime1">
              <a:rPr lang="en-US" smtClean="0"/>
              <a:t>10/4/2017</a:t>
            </a:fld>
            <a:endParaRPr lang="en-US" dirty="0"/>
          </a:p>
        </p:txBody>
      </p:sp>
      <p:sp>
        <p:nvSpPr>
          <p:cNvPr id="5" name="Footer Placeholder 4"/>
          <p:cNvSpPr>
            <a:spLocks noGrp="1"/>
          </p:cNvSpPr>
          <p:nvPr>
            <p:ph type="ftr" sz="quarter" idx="11"/>
          </p:nvPr>
        </p:nvSpPr>
        <p:spPr/>
        <p:txBody>
          <a:bodyPr/>
          <a:lstStyle/>
          <a:p>
            <a:r>
              <a:rPr lang="de-DE"/>
              <a:t>Psychopathologie vor BBL/ februari- juli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909236984"/>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0FB7F94-A534-4340-8243-E540BED29C9F}" type="datetime1">
              <a:rPr lang="en-US" smtClean="0"/>
              <a:t>10/4/2017</a:t>
            </a:fld>
            <a:endParaRPr lang="en-US" dirty="0"/>
          </a:p>
        </p:txBody>
      </p:sp>
      <p:sp>
        <p:nvSpPr>
          <p:cNvPr id="5" name="Footer Placeholder 4"/>
          <p:cNvSpPr>
            <a:spLocks noGrp="1"/>
          </p:cNvSpPr>
          <p:nvPr>
            <p:ph type="ftr" sz="quarter" idx="11"/>
          </p:nvPr>
        </p:nvSpPr>
        <p:spPr/>
        <p:txBody>
          <a:bodyPr/>
          <a:lstStyle/>
          <a:p>
            <a:r>
              <a:rPr lang="de-DE"/>
              <a:t>Psychopathologie vor BBL/ februari- juli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214284207"/>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nchor="ct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CA8D451-4FFA-4E53-8BA4-C99204FBA1F8}" type="datetime1">
              <a:rPr lang="en-US" smtClean="0"/>
              <a:t>10/4/2017</a:t>
            </a:fld>
            <a:endParaRPr lang="en-US" dirty="0"/>
          </a:p>
        </p:txBody>
      </p:sp>
      <p:sp>
        <p:nvSpPr>
          <p:cNvPr id="5" name="Footer Placeholder 4"/>
          <p:cNvSpPr>
            <a:spLocks noGrp="1"/>
          </p:cNvSpPr>
          <p:nvPr>
            <p:ph type="ftr" sz="quarter" idx="11"/>
          </p:nvPr>
        </p:nvSpPr>
        <p:spPr/>
        <p:txBody>
          <a:bodyPr/>
          <a:lstStyle/>
          <a:p>
            <a:r>
              <a:rPr lang="de-DE"/>
              <a:t>Psychopathologie vor BBL/ februari- juli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789086635"/>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nl-NL"/>
              <a:t>Klik om de stijl te bewerken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DD900E7-E585-4339-B023-D127E42FB925}" type="datetime1">
              <a:rPr lang="en-US" smtClean="0"/>
              <a:t>10/4/2017</a:t>
            </a:fld>
            <a:endParaRPr lang="en-US" dirty="0"/>
          </a:p>
        </p:txBody>
      </p:sp>
      <p:sp>
        <p:nvSpPr>
          <p:cNvPr id="5" name="Footer Placeholder 4"/>
          <p:cNvSpPr>
            <a:spLocks noGrp="1"/>
          </p:cNvSpPr>
          <p:nvPr>
            <p:ph type="ftr" sz="quarter" idx="11"/>
          </p:nvPr>
        </p:nvSpPr>
        <p:spPr/>
        <p:txBody>
          <a:bodyPr/>
          <a:lstStyle/>
          <a:p>
            <a:r>
              <a:rPr lang="de-DE"/>
              <a:t>Psychopathologie vor BBL/ februari- juli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688701758"/>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E533E409-6607-4078-83ED-85C39BA5CDB0}" type="datetime1">
              <a:rPr lang="en-US" smtClean="0"/>
              <a:t>10/4/2017</a:t>
            </a:fld>
            <a:endParaRPr lang="en-US" dirty="0"/>
          </a:p>
        </p:txBody>
      </p:sp>
      <p:sp>
        <p:nvSpPr>
          <p:cNvPr id="6" name="Footer Placeholder 5"/>
          <p:cNvSpPr>
            <a:spLocks noGrp="1"/>
          </p:cNvSpPr>
          <p:nvPr>
            <p:ph type="ftr" sz="quarter" idx="11"/>
          </p:nvPr>
        </p:nvSpPr>
        <p:spPr/>
        <p:txBody>
          <a:bodyPr/>
          <a:lstStyle/>
          <a:p>
            <a:r>
              <a:rPr lang="de-DE"/>
              <a:t>Psychopathologie vor BBL/ februari- juli 2017</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659201444"/>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C9F1D01-E623-4A5F-932B-EFBE05996B45}" type="datetime1">
              <a:rPr lang="en-US" smtClean="0"/>
              <a:t>10/4/2017</a:t>
            </a:fld>
            <a:endParaRPr lang="en-US" dirty="0"/>
          </a:p>
        </p:txBody>
      </p:sp>
      <p:sp>
        <p:nvSpPr>
          <p:cNvPr id="8" name="Footer Placeholder 7"/>
          <p:cNvSpPr>
            <a:spLocks noGrp="1"/>
          </p:cNvSpPr>
          <p:nvPr>
            <p:ph type="ftr" sz="quarter" idx="11"/>
          </p:nvPr>
        </p:nvSpPr>
        <p:spPr/>
        <p:txBody>
          <a:bodyPr/>
          <a:lstStyle/>
          <a:p>
            <a:r>
              <a:rPr lang="de-DE"/>
              <a:t>Psychopathologie vor BBL/ februari- juli 2017</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238184698"/>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4555F837-9553-419C-9D83-3E5D0ED0181C}" type="datetime1">
              <a:rPr lang="en-US" smtClean="0"/>
              <a:t>10/4/2017</a:t>
            </a:fld>
            <a:endParaRPr lang="en-US" dirty="0"/>
          </a:p>
        </p:txBody>
      </p:sp>
      <p:sp>
        <p:nvSpPr>
          <p:cNvPr id="4" name="Footer Placeholder 3"/>
          <p:cNvSpPr>
            <a:spLocks noGrp="1"/>
          </p:cNvSpPr>
          <p:nvPr>
            <p:ph type="ftr" sz="quarter" idx="11"/>
          </p:nvPr>
        </p:nvSpPr>
        <p:spPr/>
        <p:txBody>
          <a:bodyPr/>
          <a:lstStyle/>
          <a:p>
            <a:r>
              <a:rPr lang="de-DE"/>
              <a:t>Psychopathologie vor BBL/ februari- juli 2017</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769056410"/>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FE699C22-3F18-48F5-A036-6D11AF3C7AD8}" type="datetime1">
              <a:rPr lang="en-US" smtClean="0"/>
              <a:t>10/4/2017</a:t>
            </a:fld>
            <a:endParaRPr lang="en-US" dirty="0"/>
          </a:p>
        </p:txBody>
      </p:sp>
      <p:sp>
        <p:nvSpPr>
          <p:cNvPr id="3" name="Footer Placeholder 2"/>
          <p:cNvSpPr>
            <a:spLocks noGrp="1"/>
          </p:cNvSpPr>
          <p:nvPr>
            <p:ph type="ftr" sz="quarter" idx="11"/>
          </p:nvPr>
        </p:nvSpPr>
        <p:spPr/>
        <p:txBody>
          <a:bodyPr/>
          <a:lstStyle/>
          <a:p>
            <a:r>
              <a:rPr lang="de-DE"/>
              <a:t>Psychopathologie vor BBL/ februari- juli 2017</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090917872"/>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nl-NL"/>
              <a:t>Klik om de stijl te bewerken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85171955-F92F-4839-A048-47FC5177C7C9}" type="datetime1">
              <a:rPr lang="en-US" smtClean="0"/>
              <a:t>10/4/2017</a:t>
            </a:fld>
            <a:endParaRPr lang="en-US" dirty="0"/>
          </a:p>
        </p:txBody>
      </p:sp>
      <p:sp>
        <p:nvSpPr>
          <p:cNvPr id="6" name="Footer Placeholder 5"/>
          <p:cNvSpPr>
            <a:spLocks noGrp="1"/>
          </p:cNvSpPr>
          <p:nvPr>
            <p:ph type="ftr" sz="quarter" idx="11"/>
          </p:nvPr>
        </p:nvSpPr>
        <p:spPr/>
        <p:txBody>
          <a:bodyPr/>
          <a:lstStyle/>
          <a:p>
            <a:r>
              <a:rPr lang="de-DE"/>
              <a:t>Psychopathologie vor BBL/ februari- juli 2017</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668100720"/>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nl-NL"/>
              <a:t>Klik om de stijl te bewerken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C53BAFD5-E6A1-43CF-B4E9-DD34BC6FF8E8}" type="datetime1">
              <a:rPr lang="en-US" smtClean="0"/>
              <a:t>10/4/2017</a:t>
            </a:fld>
            <a:endParaRPr lang="en-US" dirty="0"/>
          </a:p>
        </p:txBody>
      </p:sp>
      <p:sp>
        <p:nvSpPr>
          <p:cNvPr id="6" name="Footer Placeholder 5"/>
          <p:cNvSpPr>
            <a:spLocks noGrp="1"/>
          </p:cNvSpPr>
          <p:nvPr>
            <p:ph type="ftr" sz="quarter" idx="11"/>
          </p:nvPr>
        </p:nvSpPr>
        <p:spPr/>
        <p:txBody>
          <a:bodyPr/>
          <a:lstStyle/>
          <a:p>
            <a:r>
              <a:rPr lang="de-DE"/>
              <a:t>Psychopathologie vor BBL/ februari- juli 2017</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164904876"/>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6C4976-9EE9-45E1-A028-145802E3ECA3}" type="datetime1">
              <a:rPr lang="en-US" smtClean="0"/>
              <a:t>10/4/2017</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de-DE"/>
              <a:t>Psychopathologie vor BBL/ februari- juli 2017</a:t>
            </a:r>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29036254"/>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hf sldNum="0" hd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latin typeface="Book Antiqua" panose="02040602050305030304" pitchFamily="18" charset="0"/>
              </a:rPr>
              <a:t>Inleiding in de Psychopathologie</a:t>
            </a:r>
          </a:p>
        </p:txBody>
      </p:sp>
      <p:sp>
        <p:nvSpPr>
          <p:cNvPr id="3" name="Ondertitel 2"/>
          <p:cNvSpPr>
            <a:spLocks noGrp="1"/>
          </p:cNvSpPr>
          <p:nvPr>
            <p:ph type="subTitle" idx="1"/>
          </p:nvPr>
        </p:nvSpPr>
        <p:spPr/>
        <p:txBody>
          <a:bodyPr/>
          <a:lstStyle/>
          <a:p>
            <a:r>
              <a:rPr lang="nl-NL" dirty="0">
                <a:latin typeface="Book Antiqua" panose="02040602050305030304" pitchFamily="18" charset="0"/>
              </a:rPr>
              <a:t>© </a:t>
            </a:r>
            <a:r>
              <a:rPr lang="nl-NL" sz="800" dirty="0">
                <a:latin typeface="Book Antiqua" panose="02040602050305030304" pitchFamily="18" charset="0"/>
              </a:rPr>
              <a:t>Gert-Jan Lute</a:t>
            </a:r>
          </a:p>
          <a:p>
            <a:endParaRPr lang="nl-NL" dirty="0">
              <a:latin typeface="Book Antiqua" panose="02040602050305030304" pitchFamily="18" charset="0"/>
            </a:endParaRPr>
          </a:p>
          <a:p>
            <a:r>
              <a:rPr lang="nl-NL" smtClean="0">
                <a:latin typeface="Book Antiqua" panose="02040602050305030304" pitchFamily="18" charset="0"/>
              </a:rPr>
              <a:t>13 </a:t>
            </a:r>
            <a:r>
              <a:rPr lang="nl-NL" dirty="0" smtClean="0">
                <a:latin typeface="Book Antiqua" panose="02040602050305030304" pitchFamily="18" charset="0"/>
              </a:rPr>
              <a:t>september  2017</a:t>
            </a:r>
          </a:p>
          <a:p>
            <a:endParaRPr lang="nl-NL" dirty="0">
              <a:latin typeface="Book Antiqua" panose="02040602050305030304" pitchFamily="18" charset="0"/>
            </a:endParaRPr>
          </a:p>
        </p:txBody>
      </p:sp>
      <p:sp>
        <p:nvSpPr>
          <p:cNvPr id="4" name="Tijdelijke aanduiding voor voettekst 3"/>
          <p:cNvSpPr>
            <a:spLocks noGrp="1"/>
          </p:cNvSpPr>
          <p:nvPr>
            <p:ph type="ftr" sz="quarter" idx="11"/>
          </p:nvPr>
        </p:nvSpPr>
        <p:spPr>
          <a:xfrm>
            <a:off x="397565" y="5870575"/>
            <a:ext cx="3469041" cy="377825"/>
          </a:xfrm>
        </p:spPr>
        <p:txBody>
          <a:bodyPr/>
          <a:lstStyle/>
          <a:p>
            <a:r>
              <a:rPr lang="de-DE" dirty="0"/>
              <a:t>Psychopathologie vor BBL/ </a:t>
            </a:r>
            <a:r>
              <a:rPr lang="de-DE" dirty="0" smtClean="0"/>
              <a:t>September 2017- februari 2018</a:t>
            </a:r>
            <a:endParaRPr lang="en-US" dirty="0"/>
          </a:p>
        </p:txBody>
      </p:sp>
    </p:spTree>
    <p:extLst>
      <p:ext uri="{BB962C8B-B14F-4D97-AF65-F5344CB8AC3E}">
        <p14:creationId xmlns:p14="http://schemas.microsoft.com/office/powerpoint/2010/main" val="1112543603"/>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dirty="0">
                <a:latin typeface="Book Antiqua" panose="02040602050305030304" pitchFamily="18" charset="0"/>
              </a:rPr>
              <a:t>Sjaak krijgt  laat van zijn maag en hoofdpijn</a:t>
            </a:r>
            <a:r>
              <a:rPr lang="nl-NL" sz="1800" dirty="0">
                <a:latin typeface="Book Antiqua" panose="02040602050305030304" pitchFamily="18" charset="0"/>
              </a:rPr>
              <a:t>. </a:t>
            </a:r>
          </a:p>
        </p:txBody>
      </p:sp>
      <p:sp>
        <p:nvSpPr>
          <p:cNvPr id="3" name="Tijdelijke aanduiding voor inhoud 2"/>
          <p:cNvSpPr>
            <a:spLocks noGrp="1"/>
          </p:cNvSpPr>
          <p:nvPr>
            <p:ph idx="1"/>
          </p:nvPr>
        </p:nvSpPr>
        <p:spPr>
          <a:xfrm>
            <a:off x="685801" y="2142067"/>
            <a:ext cx="10131425" cy="1674559"/>
          </a:xfrm>
        </p:spPr>
        <p:txBody>
          <a:bodyPr/>
          <a:lstStyle/>
          <a:p>
            <a:pPr marL="0" indent="0">
              <a:buNone/>
            </a:pPr>
            <a:r>
              <a:rPr lang="nl-NL" sz="2800" dirty="0">
                <a:latin typeface="Book Antiqua" panose="02040602050305030304" pitchFamily="18" charset="0"/>
              </a:rPr>
              <a:t>Zijn huisarts schrijft slaapmedicatie, </a:t>
            </a:r>
          </a:p>
          <a:p>
            <a:pPr marL="0" indent="0">
              <a:buNone/>
            </a:pPr>
            <a:r>
              <a:rPr lang="nl-NL" sz="2800" dirty="0">
                <a:latin typeface="Book Antiqua" panose="02040602050305030304" pitchFamily="18" charset="0"/>
              </a:rPr>
              <a:t>maagtabletten en nog wat pijnstillers </a:t>
            </a:r>
          </a:p>
          <a:p>
            <a:pPr marL="0" indent="0">
              <a:buNone/>
            </a:pPr>
            <a:r>
              <a:rPr lang="nl-NL" sz="2800" dirty="0">
                <a:latin typeface="Book Antiqua" panose="02040602050305030304" pitchFamily="18" charset="0"/>
              </a:rPr>
              <a:t>voor. </a:t>
            </a:r>
          </a:p>
        </p:txBody>
      </p:sp>
      <p:sp>
        <p:nvSpPr>
          <p:cNvPr id="4" name="Tijdelijke aanduiding voor voettekst 3"/>
          <p:cNvSpPr>
            <a:spLocks noGrp="1"/>
          </p:cNvSpPr>
          <p:nvPr>
            <p:ph type="ftr" sz="quarter" idx="11"/>
          </p:nvPr>
        </p:nvSpPr>
        <p:spPr>
          <a:xfrm>
            <a:off x="502920" y="5840267"/>
            <a:ext cx="7827659" cy="377825"/>
          </a:xfrm>
        </p:spPr>
        <p:txBody>
          <a:bodyPr/>
          <a:lstStyle/>
          <a:p>
            <a:r>
              <a:rPr lang="de-DE" dirty="0"/>
              <a:t>Psychopathologie  </a:t>
            </a:r>
            <a:r>
              <a:rPr lang="de-DE" dirty="0" err="1"/>
              <a:t>voor</a:t>
            </a:r>
            <a:r>
              <a:rPr lang="de-DE" dirty="0"/>
              <a:t> BOL / September 2017- februari 2018</a:t>
            </a:r>
            <a:endParaRPr lang="en-US" dirty="0"/>
          </a:p>
          <a:p>
            <a:endParaRPr lang="en-US" dirty="0"/>
          </a:p>
        </p:txBody>
      </p:sp>
      <p:pic>
        <p:nvPicPr>
          <p:cNvPr id="5" name="Afbeelding 4"/>
          <p:cNvPicPr>
            <a:picLocks noChangeAspect="1"/>
          </p:cNvPicPr>
          <p:nvPr/>
        </p:nvPicPr>
        <p:blipFill>
          <a:blip r:embed="rId2"/>
          <a:stretch>
            <a:fillRect/>
          </a:stretch>
        </p:blipFill>
        <p:spPr>
          <a:xfrm>
            <a:off x="6751676" y="1759527"/>
            <a:ext cx="4391996" cy="2930813"/>
          </a:xfrm>
          <a:prstGeom prst="rect">
            <a:avLst/>
          </a:prstGeom>
        </p:spPr>
      </p:pic>
    </p:spTree>
    <p:extLst>
      <p:ext uri="{BB962C8B-B14F-4D97-AF65-F5344CB8AC3E}">
        <p14:creationId xmlns:p14="http://schemas.microsoft.com/office/powerpoint/2010/main" val="914957013"/>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Maar waarmee is het allemaal begonnen ?</a:t>
            </a:r>
          </a:p>
        </p:txBody>
      </p:sp>
      <p:pic>
        <p:nvPicPr>
          <p:cNvPr id="5" name="Tijdelijke aanduiding voor inhoud 4"/>
          <p:cNvPicPr>
            <a:picLocks noGrp="1" noChangeAspect="1"/>
          </p:cNvPicPr>
          <p:nvPr>
            <p:ph idx="1"/>
          </p:nvPr>
        </p:nvPicPr>
        <p:blipFill>
          <a:blip r:embed="rId2"/>
          <a:stretch>
            <a:fillRect/>
          </a:stretch>
        </p:blipFill>
        <p:spPr>
          <a:xfrm>
            <a:off x="581891" y="2343309"/>
            <a:ext cx="10113817" cy="3246120"/>
          </a:xfrm>
        </p:spPr>
      </p:pic>
      <p:sp>
        <p:nvSpPr>
          <p:cNvPr id="4" name="Tijdelijke aanduiding voor voettekst 3"/>
          <p:cNvSpPr>
            <a:spLocks noGrp="1"/>
          </p:cNvSpPr>
          <p:nvPr>
            <p:ph type="ftr" sz="quarter" idx="11"/>
          </p:nvPr>
        </p:nvSpPr>
        <p:spPr/>
        <p:txBody>
          <a:bodyPr/>
          <a:lstStyle/>
          <a:p>
            <a:r>
              <a:rPr lang="de-DE" dirty="0"/>
              <a:t>Psychopathologie  </a:t>
            </a:r>
            <a:r>
              <a:rPr lang="de-DE" dirty="0" err="1"/>
              <a:t>voor</a:t>
            </a:r>
            <a:r>
              <a:rPr lang="de-DE" dirty="0"/>
              <a:t> BOL / September 2017- februari 2018</a:t>
            </a:r>
            <a:endParaRPr lang="en-US" dirty="0"/>
          </a:p>
          <a:p>
            <a:endParaRPr lang="en-US" dirty="0"/>
          </a:p>
        </p:txBody>
      </p:sp>
    </p:spTree>
    <p:extLst>
      <p:ext uri="{BB962C8B-B14F-4D97-AF65-F5344CB8AC3E}">
        <p14:creationId xmlns:p14="http://schemas.microsoft.com/office/powerpoint/2010/main" val="2893772256"/>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Book Antiqua" panose="02040602050305030304" pitchFamily="18" charset="0"/>
              </a:rPr>
              <a:t>        Andere menswetenschappen</a:t>
            </a:r>
          </a:p>
        </p:txBody>
      </p:sp>
      <p:sp>
        <p:nvSpPr>
          <p:cNvPr id="3" name="Tijdelijke aanduiding voor inhoud 2"/>
          <p:cNvSpPr>
            <a:spLocks noGrp="1"/>
          </p:cNvSpPr>
          <p:nvPr>
            <p:ph idx="1"/>
          </p:nvPr>
        </p:nvSpPr>
        <p:spPr>
          <a:xfrm>
            <a:off x="685801" y="2175164"/>
            <a:ext cx="10131426" cy="762000"/>
          </a:xfrm>
        </p:spPr>
        <p:txBody>
          <a:bodyPr>
            <a:noAutofit/>
          </a:bodyPr>
          <a:lstStyle/>
          <a:p>
            <a:pPr marL="0" indent="0">
              <a:buNone/>
            </a:pPr>
            <a:endParaRPr lang="nl-NL" sz="3600" dirty="0">
              <a:latin typeface="Book Antiqua" panose="02040602050305030304" pitchFamily="18" charset="0"/>
            </a:endParaRPr>
          </a:p>
          <a:p>
            <a:pPr marL="0" indent="0">
              <a:buNone/>
            </a:pPr>
            <a:endParaRPr lang="nl-NL" sz="3600" dirty="0">
              <a:latin typeface="Book Antiqua" panose="02040602050305030304" pitchFamily="18" charset="0"/>
            </a:endParaRPr>
          </a:p>
          <a:p>
            <a:pPr marL="0" indent="0">
              <a:buNone/>
            </a:pPr>
            <a:endParaRPr lang="nl-NL" sz="3600" dirty="0">
              <a:latin typeface="Book Antiqua" panose="02040602050305030304" pitchFamily="18" charset="0"/>
            </a:endParaRPr>
          </a:p>
          <a:p>
            <a:pPr marL="0" indent="0">
              <a:buNone/>
            </a:pPr>
            <a:endParaRPr lang="nl-NL" sz="3600" dirty="0">
              <a:latin typeface="Book Antiqua" panose="02040602050305030304" pitchFamily="18" charset="0"/>
            </a:endParaRPr>
          </a:p>
          <a:p>
            <a:pPr marL="0" indent="0">
              <a:buNone/>
            </a:pPr>
            <a:r>
              <a:rPr lang="nl-NL" sz="3600" u="sng" dirty="0">
                <a:latin typeface="Book Antiqua" panose="02040602050305030304" pitchFamily="18" charset="0"/>
              </a:rPr>
              <a:t>Psychologie :</a:t>
            </a:r>
          </a:p>
          <a:p>
            <a:pPr marL="0" indent="0">
              <a:buNone/>
            </a:pPr>
            <a:r>
              <a:rPr lang="nl-NL" sz="2800" dirty="0">
                <a:latin typeface="Book Antiqua" panose="02040602050305030304" pitchFamily="18" charset="0"/>
              </a:rPr>
              <a:t>Academische discipline die zich </a:t>
            </a:r>
          </a:p>
          <a:p>
            <a:pPr marL="0" indent="0">
              <a:buNone/>
            </a:pPr>
            <a:r>
              <a:rPr lang="nl-NL" sz="2800" dirty="0">
                <a:latin typeface="Book Antiqua" panose="02040602050305030304" pitchFamily="18" charset="0"/>
              </a:rPr>
              <a:t>bezighoudt met het innerlijk </a:t>
            </a:r>
          </a:p>
          <a:p>
            <a:pPr marL="0" indent="0">
              <a:buNone/>
            </a:pPr>
            <a:r>
              <a:rPr lang="nl-NL" sz="2800" dirty="0">
                <a:latin typeface="Book Antiqua" panose="02040602050305030304" pitchFamily="18" charset="0"/>
              </a:rPr>
              <a:t>leven (kennen, voelen en streven) </a:t>
            </a:r>
          </a:p>
          <a:p>
            <a:pPr marL="0" indent="0">
              <a:buNone/>
            </a:pPr>
            <a:r>
              <a:rPr lang="nl-NL" sz="2800" dirty="0">
                <a:latin typeface="Book Antiqua" panose="02040602050305030304" pitchFamily="18" charset="0"/>
              </a:rPr>
              <a:t>en het gedrag van mensen.</a:t>
            </a:r>
          </a:p>
        </p:txBody>
      </p:sp>
      <p:sp>
        <p:nvSpPr>
          <p:cNvPr id="4" name="Tijdelijke aanduiding voor voettekst 3"/>
          <p:cNvSpPr>
            <a:spLocks noGrp="1"/>
          </p:cNvSpPr>
          <p:nvPr>
            <p:ph type="ftr" sz="quarter" idx="11"/>
          </p:nvPr>
        </p:nvSpPr>
        <p:spPr/>
        <p:txBody>
          <a:bodyPr/>
          <a:lstStyle/>
          <a:p>
            <a:r>
              <a:rPr lang="de-DE" dirty="0"/>
              <a:t>Psychopathologie  </a:t>
            </a:r>
            <a:r>
              <a:rPr lang="de-DE" dirty="0" err="1"/>
              <a:t>voor</a:t>
            </a:r>
            <a:r>
              <a:rPr lang="de-DE" dirty="0"/>
              <a:t> BOL / September 2017- februari 2018</a:t>
            </a:r>
            <a:endParaRPr lang="en-US" dirty="0"/>
          </a:p>
          <a:p>
            <a:endParaRPr lang="en-US" dirty="0"/>
          </a:p>
        </p:txBody>
      </p:sp>
      <p:pic>
        <p:nvPicPr>
          <p:cNvPr id="5" name="Afbeelding 4"/>
          <p:cNvPicPr>
            <a:picLocks noChangeAspect="1"/>
          </p:cNvPicPr>
          <p:nvPr/>
        </p:nvPicPr>
        <p:blipFill>
          <a:blip r:embed="rId2"/>
          <a:stretch>
            <a:fillRect/>
          </a:stretch>
        </p:blipFill>
        <p:spPr>
          <a:xfrm>
            <a:off x="6262255" y="1808018"/>
            <a:ext cx="4655126" cy="4655126"/>
          </a:xfrm>
          <a:prstGeom prst="rect">
            <a:avLst/>
          </a:prstGeom>
        </p:spPr>
      </p:pic>
    </p:spTree>
    <p:extLst>
      <p:ext uri="{BB962C8B-B14F-4D97-AF65-F5344CB8AC3E}">
        <p14:creationId xmlns:p14="http://schemas.microsoft.com/office/powerpoint/2010/main" val="2661391818"/>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522017" y="942109"/>
            <a:ext cx="4077612" cy="421312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Titel 1"/>
          <p:cNvSpPr>
            <a:spLocks noGrp="1"/>
          </p:cNvSpPr>
          <p:nvPr>
            <p:ph type="title"/>
          </p:nvPr>
        </p:nvSpPr>
        <p:spPr>
          <a:xfrm>
            <a:off x="6400800" y="609600"/>
            <a:ext cx="5147730" cy="1641987"/>
          </a:xfrm>
        </p:spPr>
        <p:txBody>
          <a:bodyPr>
            <a:normAutofit fontScale="90000"/>
          </a:bodyPr>
          <a:lstStyle/>
          <a:p>
            <a:r>
              <a:rPr lang="nl-NL" dirty="0">
                <a:latin typeface="Book Antiqua" panose="02040602050305030304" pitchFamily="18" charset="0"/>
              </a:rPr>
              <a:t/>
            </a:r>
            <a:br>
              <a:rPr lang="nl-NL" dirty="0">
                <a:latin typeface="Book Antiqua" panose="02040602050305030304" pitchFamily="18" charset="0"/>
              </a:rPr>
            </a:br>
            <a:r>
              <a:rPr lang="nl-NL" dirty="0">
                <a:latin typeface="Book Antiqua" panose="02040602050305030304" pitchFamily="18" charset="0"/>
              </a:rPr>
              <a:t/>
            </a:r>
            <a:br>
              <a:rPr lang="nl-NL" dirty="0">
                <a:latin typeface="Book Antiqua" panose="02040602050305030304" pitchFamily="18" charset="0"/>
              </a:rPr>
            </a:br>
            <a:r>
              <a:rPr lang="nl-NL" dirty="0">
                <a:latin typeface="Book Antiqua" panose="02040602050305030304" pitchFamily="18" charset="0"/>
              </a:rPr>
              <a:t/>
            </a:r>
            <a:br>
              <a:rPr lang="nl-NL" dirty="0">
                <a:latin typeface="Book Antiqua" panose="02040602050305030304" pitchFamily="18" charset="0"/>
              </a:rPr>
            </a:br>
            <a:r>
              <a:rPr lang="nl-NL" dirty="0">
                <a:latin typeface="Book Antiqua" panose="02040602050305030304" pitchFamily="18" charset="0"/>
              </a:rPr>
              <a:t>         </a:t>
            </a:r>
            <a:endParaRPr lang="nl-NL" dirty="0"/>
          </a:p>
        </p:txBody>
      </p:sp>
      <p:sp>
        <p:nvSpPr>
          <p:cNvPr id="3" name="Tijdelijke aanduiding voor inhoud 2"/>
          <p:cNvSpPr>
            <a:spLocks noGrp="1"/>
          </p:cNvSpPr>
          <p:nvPr>
            <p:ph idx="1"/>
          </p:nvPr>
        </p:nvSpPr>
        <p:spPr>
          <a:xfrm>
            <a:off x="5084618" y="1052946"/>
            <a:ext cx="6463912" cy="1198642"/>
          </a:xfrm>
        </p:spPr>
        <p:txBody>
          <a:bodyPr>
            <a:normAutofit fontScale="25000" lnSpcReduction="20000"/>
          </a:bodyPr>
          <a:lstStyle/>
          <a:p>
            <a:pPr marL="0" indent="0">
              <a:buNone/>
            </a:pPr>
            <a:endParaRPr lang="nl-NL" sz="11200" dirty="0">
              <a:latin typeface="Book Antiqua" panose="02040602050305030304" pitchFamily="18" charset="0"/>
            </a:endParaRPr>
          </a:p>
          <a:p>
            <a:pPr marL="0" indent="0">
              <a:buNone/>
            </a:pPr>
            <a:endParaRPr lang="nl-NL" sz="11200" dirty="0">
              <a:latin typeface="Book Antiqua" panose="02040602050305030304" pitchFamily="18" charset="0"/>
            </a:endParaRPr>
          </a:p>
          <a:p>
            <a:pPr marL="0" indent="0">
              <a:buNone/>
            </a:pPr>
            <a:endParaRPr lang="nl-NL" sz="11200" dirty="0">
              <a:latin typeface="Book Antiqua" panose="02040602050305030304" pitchFamily="18" charset="0"/>
            </a:endParaRPr>
          </a:p>
          <a:p>
            <a:pPr marL="0" indent="0">
              <a:buNone/>
            </a:pPr>
            <a:endParaRPr lang="nl-NL" sz="11200" dirty="0">
              <a:latin typeface="Book Antiqua" panose="02040602050305030304" pitchFamily="18" charset="0"/>
            </a:endParaRPr>
          </a:p>
          <a:p>
            <a:pPr marL="0" indent="0">
              <a:buNone/>
            </a:pPr>
            <a:endParaRPr lang="nl-NL" sz="11200" dirty="0">
              <a:latin typeface="Book Antiqua" panose="02040602050305030304" pitchFamily="18" charset="0"/>
            </a:endParaRPr>
          </a:p>
          <a:p>
            <a:pPr marL="0" indent="0">
              <a:buNone/>
            </a:pPr>
            <a:r>
              <a:rPr lang="nl-NL" sz="11200" u="sng" dirty="0">
                <a:latin typeface="Book Antiqua" panose="02040602050305030304" pitchFamily="18" charset="0"/>
              </a:rPr>
              <a:t>Doel van de psychologie</a:t>
            </a:r>
          </a:p>
          <a:p>
            <a:pPr marL="0" indent="0">
              <a:buNone/>
            </a:pPr>
            <a:endParaRPr lang="nl-NL" sz="11200" dirty="0">
              <a:latin typeface="Book Antiqua" panose="02040602050305030304" pitchFamily="18" charset="0"/>
            </a:endParaRPr>
          </a:p>
          <a:p>
            <a:pPr marL="0" indent="0">
              <a:buNone/>
            </a:pPr>
            <a:r>
              <a:rPr lang="nl-NL" sz="11200" dirty="0">
                <a:latin typeface="Book Antiqua" panose="02040602050305030304" pitchFamily="18" charset="0"/>
              </a:rPr>
              <a:t>Het verwerven van kennis omtrent </a:t>
            </a:r>
          </a:p>
          <a:p>
            <a:pPr marL="0" indent="0">
              <a:buNone/>
            </a:pPr>
            <a:r>
              <a:rPr lang="nl-NL" sz="11200" dirty="0">
                <a:latin typeface="Book Antiqua" panose="02040602050305030304" pitchFamily="18" charset="0"/>
              </a:rPr>
              <a:t>het doen en laten van dieren (in het </a:t>
            </a:r>
          </a:p>
          <a:p>
            <a:pPr marL="0" indent="0">
              <a:buNone/>
            </a:pPr>
            <a:r>
              <a:rPr lang="nl-NL" sz="11200" dirty="0">
                <a:latin typeface="Book Antiqua" panose="02040602050305030304" pitchFamily="18" charset="0"/>
              </a:rPr>
              <a:t>bijzonder mensen), zowel in hun </a:t>
            </a:r>
          </a:p>
          <a:p>
            <a:pPr marL="0" indent="0">
              <a:buNone/>
            </a:pPr>
            <a:r>
              <a:rPr lang="nl-NL" sz="11200" dirty="0">
                <a:latin typeface="Book Antiqua" panose="02040602050305030304" pitchFamily="18" charset="0"/>
              </a:rPr>
              <a:t>alledaagse omgeving als onder </a:t>
            </a:r>
          </a:p>
          <a:p>
            <a:pPr marL="0" indent="0">
              <a:buNone/>
            </a:pPr>
            <a:r>
              <a:rPr lang="nl-NL" sz="11200" dirty="0">
                <a:latin typeface="Book Antiqua" panose="02040602050305030304" pitchFamily="18" charset="0"/>
              </a:rPr>
              <a:t>bijzondere omstandigheden</a:t>
            </a:r>
          </a:p>
          <a:p>
            <a:pPr marL="0" indent="0">
              <a:buNone/>
            </a:pPr>
            <a:endParaRPr lang="nl-NL" dirty="0">
              <a:latin typeface="Book Antiqua" panose="02040602050305030304" pitchFamily="18" charset="0"/>
            </a:endParaRPr>
          </a:p>
        </p:txBody>
      </p:sp>
      <p:sp>
        <p:nvSpPr>
          <p:cNvPr id="4" name="Tijdelijke aanduiding voor voettekst 3"/>
          <p:cNvSpPr>
            <a:spLocks noGrp="1"/>
          </p:cNvSpPr>
          <p:nvPr>
            <p:ph type="ftr" sz="quarter" idx="11"/>
          </p:nvPr>
        </p:nvSpPr>
        <p:spPr/>
        <p:txBody>
          <a:bodyPr>
            <a:normAutofit/>
          </a:bodyPr>
          <a:lstStyle/>
          <a:p>
            <a:r>
              <a:rPr lang="de-DE" dirty="0"/>
              <a:t>Psychopathologie  </a:t>
            </a:r>
            <a:r>
              <a:rPr lang="de-DE" dirty="0" err="1"/>
              <a:t>voor</a:t>
            </a:r>
            <a:r>
              <a:rPr lang="de-DE" dirty="0"/>
              <a:t> BOL / September 2017- februari 2018</a:t>
            </a:r>
            <a:endParaRPr lang="en-US" dirty="0"/>
          </a:p>
          <a:p>
            <a:endParaRPr lang="en-US" dirty="0"/>
          </a:p>
        </p:txBody>
      </p:sp>
    </p:spTree>
    <p:extLst>
      <p:ext uri="{BB962C8B-B14F-4D97-AF65-F5344CB8AC3E}">
        <p14:creationId xmlns:p14="http://schemas.microsoft.com/office/powerpoint/2010/main" val="1276583840"/>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rotWithShape="1">
          <a:blip r:embed="rId2"/>
          <a:srcRect t="3628" r="-1" b="2150"/>
          <a:stretch/>
        </p:blipFill>
        <p:spPr>
          <a:xfrm>
            <a:off x="6060284" y="997975"/>
            <a:ext cx="5447070" cy="5250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Titel 1"/>
          <p:cNvSpPr>
            <a:spLocks noGrp="1"/>
          </p:cNvSpPr>
          <p:nvPr>
            <p:ph type="title"/>
          </p:nvPr>
        </p:nvSpPr>
        <p:spPr>
          <a:xfrm>
            <a:off x="685801" y="609600"/>
            <a:ext cx="5219699" cy="1456267"/>
          </a:xfrm>
        </p:spPr>
        <p:txBody>
          <a:bodyPr>
            <a:normAutofit/>
          </a:bodyPr>
          <a:lstStyle/>
          <a:p>
            <a:pPr>
              <a:lnSpc>
                <a:spcPct val="90000"/>
              </a:lnSpc>
            </a:pPr>
            <a:r>
              <a:rPr lang="nl-NL" sz="3300" dirty="0">
                <a:latin typeface="Book Antiqua" panose="02040602050305030304" pitchFamily="18" charset="0"/>
              </a:rPr>
              <a:t>         </a:t>
            </a:r>
            <a:r>
              <a:rPr lang="nl-NL" sz="3200" dirty="0">
                <a:latin typeface="Book Antiqua" panose="02040602050305030304" pitchFamily="18" charset="0"/>
              </a:rPr>
              <a:t>Andere menswetenschappen</a:t>
            </a:r>
            <a:endParaRPr lang="nl-NL" sz="3200" dirty="0"/>
          </a:p>
        </p:txBody>
      </p:sp>
      <p:sp>
        <p:nvSpPr>
          <p:cNvPr id="4" name="Tijdelijke aanduiding voor voettekst 3"/>
          <p:cNvSpPr>
            <a:spLocks noGrp="1"/>
          </p:cNvSpPr>
          <p:nvPr>
            <p:ph type="ftr" sz="quarter" idx="11"/>
          </p:nvPr>
        </p:nvSpPr>
        <p:spPr/>
        <p:txBody>
          <a:bodyPr>
            <a:normAutofit/>
          </a:bodyPr>
          <a:lstStyle/>
          <a:p>
            <a:r>
              <a:rPr lang="de-DE" dirty="0"/>
              <a:t>Psychopathologie  </a:t>
            </a:r>
            <a:r>
              <a:rPr lang="de-DE" dirty="0" err="1"/>
              <a:t>voor</a:t>
            </a:r>
            <a:r>
              <a:rPr lang="de-DE" dirty="0"/>
              <a:t> BOL / September 2017- februari 2018</a:t>
            </a:r>
            <a:endParaRPr lang="en-US" dirty="0"/>
          </a:p>
          <a:p>
            <a:endParaRPr lang="en-US" dirty="0"/>
          </a:p>
        </p:txBody>
      </p:sp>
      <p:sp>
        <p:nvSpPr>
          <p:cNvPr id="6" name="Tijdelijke aanduiding voor inhoud 5"/>
          <p:cNvSpPr>
            <a:spLocks noGrp="1"/>
          </p:cNvSpPr>
          <p:nvPr>
            <p:ph idx="1"/>
          </p:nvPr>
        </p:nvSpPr>
        <p:spPr>
          <a:xfrm>
            <a:off x="222069" y="2142067"/>
            <a:ext cx="5683431" cy="3096139"/>
          </a:xfrm>
        </p:spPr>
        <p:txBody>
          <a:bodyPr>
            <a:normAutofit fontScale="85000" lnSpcReduction="20000"/>
          </a:bodyPr>
          <a:lstStyle/>
          <a:p>
            <a:pPr marL="0" indent="0">
              <a:buNone/>
            </a:pPr>
            <a:endParaRPr lang="nl-NL" dirty="0">
              <a:latin typeface="Book Antiqua" panose="02040602050305030304" pitchFamily="18" charset="0"/>
            </a:endParaRPr>
          </a:p>
          <a:p>
            <a:pPr marL="0" indent="0">
              <a:buNone/>
            </a:pPr>
            <a:r>
              <a:rPr lang="nl-NL" sz="3500" u="sng" dirty="0">
                <a:latin typeface="Book Antiqua" panose="02040602050305030304" pitchFamily="18" charset="0"/>
              </a:rPr>
              <a:t>Sociologie</a:t>
            </a:r>
          </a:p>
          <a:p>
            <a:pPr marL="0" indent="0">
              <a:buNone/>
            </a:pPr>
            <a:endParaRPr lang="nl-NL" sz="2800" dirty="0">
              <a:latin typeface="Book Antiqua" panose="02040602050305030304" pitchFamily="18" charset="0"/>
            </a:endParaRPr>
          </a:p>
          <a:p>
            <a:pPr marL="0" indent="0">
              <a:buNone/>
            </a:pPr>
            <a:r>
              <a:rPr lang="nl-NL" sz="2800" dirty="0">
                <a:latin typeface="Book Antiqua" panose="02040602050305030304" pitchFamily="18" charset="0"/>
              </a:rPr>
              <a:t>De studie van de sociale relaties tussen mensen en in het bijzonder van de politieke, culturele, religieuze en economische aspecten van menselijke </a:t>
            </a:r>
            <a:r>
              <a:rPr lang="nl-NL" sz="2800" dirty="0" smtClean="0">
                <a:latin typeface="Book Antiqua" panose="02040602050305030304" pitchFamily="18" charset="0"/>
              </a:rPr>
              <a:t>samenlevingen</a:t>
            </a:r>
          </a:p>
          <a:p>
            <a:pPr marL="0" indent="0">
              <a:buNone/>
            </a:pPr>
            <a:endParaRPr lang="nl-NL" dirty="0">
              <a:latin typeface="Book Antiqua" panose="02040602050305030304" pitchFamily="18" charset="0"/>
            </a:endParaRPr>
          </a:p>
          <a:p>
            <a:pPr marL="0" indent="0">
              <a:buNone/>
            </a:pPr>
            <a:endParaRPr lang="nl-NL" dirty="0">
              <a:latin typeface="Book Antiqua" panose="02040602050305030304" pitchFamily="18" charset="0"/>
            </a:endParaRPr>
          </a:p>
          <a:p>
            <a:pPr marL="0" indent="0">
              <a:buNone/>
            </a:pPr>
            <a:endParaRPr lang="nl-NL" dirty="0">
              <a:latin typeface="Book Antiqua" panose="02040602050305030304" pitchFamily="18" charset="0"/>
            </a:endParaRPr>
          </a:p>
        </p:txBody>
      </p:sp>
    </p:spTree>
    <p:extLst>
      <p:ext uri="{BB962C8B-B14F-4D97-AF65-F5344CB8AC3E}">
        <p14:creationId xmlns:p14="http://schemas.microsoft.com/office/powerpoint/2010/main" val="1627635015"/>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643464" y="777958"/>
            <a:ext cx="6897878" cy="531136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Titel 1"/>
          <p:cNvSpPr>
            <a:spLocks noGrp="1"/>
          </p:cNvSpPr>
          <p:nvPr>
            <p:ph type="title"/>
          </p:nvPr>
        </p:nvSpPr>
        <p:spPr>
          <a:xfrm>
            <a:off x="7865806" y="643463"/>
            <a:ext cx="3706762" cy="1608124"/>
          </a:xfrm>
        </p:spPr>
        <p:txBody>
          <a:bodyPr>
            <a:normAutofit/>
          </a:bodyPr>
          <a:lstStyle/>
          <a:p>
            <a:pPr>
              <a:lnSpc>
                <a:spcPct val="90000"/>
              </a:lnSpc>
            </a:pPr>
            <a:r>
              <a:rPr lang="nl-NL" dirty="0">
                <a:latin typeface="Book Antiqua" panose="02040602050305030304" pitchFamily="18" charset="0"/>
              </a:rPr>
              <a:t>Andere mensweten</a:t>
            </a:r>
            <a:br>
              <a:rPr lang="nl-NL" dirty="0">
                <a:latin typeface="Book Antiqua" panose="02040602050305030304" pitchFamily="18" charset="0"/>
              </a:rPr>
            </a:br>
            <a:r>
              <a:rPr lang="nl-NL" dirty="0">
                <a:latin typeface="Book Antiqua" panose="02040602050305030304" pitchFamily="18" charset="0"/>
              </a:rPr>
              <a:t>schappen</a:t>
            </a:r>
            <a:endParaRPr lang="nl-NL" dirty="0"/>
          </a:p>
        </p:txBody>
      </p:sp>
      <p:sp>
        <p:nvSpPr>
          <p:cNvPr id="3" name="Tijdelijke aanduiding voor inhoud 2"/>
          <p:cNvSpPr>
            <a:spLocks noGrp="1"/>
          </p:cNvSpPr>
          <p:nvPr>
            <p:ph idx="1"/>
          </p:nvPr>
        </p:nvSpPr>
        <p:spPr>
          <a:xfrm>
            <a:off x="7865806" y="2251587"/>
            <a:ext cx="3706762" cy="3972232"/>
          </a:xfrm>
        </p:spPr>
        <p:txBody>
          <a:bodyPr>
            <a:normAutofit/>
          </a:bodyPr>
          <a:lstStyle/>
          <a:p>
            <a:pPr marL="0" indent="0">
              <a:buNone/>
            </a:pPr>
            <a:r>
              <a:rPr lang="nl-NL" sz="2800" b="1" u="sng" dirty="0">
                <a:latin typeface="Book Antiqua" panose="02040602050305030304" pitchFamily="18" charset="0"/>
              </a:rPr>
              <a:t>Pedagogiek</a:t>
            </a:r>
            <a:r>
              <a:rPr lang="nl-NL" sz="2800" u="sng" dirty="0">
                <a:latin typeface="Book Antiqua" panose="02040602050305030304" pitchFamily="18" charset="0"/>
              </a:rPr>
              <a:t> of </a:t>
            </a:r>
            <a:r>
              <a:rPr lang="nl-NL" sz="2800" b="1" u="sng" dirty="0">
                <a:latin typeface="Book Antiqua" panose="02040602050305030304" pitchFamily="18" charset="0"/>
              </a:rPr>
              <a:t>opvoedkunde</a:t>
            </a:r>
            <a:endParaRPr lang="nl-NL" sz="2800" u="sng" dirty="0">
              <a:latin typeface="Book Antiqua" panose="02040602050305030304" pitchFamily="18" charset="0"/>
            </a:endParaRPr>
          </a:p>
          <a:p>
            <a:pPr marL="0" indent="0">
              <a:buNone/>
            </a:pPr>
            <a:r>
              <a:rPr lang="nl-NL" sz="2800" dirty="0">
                <a:latin typeface="Book Antiqua" panose="02040602050305030304" pitchFamily="18" charset="0"/>
              </a:rPr>
              <a:t>De studie van de manier waarop volwassenen , jeugdigen grootbrengen met een bepaald doel</a:t>
            </a:r>
          </a:p>
        </p:txBody>
      </p:sp>
      <p:sp>
        <p:nvSpPr>
          <p:cNvPr id="4" name="Tijdelijke aanduiding voor voettekst 3"/>
          <p:cNvSpPr>
            <a:spLocks noGrp="1"/>
          </p:cNvSpPr>
          <p:nvPr>
            <p:ph type="ftr" sz="quarter" idx="11"/>
          </p:nvPr>
        </p:nvSpPr>
        <p:spPr>
          <a:xfrm>
            <a:off x="731520" y="6391687"/>
            <a:ext cx="6751102" cy="377825"/>
          </a:xfrm>
        </p:spPr>
        <p:txBody>
          <a:bodyPr>
            <a:normAutofit/>
          </a:bodyPr>
          <a:lstStyle/>
          <a:p>
            <a:r>
              <a:rPr lang="de-DE" dirty="0"/>
              <a:t>Psychopathologie  </a:t>
            </a:r>
            <a:r>
              <a:rPr lang="de-DE" dirty="0" err="1"/>
              <a:t>voor</a:t>
            </a:r>
            <a:r>
              <a:rPr lang="de-DE" dirty="0"/>
              <a:t> BOL / September 2017- februari 2018</a:t>
            </a:r>
            <a:endParaRPr lang="en-US" dirty="0"/>
          </a:p>
          <a:p>
            <a:endParaRPr lang="en-US" dirty="0"/>
          </a:p>
        </p:txBody>
      </p:sp>
    </p:spTree>
    <p:extLst>
      <p:ext uri="{BB962C8B-B14F-4D97-AF65-F5344CB8AC3E}">
        <p14:creationId xmlns:p14="http://schemas.microsoft.com/office/powerpoint/2010/main" val="3863847573"/>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5206624" y="2383976"/>
            <a:ext cx="6095593" cy="408912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Titel 1"/>
          <p:cNvSpPr>
            <a:spLocks noGrp="1"/>
          </p:cNvSpPr>
          <p:nvPr>
            <p:ph type="title"/>
          </p:nvPr>
        </p:nvSpPr>
        <p:spPr>
          <a:xfrm>
            <a:off x="825909" y="808055"/>
            <a:ext cx="9481873" cy="1453363"/>
          </a:xfrm>
        </p:spPr>
        <p:txBody>
          <a:bodyPr>
            <a:normAutofit/>
          </a:bodyPr>
          <a:lstStyle/>
          <a:p>
            <a:pPr>
              <a:lnSpc>
                <a:spcPct val="90000"/>
              </a:lnSpc>
            </a:pPr>
            <a:r>
              <a:rPr lang="nl-NL" sz="3300" dirty="0">
                <a:latin typeface="Book Antiqua" panose="02040602050305030304" pitchFamily="18" charset="0"/>
              </a:rPr>
              <a:t>Andere menswetenschappen</a:t>
            </a:r>
            <a:endParaRPr lang="nl-NL" sz="3300" dirty="0"/>
          </a:p>
        </p:txBody>
      </p:sp>
      <p:sp>
        <p:nvSpPr>
          <p:cNvPr id="3" name="Tijdelijke aanduiding voor inhoud 2"/>
          <p:cNvSpPr>
            <a:spLocks noGrp="1"/>
          </p:cNvSpPr>
          <p:nvPr>
            <p:ph idx="1"/>
          </p:nvPr>
        </p:nvSpPr>
        <p:spPr>
          <a:xfrm>
            <a:off x="802178" y="2261420"/>
            <a:ext cx="4002936" cy="3637935"/>
          </a:xfrm>
        </p:spPr>
        <p:txBody>
          <a:bodyPr>
            <a:normAutofit/>
          </a:bodyPr>
          <a:lstStyle/>
          <a:p>
            <a:pPr marL="0" indent="0">
              <a:buNone/>
            </a:pPr>
            <a:r>
              <a:rPr lang="nl-NL" sz="3200" b="1" u="sng" dirty="0">
                <a:latin typeface="Book Antiqua" panose="02040602050305030304" pitchFamily="18" charset="0"/>
              </a:rPr>
              <a:t>Andragogie</a:t>
            </a:r>
            <a:r>
              <a:rPr lang="nl-NL" sz="3200" u="sng" dirty="0">
                <a:latin typeface="Book Antiqua" panose="02040602050305030304" pitchFamily="18" charset="0"/>
              </a:rPr>
              <a:t> of </a:t>
            </a:r>
            <a:r>
              <a:rPr lang="nl-NL" sz="3200" b="1" u="sng" dirty="0">
                <a:latin typeface="Book Antiqua" panose="02040602050305030304" pitchFamily="18" charset="0"/>
              </a:rPr>
              <a:t>andragologie</a:t>
            </a:r>
            <a:r>
              <a:rPr lang="nl-NL" sz="3200" u="sng" dirty="0">
                <a:latin typeface="Book Antiqua" panose="02040602050305030304" pitchFamily="18" charset="0"/>
              </a:rPr>
              <a:t> </a:t>
            </a:r>
          </a:p>
          <a:p>
            <a:pPr marL="0" indent="0">
              <a:buNone/>
            </a:pPr>
            <a:r>
              <a:rPr lang="nl-NL" sz="3200" dirty="0">
                <a:latin typeface="Book Antiqua" panose="02040602050305030304" pitchFamily="18" charset="0"/>
              </a:rPr>
              <a:t>Is de opvoeding en vorming van volwassenen</a:t>
            </a:r>
          </a:p>
          <a:p>
            <a:endParaRPr lang="nl-NL" dirty="0">
              <a:latin typeface="Book Antiqua" panose="02040602050305030304" pitchFamily="18" charset="0"/>
            </a:endParaRPr>
          </a:p>
        </p:txBody>
      </p:sp>
      <p:sp>
        <p:nvSpPr>
          <p:cNvPr id="4" name="Tijdelijke aanduiding voor voettekst 3"/>
          <p:cNvSpPr>
            <a:spLocks noGrp="1"/>
          </p:cNvSpPr>
          <p:nvPr>
            <p:ph type="ftr" sz="quarter" idx="11"/>
          </p:nvPr>
        </p:nvSpPr>
        <p:spPr/>
        <p:txBody>
          <a:bodyPr>
            <a:normAutofit/>
          </a:bodyPr>
          <a:lstStyle/>
          <a:p>
            <a:r>
              <a:rPr lang="de-DE" dirty="0"/>
              <a:t>Psychopathologie  </a:t>
            </a:r>
            <a:r>
              <a:rPr lang="de-DE" dirty="0" err="1"/>
              <a:t>voor</a:t>
            </a:r>
            <a:r>
              <a:rPr lang="de-DE" dirty="0"/>
              <a:t> BOL / September 2017- februari 2018</a:t>
            </a:r>
            <a:endParaRPr lang="en-US" dirty="0"/>
          </a:p>
          <a:p>
            <a:endParaRPr lang="en-US" dirty="0"/>
          </a:p>
        </p:txBody>
      </p:sp>
    </p:spTree>
    <p:extLst>
      <p:ext uri="{BB962C8B-B14F-4D97-AF65-F5344CB8AC3E}">
        <p14:creationId xmlns:p14="http://schemas.microsoft.com/office/powerpoint/2010/main" val="81735140"/>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de-DE" dirty="0"/>
              <a:t>Psychopathologie  </a:t>
            </a:r>
            <a:r>
              <a:rPr lang="de-DE" dirty="0" err="1"/>
              <a:t>voor</a:t>
            </a:r>
            <a:r>
              <a:rPr lang="de-DE" dirty="0"/>
              <a:t> BOL / September 2017- februari 2018</a:t>
            </a:r>
            <a:endParaRPr lang="en-US" dirty="0"/>
          </a:p>
          <a:p>
            <a:endParaRPr lang="en-US" dirty="0"/>
          </a:p>
        </p:txBody>
      </p:sp>
      <p:sp>
        <p:nvSpPr>
          <p:cNvPr id="3" name="Rechthoek 2"/>
          <p:cNvSpPr/>
          <p:nvPr/>
        </p:nvSpPr>
        <p:spPr>
          <a:xfrm>
            <a:off x="1593273" y="1094509"/>
            <a:ext cx="8756072" cy="2554545"/>
          </a:xfrm>
          <a:prstGeom prst="rect">
            <a:avLst/>
          </a:prstGeom>
        </p:spPr>
        <p:txBody>
          <a:bodyPr wrap="square">
            <a:spAutoFit/>
          </a:bodyPr>
          <a:lstStyle/>
          <a:p>
            <a:r>
              <a:rPr lang="nl-NL" sz="3200" u="sng" dirty="0">
                <a:latin typeface="Book Antiqua" panose="02040602050305030304" pitchFamily="18" charset="0"/>
              </a:rPr>
              <a:t>Doel van de Andragogie:</a:t>
            </a:r>
          </a:p>
          <a:p>
            <a:endParaRPr lang="nl-NL" sz="3200" dirty="0">
              <a:latin typeface="Book Antiqua" panose="02040602050305030304" pitchFamily="18" charset="0"/>
            </a:endParaRPr>
          </a:p>
          <a:p>
            <a:r>
              <a:rPr lang="nl-NL" sz="3200" dirty="0">
                <a:latin typeface="Book Antiqua" panose="02040602050305030304" pitchFamily="18" charset="0"/>
              </a:rPr>
              <a:t>De volwassen mens bij te staan in de ontwikkeling tot mondigheid, autonomie, humaniteit en verantwoordelijkheid</a:t>
            </a:r>
          </a:p>
        </p:txBody>
      </p:sp>
      <p:pic>
        <p:nvPicPr>
          <p:cNvPr id="4" name="Afbeelding 3"/>
          <p:cNvPicPr>
            <a:picLocks noChangeAspect="1"/>
          </p:cNvPicPr>
          <p:nvPr/>
        </p:nvPicPr>
        <p:blipFill>
          <a:blip r:embed="rId2"/>
          <a:stretch>
            <a:fillRect/>
          </a:stretch>
        </p:blipFill>
        <p:spPr>
          <a:xfrm>
            <a:off x="7523018" y="3846512"/>
            <a:ext cx="3269673" cy="2168249"/>
          </a:xfrm>
          <a:prstGeom prst="rect">
            <a:avLst/>
          </a:prstGeom>
        </p:spPr>
      </p:pic>
      <p:pic>
        <p:nvPicPr>
          <p:cNvPr id="5" name="Afbeelding 4"/>
          <p:cNvPicPr>
            <a:picLocks noChangeAspect="1"/>
          </p:cNvPicPr>
          <p:nvPr/>
        </p:nvPicPr>
        <p:blipFill>
          <a:blip r:embed="rId3"/>
          <a:stretch>
            <a:fillRect/>
          </a:stretch>
        </p:blipFill>
        <p:spPr>
          <a:xfrm>
            <a:off x="3796146" y="3824148"/>
            <a:ext cx="3328129" cy="2212975"/>
          </a:xfrm>
          <a:prstGeom prst="rect">
            <a:avLst/>
          </a:prstGeom>
        </p:spPr>
      </p:pic>
    </p:spTree>
    <p:extLst>
      <p:ext uri="{BB962C8B-B14F-4D97-AF65-F5344CB8AC3E}">
        <p14:creationId xmlns:p14="http://schemas.microsoft.com/office/powerpoint/2010/main" val="2505839567"/>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de-DE" dirty="0"/>
              <a:t>Psychopathologie  </a:t>
            </a:r>
            <a:r>
              <a:rPr lang="de-DE" dirty="0" err="1"/>
              <a:t>voor</a:t>
            </a:r>
            <a:r>
              <a:rPr lang="de-DE" dirty="0"/>
              <a:t> BOL / September 2017- februari 2018</a:t>
            </a:r>
            <a:endParaRPr lang="en-US" dirty="0"/>
          </a:p>
          <a:p>
            <a:endParaRPr lang="en-US" dirty="0"/>
          </a:p>
        </p:txBody>
      </p:sp>
      <p:sp>
        <p:nvSpPr>
          <p:cNvPr id="3" name="Rechthoek 2"/>
          <p:cNvSpPr/>
          <p:nvPr/>
        </p:nvSpPr>
        <p:spPr>
          <a:xfrm>
            <a:off x="484909" y="1163784"/>
            <a:ext cx="9628909" cy="4031873"/>
          </a:xfrm>
          <a:prstGeom prst="rect">
            <a:avLst/>
          </a:prstGeom>
        </p:spPr>
        <p:txBody>
          <a:bodyPr wrap="square">
            <a:spAutoFit/>
          </a:bodyPr>
          <a:lstStyle/>
          <a:p>
            <a:endParaRPr lang="nl-NL" sz="3200" b="1" u="sng" dirty="0">
              <a:latin typeface="Book Antiqua" panose="02040602050305030304" pitchFamily="18" charset="0"/>
            </a:endParaRPr>
          </a:p>
          <a:p>
            <a:r>
              <a:rPr lang="nl-NL" sz="3200" u="sng" dirty="0">
                <a:latin typeface="Book Antiqua" panose="02040602050305030304" pitchFamily="18" charset="0"/>
              </a:rPr>
              <a:t>Filosofie of </a:t>
            </a:r>
          </a:p>
          <a:p>
            <a:r>
              <a:rPr lang="nl-NL" sz="3200" u="sng" dirty="0">
                <a:latin typeface="Book Antiqua" panose="02040602050305030304" pitchFamily="18" charset="0"/>
              </a:rPr>
              <a:t>wijsbegeerte</a:t>
            </a:r>
          </a:p>
          <a:p>
            <a:endParaRPr lang="nl-NL" sz="3200" u="sng" dirty="0">
              <a:latin typeface="Book Antiqua" panose="02040602050305030304" pitchFamily="18" charset="0"/>
            </a:endParaRPr>
          </a:p>
          <a:p>
            <a:r>
              <a:rPr lang="nl-NL" dirty="0">
                <a:latin typeface="Book Antiqua" panose="02040602050305030304" pitchFamily="18" charset="0"/>
              </a:rPr>
              <a:t> </a:t>
            </a:r>
            <a:r>
              <a:rPr lang="nl-NL" sz="3200" dirty="0">
                <a:latin typeface="Book Antiqua" panose="02040602050305030304" pitchFamily="18" charset="0"/>
              </a:rPr>
              <a:t>Theoretische discipline</a:t>
            </a:r>
          </a:p>
          <a:p>
            <a:r>
              <a:rPr lang="nl-NL" sz="3200" dirty="0">
                <a:latin typeface="Book Antiqua" panose="02040602050305030304" pitchFamily="18" charset="0"/>
              </a:rPr>
              <a:t>die het verlangen en het </a:t>
            </a:r>
          </a:p>
          <a:p>
            <a:r>
              <a:rPr lang="nl-NL" sz="3200" dirty="0">
                <a:latin typeface="Book Antiqua" panose="02040602050305030304" pitchFamily="18" charset="0"/>
              </a:rPr>
              <a:t>streven uitdrukt naar </a:t>
            </a:r>
          </a:p>
          <a:p>
            <a:r>
              <a:rPr lang="nl-NL" sz="3200" dirty="0">
                <a:latin typeface="Book Antiqua" panose="02040602050305030304" pitchFamily="18" charset="0"/>
              </a:rPr>
              <a:t>kennis en wijsheid</a:t>
            </a:r>
          </a:p>
        </p:txBody>
      </p:sp>
      <p:sp>
        <p:nvSpPr>
          <p:cNvPr id="4" name="Rechthoek 3"/>
          <p:cNvSpPr/>
          <p:nvPr/>
        </p:nvSpPr>
        <p:spPr>
          <a:xfrm>
            <a:off x="581891" y="228470"/>
            <a:ext cx="8382000" cy="707886"/>
          </a:xfrm>
          <a:prstGeom prst="rect">
            <a:avLst/>
          </a:prstGeom>
        </p:spPr>
        <p:txBody>
          <a:bodyPr wrap="square">
            <a:spAutoFit/>
          </a:bodyPr>
          <a:lstStyle/>
          <a:p>
            <a:r>
              <a:rPr lang="nl-NL" sz="4000" dirty="0">
                <a:latin typeface="Book Antiqua" panose="02040602050305030304" pitchFamily="18" charset="0"/>
              </a:rPr>
              <a:t>Andere menswetenschappen</a:t>
            </a:r>
            <a:endParaRPr lang="nl-NL" sz="4000" dirty="0"/>
          </a:p>
        </p:txBody>
      </p:sp>
      <p:pic>
        <p:nvPicPr>
          <p:cNvPr id="7" name="Afbeelding 6"/>
          <p:cNvPicPr>
            <a:picLocks noChangeAspect="1"/>
          </p:cNvPicPr>
          <p:nvPr/>
        </p:nvPicPr>
        <p:blipFill>
          <a:blip r:embed="rId2"/>
          <a:stretch>
            <a:fillRect/>
          </a:stretch>
        </p:blipFill>
        <p:spPr>
          <a:xfrm>
            <a:off x="5605670" y="1363499"/>
            <a:ext cx="4508148" cy="4695988"/>
          </a:xfrm>
          <a:prstGeom prst="rect">
            <a:avLst/>
          </a:prstGeom>
        </p:spPr>
      </p:pic>
    </p:spTree>
    <p:extLst>
      <p:ext uri="{BB962C8B-B14F-4D97-AF65-F5344CB8AC3E}">
        <p14:creationId xmlns:p14="http://schemas.microsoft.com/office/powerpoint/2010/main" val="2162738687"/>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de-DE" dirty="0"/>
              <a:t>Psychopathologie  </a:t>
            </a:r>
            <a:r>
              <a:rPr lang="de-DE" dirty="0" err="1"/>
              <a:t>voor</a:t>
            </a:r>
            <a:r>
              <a:rPr lang="de-DE" dirty="0"/>
              <a:t> BOL / September 2017- februari 2018</a:t>
            </a:r>
            <a:endParaRPr lang="en-US" dirty="0"/>
          </a:p>
          <a:p>
            <a:endParaRPr lang="en-US" dirty="0"/>
          </a:p>
        </p:txBody>
      </p:sp>
      <p:sp>
        <p:nvSpPr>
          <p:cNvPr id="3" name="Tekstvak 2"/>
          <p:cNvSpPr txBox="1"/>
          <p:nvPr/>
        </p:nvSpPr>
        <p:spPr>
          <a:xfrm>
            <a:off x="483325" y="650372"/>
            <a:ext cx="11220995" cy="4832092"/>
          </a:xfrm>
          <a:prstGeom prst="rect">
            <a:avLst/>
          </a:prstGeom>
          <a:noFill/>
        </p:spPr>
        <p:txBody>
          <a:bodyPr wrap="square" rtlCol="0">
            <a:spAutoFit/>
          </a:bodyPr>
          <a:lstStyle/>
          <a:p>
            <a:r>
              <a:rPr lang="nl-NL" sz="3600" dirty="0">
                <a:latin typeface="Book Antiqua" panose="02040602050305030304" pitchFamily="18" charset="0"/>
              </a:rPr>
              <a:t>Is Psychiatrie een wetenschap ?</a:t>
            </a:r>
          </a:p>
          <a:p>
            <a:endParaRPr lang="nl-NL" sz="3600" dirty="0">
              <a:latin typeface="Book Antiqua" panose="02040602050305030304" pitchFamily="18" charset="0"/>
            </a:endParaRPr>
          </a:p>
          <a:p>
            <a:r>
              <a:rPr lang="nl-NL" sz="2800" u="sng" dirty="0">
                <a:latin typeface="Book Antiqua" panose="02040602050305030304" pitchFamily="18" charset="0"/>
              </a:rPr>
              <a:t>Ten eerste: Wat is wetenschap ?</a:t>
            </a:r>
          </a:p>
          <a:p>
            <a:endParaRPr lang="nl-NL" sz="2800" dirty="0">
              <a:latin typeface="Book Antiqua" panose="02040602050305030304" pitchFamily="18" charset="0"/>
            </a:endParaRPr>
          </a:p>
          <a:p>
            <a:r>
              <a:rPr lang="nl-NL" sz="3600" dirty="0">
                <a:latin typeface="Book Antiqua" panose="02040602050305030304" pitchFamily="18" charset="0"/>
              </a:rPr>
              <a:t>Zowel systematisch verkregen en </a:t>
            </a:r>
          </a:p>
          <a:p>
            <a:r>
              <a:rPr lang="nl-NL" sz="3600" dirty="0">
                <a:latin typeface="Book Antiqua" panose="02040602050305030304" pitchFamily="18" charset="0"/>
              </a:rPr>
              <a:t>geordende objectieve menselijke </a:t>
            </a:r>
          </a:p>
          <a:p>
            <a:r>
              <a:rPr lang="nl-NL" sz="3600" dirty="0">
                <a:latin typeface="Book Antiqua" panose="02040602050305030304" pitchFamily="18" charset="0"/>
              </a:rPr>
              <a:t>kennis, als het proces van </a:t>
            </a:r>
          </a:p>
          <a:p>
            <a:r>
              <a:rPr lang="nl-NL" sz="3600" dirty="0">
                <a:latin typeface="Book Antiqua" panose="02040602050305030304" pitchFamily="18" charset="0"/>
              </a:rPr>
              <a:t>kennisverwerving en de </a:t>
            </a:r>
          </a:p>
          <a:p>
            <a:r>
              <a:rPr lang="nl-NL" sz="3600" dirty="0">
                <a:latin typeface="Book Antiqua" panose="02040602050305030304" pitchFamily="18" charset="0"/>
              </a:rPr>
              <a:t>gemeenschap waarin deze kennis wordt vergaard</a:t>
            </a:r>
            <a:r>
              <a:rPr lang="nl-NL" sz="3600" dirty="0" smtClean="0">
                <a:latin typeface="Book Antiqua" panose="02040602050305030304" pitchFamily="18" charset="0"/>
              </a:rPr>
              <a:t>.</a:t>
            </a:r>
            <a:endParaRPr lang="nl-NL" sz="3600" dirty="0">
              <a:latin typeface="Book Antiqua" panose="02040602050305030304" pitchFamily="18" charset="0"/>
            </a:endParaRPr>
          </a:p>
        </p:txBody>
      </p:sp>
      <p:pic>
        <p:nvPicPr>
          <p:cNvPr id="5" name="Afbeelding 4"/>
          <p:cNvPicPr>
            <a:picLocks noChangeAspect="1"/>
          </p:cNvPicPr>
          <p:nvPr/>
        </p:nvPicPr>
        <p:blipFill>
          <a:blip r:embed="rId2"/>
          <a:stretch>
            <a:fillRect/>
          </a:stretch>
        </p:blipFill>
        <p:spPr>
          <a:xfrm>
            <a:off x="7394713" y="299068"/>
            <a:ext cx="4190765" cy="4536158"/>
          </a:xfrm>
          <a:prstGeom prst="rect">
            <a:avLst/>
          </a:prstGeom>
        </p:spPr>
      </p:pic>
    </p:spTree>
    <p:extLst>
      <p:ext uri="{BB962C8B-B14F-4D97-AF65-F5344CB8AC3E}">
        <p14:creationId xmlns:p14="http://schemas.microsoft.com/office/powerpoint/2010/main" val="288678960"/>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Book Antiqua" panose="02040602050305030304" pitchFamily="18" charset="0"/>
              </a:rPr>
              <a:t>Wat is Psychopathologie </a:t>
            </a:r>
            <a:r>
              <a:rPr lang="nl-NL" dirty="0"/>
              <a:t>?</a:t>
            </a:r>
            <a:br>
              <a:rPr lang="nl-NL" dirty="0"/>
            </a:br>
            <a:endParaRPr lang="nl-NL" dirty="0"/>
          </a:p>
        </p:txBody>
      </p:sp>
      <p:sp>
        <p:nvSpPr>
          <p:cNvPr id="4" name="Tijdelijke aanduiding voor tekst 3"/>
          <p:cNvSpPr>
            <a:spLocks noGrp="1"/>
          </p:cNvSpPr>
          <p:nvPr>
            <p:ph type="body" sz="half" idx="2"/>
          </p:nvPr>
        </p:nvSpPr>
        <p:spPr/>
        <p:txBody>
          <a:bodyPr>
            <a:normAutofit/>
          </a:bodyPr>
          <a:lstStyle/>
          <a:p>
            <a:r>
              <a:rPr lang="nl-NL" sz="2800" dirty="0">
                <a:latin typeface="Book Antiqua" panose="02040602050305030304" pitchFamily="18" charset="0"/>
              </a:rPr>
              <a:t>Psycho        = geest</a:t>
            </a:r>
          </a:p>
          <a:p>
            <a:r>
              <a:rPr lang="nl-NL" sz="2800" dirty="0">
                <a:latin typeface="Book Antiqua" panose="02040602050305030304" pitchFamily="18" charset="0"/>
              </a:rPr>
              <a:t>Pathologie  = ziekteleer</a:t>
            </a:r>
          </a:p>
        </p:txBody>
      </p:sp>
      <p:sp>
        <p:nvSpPr>
          <p:cNvPr id="3" name="Tijdelijke aanduiding voor voettekst 2"/>
          <p:cNvSpPr>
            <a:spLocks noGrp="1"/>
          </p:cNvSpPr>
          <p:nvPr>
            <p:ph type="ftr" sz="quarter" idx="11"/>
          </p:nvPr>
        </p:nvSpPr>
        <p:spPr/>
        <p:txBody>
          <a:bodyPr/>
          <a:lstStyle/>
          <a:p>
            <a:r>
              <a:rPr lang="de-DE" dirty="0"/>
              <a:t>Psychopathologie </a:t>
            </a:r>
            <a:r>
              <a:rPr lang="de-DE" dirty="0" smtClean="0"/>
              <a:t> </a:t>
            </a:r>
            <a:r>
              <a:rPr lang="de-DE" dirty="0" err="1" smtClean="0"/>
              <a:t>voor</a:t>
            </a:r>
            <a:r>
              <a:rPr lang="de-DE" dirty="0" smtClean="0"/>
              <a:t> BOL / </a:t>
            </a:r>
            <a:r>
              <a:rPr lang="de-DE" dirty="0"/>
              <a:t>September 2017- februari 2018</a:t>
            </a:r>
            <a:endParaRPr lang="en-US" dirty="0"/>
          </a:p>
          <a:p>
            <a:endParaRPr lang="en-US" dirty="0"/>
          </a:p>
        </p:txBody>
      </p:sp>
      <p:pic>
        <p:nvPicPr>
          <p:cNvPr id="11" name="Afbeelding 10"/>
          <p:cNvPicPr>
            <a:picLocks noChangeAspect="1"/>
          </p:cNvPicPr>
          <p:nvPr/>
        </p:nvPicPr>
        <p:blipFill>
          <a:blip r:embed="rId2"/>
          <a:stretch>
            <a:fillRect/>
          </a:stretch>
        </p:blipFill>
        <p:spPr>
          <a:xfrm>
            <a:off x="6915764" y="1233055"/>
            <a:ext cx="4814655" cy="4028262"/>
          </a:xfrm>
          <a:prstGeom prst="rect">
            <a:avLst/>
          </a:prstGeom>
        </p:spPr>
      </p:pic>
    </p:spTree>
    <p:extLst>
      <p:ext uri="{BB962C8B-B14F-4D97-AF65-F5344CB8AC3E}">
        <p14:creationId xmlns:p14="http://schemas.microsoft.com/office/powerpoint/2010/main" val="34922382"/>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a:blip r:embed="rId2"/>
            <a:stretch/>
          </a:blipFill>
          <a:ln>
            <a:noFill/>
          </a:ln>
          <a:effectLst/>
        </p:spPr>
      </p:sp>
      <p:pic>
        <p:nvPicPr>
          <p:cNvPr id="11"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6" name="Afbeelding 5"/>
          <p:cNvPicPr>
            <a:picLocks noChangeAspect="1"/>
          </p:cNvPicPr>
          <p:nvPr/>
        </p:nvPicPr>
        <p:blipFill>
          <a:blip r:embed="rId4"/>
          <a:stretch>
            <a:fillRect/>
          </a:stretch>
        </p:blipFill>
        <p:spPr>
          <a:xfrm>
            <a:off x="747252" y="639097"/>
            <a:ext cx="5250425" cy="5250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Titel 1"/>
          <p:cNvSpPr>
            <a:spLocks noGrp="1"/>
          </p:cNvSpPr>
          <p:nvPr>
            <p:ph type="ctrTitle"/>
          </p:nvPr>
        </p:nvSpPr>
        <p:spPr>
          <a:xfrm>
            <a:off x="6400800" y="609600"/>
            <a:ext cx="5147730" cy="1641987"/>
          </a:xfrm>
        </p:spPr>
        <p:txBody>
          <a:bodyPr vert="horz" lIns="91440" tIns="45720" rIns="91440" bIns="45720" rtlCol="0" anchor="ctr">
            <a:normAutofit/>
          </a:bodyPr>
          <a:lstStyle/>
          <a:p>
            <a:pPr algn="l">
              <a:lnSpc>
                <a:spcPct val="90000"/>
              </a:lnSpc>
            </a:pPr>
            <a:r>
              <a:rPr lang="en-US" sz="3600" dirty="0"/>
              <a:t>Is </a:t>
            </a:r>
            <a:r>
              <a:rPr lang="en-US" sz="3600" dirty="0" err="1"/>
              <a:t>Psychiatrie</a:t>
            </a:r>
            <a:r>
              <a:rPr lang="en-US" sz="3600" dirty="0"/>
              <a:t> </a:t>
            </a:r>
            <a:r>
              <a:rPr lang="en-US" sz="3600" dirty="0" err="1"/>
              <a:t>een</a:t>
            </a:r>
            <a:r>
              <a:rPr lang="en-US" sz="3600" dirty="0"/>
              <a:t> </a:t>
            </a:r>
            <a:r>
              <a:rPr lang="en-US" sz="3600" dirty="0" err="1"/>
              <a:t>wetenschap</a:t>
            </a:r>
            <a:r>
              <a:rPr lang="en-US" sz="3600" dirty="0"/>
              <a:t> ?</a:t>
            </a:r>
            <a:br>
              <a:rPr lang="en-US" sz="3600" dirty="0"/>
            </a:br>
            <a:endParaRPr lang="en-US" sz="3600" dirty="0"/>
          </a:p>
        </p:txBody>
      </p:sp>
      <p:sp>
        <p:nvSpPr>
          <p:cNvPr id="4" name="Tijdelijke aanduiding voor voettekst 3"/>
          <p:cNvSpPr>
            <a:spLocks noGrp="1"/>
          </p:cNvSpPr>
          <p:nvPr>
            <p:ph type="ftr" sz="quarter" idx="11"/>
          </p:nvPr>
        </p:nvSpPr>
        <p:spPr>
          <a:xfrm>
            <a:off x="685800" y="5870575"/>
            <a:ext cx="7827659" cy="377825"/>
          </a:xfrm>
        </p:spPr>
        <p:txBody>
          <a:bodyPr vert="horz" lIns="91440" tIns="45720" rIns="91440" bIns="45720" rtlCol="0" anchor="ctr">
            <a:normAutofit/>
          </a:bodyPr>
          <a:lstStyle/>
          <a:p>
            <a:pPr defTabSz="914400"/>
            <a:r>
              <a:rPr lang="de-DE" dirty="0"/>
              <a:t>Psychopathologie  </a:t>
            </a:r>
            <a:r>
              <a:rPr lang="de-DE" dirty="0" err="1"/>
              <a:t>voor</a:t>
            </a:r>
            <a:r>
              <a:rPr lang="de-DE" dirty="0"/>
              <a:t> BOL / September 2017- februari 2018</a:t>
            </a:r>
            <a:endParaRPr lang="en-US" dirty="0"/>
          </a:p>
          <a:p>
            <a:pPr defTabSz="914400"/>
            <a:endParaRPr lang="en-US" dirty="0"/>
          </a:p>
        </p:txBody>
      </p:sp>
      <p:sp>
        <p:nvSpPr>
          <p:cNvPr id="5" name="Tekstvak 4"/>
          <p:cNvSpPr txBox="1"/>
          <p:nvPr/>
        </p:nvSpPr>
        <p:spPr>
          <a:xfrm>
            <a:off x="6400800" y="2251587"/>
            <a:ext cx="5147730" cy="3637935"/>
          </a:xfrm>
          <a:prstGeom prst="rect">
            <a:avLst/>
          </a:prstGeom>
        </p:spPr>
        <p:txBody>
          <a:bodyPr vert="horz" lIns="91440" tIns="45720" rIns="91440" bIns="45720" rtlCol="0" anchor="ctr">
            <a:normAutofit fontScale="92500" lnSpcReduction="10000"/>
          </a:bodyPr>
          <a:lstStyle/>
          <a:p>
            <a:pPr>
              <a:lnSpc>
                <a:spcPct val="80000"/>
              </a:lnSpc>
              <a:spcAft>
                <a:spcPts val="1000"/>
              </a:spcAft>
              <a:buClr>
                <a:schemeClr val="tx1"/>
              </a:buClr>
              <a:buSzPct val="100000"/>
              <a:buFont typeface="Arial"/>
              <a:buChar char="•"/>
            </a:pPr>
            <a:r>
              <a:rPr lang="en-US" sz="1700" u="sng" dirty="0">
                <a:latin typeface="Book Antiqua" panose="02040602050305030304" pitchFamily="18" charset="0"/>
              </a:rPr>
              <a:t>Nee</a:t>
            </a:r>
            <a:r>
              <a:rPr lang="en-US" sz="1700" dirty="0">
                <a:latin typeface="Book Antiqua" panose="02040602050305030304" pitchFamily="18" charset="0"/>
              </a:rPr>
              <a:t>:   Het is </a:t>
            </a:r>
            <a:r>
              <a:rPr lang="en-US" sz="1700" dirty="0" err="1">
                <a:latin typeface="Book Antiqua" panose="02040602050305030304" pitchFamily="18" charset="0"/>
              </a:rPr>
              <a:t>moeilijk</a:t>
            </a:r>
            <a:r>
              <a:rPr lang="en-US" sz="1700" dirty="0">
                <a:latin typeface="Book Antiqua" panose="02040602050305030304" pitchFamily="18" charset="0"/>
              </a:rPr>
              <a:t> </a:t>
            </a:r>
            <a:r>
              <a:rPr lang="en-US" sz="1700" dirty="0" err="1">
                <a:latin typeface="Book Antiqua" panose="02040602050305030304" pitchFamily="18" charset="0"/>
              </a:rPr>
              <a:t>en</a:t>
            </a:r>
            <a:r>
              <a:rPr lang="en-US" sz="1700" dirty="0">
                <a:latin typeface="Book Antiqua" panose="02040602050305030304" pitchFamily="18" charset="0"/>
              </a:rPr>
              <a:t> </a:t>
            </a:r>
            <a:r>
              <a:rPr lang="en-US" sz="1700" dirty="0" err="1">
                <a:latin typeface="Book Antiqua" panose="02040602050305030304" pitchFamily="18" charset="0"/>
              </a:rPr>
              <a:t>vaak</a:t>
            </a:r>
            <a:r>
              <a:rPr lang="en-US" sz="1700" dirty="0">
                <a:latin typeface="Book Antiqua" panose="02040602050305030304" pitchFamily="18" charset="0"/>
              </a:rPr>
              <a:t> </a:t>
            </a:r>
            <a:r>
              <a:rPr lang="en-US" sz="1700" dirty="0" err="1">
                <a:latin typeface="Book Antiqua" panose="02040602050305030304" pitchFamily="18" charset="0"/>
              </a:rPr>
              <a:t>onmogelijk</a:t>
            </a:r>
            <a:r>
              <a:rPr lang="en-US" sz="1700" dirty="0">
                <a:latin typeface="Book Antiqua" panose="02040602050305030304" pitchFamily="18" charset="0"/>
              </a:rPr>
              <a:t> om </a:t>
            </a:r>
          </a:p>
          <a:p>
            <a:pPr>
              <a:lnSpc>
                <a:spcPct val="80000"/>
              </a:lnSpc>
              <a:spcAft>
                <a:spcPts val="1000"/>
              </a:spcAft>
              <a:buClr>
                <a:schemeClr val="tx1"/>
              </a:buClr>
              <a:buSzPct val="100000"/>
            </a:pPr>
            <a:r>
              <a:rPr lang="en-US" sz="1700" dirty="0">
                <a:latin typeface="Book Antiqua" panose="02040602050305030304" pitchFamily="18" charset="0"/>
              </a:rPr>
              <a:t>             </a:t>
            </a:r>
            <a:r>
              <a:rPr lang="en-US" sz="1700" dirty="0" err="1">
                <a:latin typeface="Book Antiqua" panose="02040602050305030304" pitchFamily="18" charset="0"/>
              </a:rPr>
              <a:t>standaarden</a:t>
            </a:r>
            <a:r>
              <a:rPr lang="en-US" sz="1700" dirty="0">
                <a:latin typeface="Book Antiqua" panose="02040602050305030304" pitchFamily="18" charset="0"/>
              </a:rPr>
              <a:t> </a:t>
            </a:r>
            <a:r>
              <a:rPr lang="en-US" sz="1700" dirty="0" err="1">
                <a:latin typeface="Book Antiqua" panose="02040602050305030304" pitchFamily="18" charset="0"/>
              </a:rPr>
              <a:t>te</a:t>
            </a:r>
            <a:r>
              <a:rPr lang="en-US" sz="1700" dirty="0">
                <a:latin typeface="Book Antiqua" panose="02040602050305030304" pitchFamily="18" charset="0"/>
              </a:rPr>
              <a:t> </a:t>
            </a:r>
            <a:r>
              <a:rPr lang="en-US" sz="1700" dirty="0" err="1">
                <a:latin typeface="Book Antiqua" panose="02040602050305030304" pitchFamily="18" charset="0"/>
              </a:rPr>
              <a:t>ontwikkelen</a:t>
            </a:r>
            <a:r>
              <a:rPr lang="en-US" sz="1700" dirty="0">
                <a:latin typeface="Book Antiqua" panose="02040602050305030304" pitchFamily="18" charset="0"/>
              </a:rPr>
              <a:t> </a:t>
            </a:r>
            <a:r>
              <a:rPr lang="en-US" sz="1700" dirty="0" err="1">
                <a:latin typeface="Book Antiqua" panose="02040602050305030304" pitchFamily="18" charset="0"/>
              </a:rPr>
              <a:t>en</a:t>
            </a:r>
            <a:r>
              <a:rPr lang="en-US" sz="1700" dirty="0">
                <a:latin typeface="Book Antiqua" panose="02040602050305030304" pitchFamily="18" charset="0"/>
              </a:rPr>
              <a:t> </a:t>
            </a:r>
            <a:r>
              <a:rPr lang="en-US" sz="1700" dirty="0" err="1">
                <a:latin typeface="Book Antiqua" panose="02040602050305030304" pitchFamily="18" charset="0"/>
              </a:rPr>
              <a:t>menselijk</a:t>
            </a:r>
            <a:r>
              <a:rPr lang="en-US" sz="1700" dirty="0">
                <a:latin typeface="Book Antiqua" panose="02040602050305030304" pitchFamily="18" charset="0"/>
              </a:rPr>
              <a:t>    </a:t>
            </a:r>
          </a:p>
          <a:p>
            <a:pPr>
              <a:lnSpc>
                <a:spcPct val="80000"/>
              </a:lnSpc>
              <a:spcAft>
                <a:spcPts val="1000"/>
              </a:spcAft>
              <a:buClr>
                <a:schemeClr val="tx1"/>
              </a:buClr>
              <a:buSzPct val="100000"/>
            </a:pPr>
            <a:r>
              <a:rPr lang="en-US" sz="1700" dirty="0">
                <a:latin typeface="Book Antiqua" panose="02040602050305030304" pitchFamily="18" charset="0"/>
              </a:rPr>
              <a:t>             </a:t>
            </a:r>
            <a:r>
              <a:rPr lang="en-US" sz="1700" dirty="0" err="1">
                <a:latin typeface="Book Antiqua" panose="02040602050305030304" pitchFamily="18" charset="0"/>
              </a:rPr>
              <a:t>gedrag</a:t>
            </a:r>
            <a:r>
              <a:rPr lang="en-US" sz="1700" dirty="0">
                <a:latin typeface="Book Antiqua" panose="02040602050305030304" pitchFamily="18" charset="0"/>
              </a:rPr>
              <a:t> </a:t>
            </a:r>
            <a:r>
              <a:rPr lang="en-US" sz="1700" dirty="0" err="1">
                <a:latin typeface="Book Antiqua" panose="02040602050305030304" pitchFamily="18" charset="0"/>
              </a:rPr>
              <a:t>te</a:t>
            </a:r>
            <a:r>
              <a:rPr lang="en-US" sz="1700" dirty="0">
                <a:latin typeface="Book Antiqua" panose="02040602050305030304" pitchFamily="18" charset="0"/>
              </a:rPr>
              <a:t>  </a:t>
            </a:r>
            <a:r>
              <a:rPr lang="en-US" sz="1700" dirty="0" err="1">
                <a:latin typeface="Book Antiqua" panose="02040602050305030304" pitchFamily="18" charset="0"/>
              </a:rPr>
              <a:t>meten</a:t>
            </a:r>
            <a:r>
              <a:rPr lang="en-US" sz="1700" dirty="0">
                <a:latin typeface="Book Antiqua" panose="02040602050305030304" pitchFamily="18" charset="0"/>
              </a:rPr>
              <a:t>. </a:t>
            </a:r>
            <a:r>
              <a:rPr lang="en-US" sz="1700" dirty="0" err="1">
                <a:latin typeface="Book Antiqua" panose="02040602050305030304" pitchFamily="18" charset="0"/>
              </a:rPr>
              <a:t>Ieder</a:t>
            </a:r>
            <a:r>
              <a:rPr lang="en-US" sz="1700" dirty="0">
                <a:latin typeface="Book Antiqua" panose="02040602050305030304" pitchFamily="18" charset="0"/>
              </a:rPr>
              <a:t> </a:t>
            </a:r>
            <a:r>
              <a:rPr lang="en-US" sz="1700" dirty="0" err="1">
                <a:latin typeface="Book Antiqua" panose="02040602050305030304" pitchFamily="18" charset="0"/>
              </a:rPr>
              <a:t>mens</a:t>
            </a:r>
            <a:r>
              <a:rPr lang="en-US" sz="1700" dirty="0">
                <a:latin typeface="Book Antiqua" panose="02040602050305030304" pitchFamily="18" charset="0"/>
              </a:rPr>
              <a:t> </a:t>
            </a:r>
            <a:r>
              <a:rPr lang="en-US" sz="1700" dirty="0" err="1">
                <a:latin typeface="Book Antiqua" panose="02040602050305030304" pitchFamily="18" charset="0"/>
              </a:rPr>
              <a:t>reageert</a:t>
            </a:r>
            <a:r>
              <a:rPr lang="en-US" sz="1700" dirty="0">
                <a:latin typeface="Book Antiqua" panose="02040602050305030304" pitchFamily="18" charset="0"/>
              </a:rPr>
              <a:t> </a:t>
            </a:r>
            <a:r>
              <a:rPr lang="en-US" sz="1700" dirty="0" err="1">
                <a:latin typeface="Book Antiqua" panose="02040602050305030304" pitchFamily="18" charset="0"/>
              </a:rPr>
              <a:t>weer</a:t>
            </a:r>
            <a:r>
              <a:rPr lang="en-US" sz="1700" dirty="0">
                <a:latin typeface="Book Antiqua" panose="02040602050305030304" pitchFamily="18" charset="0"/>
              </a:rPr>
              <a:t>   </a:t>
            </a:r>
          </a:p>
          <a:p>
            <a:pPr>
              <a:lnSpc>
                <a:spcPct val="80000"/>
              </a:lnSpc>
              <a:spcAft>
                <a:spcPts val="1000"/>
              </a:spcAft>
              <a:buClr>
                <a:schemeClr val="tx1"/>
              </a:buClr>
              <a:buSzPct val="100000"/>
            </a:pPr>
            <a:r>
              <a:rPr lang="en-US" sz="1700" dirty="0">
                <a:latin typeface="Book Antiqua" panose="02040602050305030304" pitchFamily="18" charset="0"/>
              </a:rPr>
              <a:t>             </a:t>
            </a:r>
            <a:r>
              <a:rPr lang="en-US" sz="1700" dirty="0" err="1">
                <a:latin typeface="Book Antiqua" panose="02040602050305030304" pitchFamily="18" charset="0"/>
              </a:rPr>
              <a:t>anders</a:t>
            </a:r>
            <a:r>
              <a:rPr lang="en-US" sz="1700" dirty="0">
                <a:latin typeface="Book Antiqua" panose="02040602050305030304" pitchFamily="18" charset="0"/>
              </a:rPr>
              <a:t> op </a:t>
            </a:r>
            <a:r>
              <a:rPr lang="en-US" sz="1700" dirty="0" err="1">
                <a:latin typeface="Book Antiqua" panose="02040602050305030304" pitchFamily="18" charset="0"/>
              </a:rPr>
              <a:t>een</a:t>
            </a:r>
            <a:r>
              <a:rPr lang="en-US" sz="1700" dirty="0">
                <a:latin typeface="Book Antiqua" panose="02040602050305030304" pitchFamily="18" charset="0"/>
              </a:rPr>
              <a:t> </a:t>
            </a:r>
            <a:r>
              <a:rPr lang="en-US" sz="1700" dirty="0" err="1">
                <a:latin typeface="Book Antiqua" panose="02040602050305030304" pitchFamily="18" charset="0"/>
              </a:rPr>
              <a:t>behandeling</a:t>
            </a:r>
            <a:r>
              <a:rPr lang="en-US" sz="1700" dirty="0">
                <a:latin typeface="Book Antiqua" panose="02040602050305030304" pitchFamily="18" charset="0"/>
              </a:rPr>
              <a:t> </a:t>
            </a:r>
            <a:r>
              <a:rPr lang="en-US" sz="1700" dirty="0" err="1">
                <a:latin typeface="Book Antiqua" panose="02040602050305030304" pitchFamily="18" charset="0"/>
              </a:rPr>
              <a:t>en</a:t>
            </a:r>
            <a:r>
              <a:rPr lang="en-US" sz="1700" dirty="0">
                <a:latin typeface="Book Antiqua" panose="02040602050305030304" pitchFamily="18" charset="0"/>
              </a:rPr>
              <a:t> </a:t>
            </a:r>
            <a:r>
              <a:rPr lang="en-US" sz="1700" dirty="0" err="1">
                <a:latin typeface="Book Antiqua" panose="02040602050305030304" pitchFamily="18" charset="0"/>
              </a:rPr>
              <a:t>voor</a:t>
            </a:r>
            <a:r>
              <a:rPr lang="en-US" sz="1700" dirty="0">
                <a:latin typeface="Book Antiqua" panose="02040602050305030304" pitchFamily="18" charset="0"/>
              </a:rPr>
              <a:t> </a:t>
            </a:r>
            <a:r>
              <a:rPr lang="en-US" sz="1700" dirty="0" err="1">
                <a:latin typeface="Book Antiqua" panose="02040602050305030304" pitchFamily="18" charset="0"/>
              </a:rPr>
              <a:t>ieder</a:t>
            </a:r>
            <a:r>
              <a:rPr lang="en-US" sz="1700" dirty="0">
                <a:latin typeface="Book Antiqua" panose="02040602050305030304" pitchFamily="18" charset="0"/>
              </a:rPr>
              <a:t>   </a:t>
            </a:r>
          </a:p>
          <a:p>
            <a:pPr>
              <a:lnSpc>
                <a:spcPct val="80000"/>
              </a:lnSpc>
              <a:spcAft>
                <a:spcPts val="1000"/>
              </a:spcAft>
              <a:buClr>
                <a:schemeClr val="tx1"/>
              </a:buClr>
              <a:buSzPct val="100000"/>
            </a:pPr>
            <a:r>
              <a:rPr lang="en-US" sz="1700" dirty="0">
                <a:latin typeface="Book Antiqua" panose="02040602050305030304" pitchFamily="18" charset="0"/>
              </a:rPr>
              <a:t>             </a:t>
            </a:r>
            <a:r>
              <a:rPr lang="en-US" sz="1700" dirty="0" err="1">
                <a:latin typeface="Book Antiqua" panose="02040602050305030304" pitchFamily="18" charset="0"/>
              </a:rPr>
              <a:t>mens</a:t>
            </a:r>
            <a:r>
              <a:rPr lang="en-US" sz="1700" dirty="0">
                <a:latin typeface="Book Antiqua" panose="02040602050305030304" pitchFamily="18" charset="0"/>
              </a:rPr>
              <a:t> is de  </a:t>
            </a:r>
            <a:r>
              <a:rPr lang="en-US" sz="1700" dirty="0" err="1">
                <a:latin typeface="Book Antiqua" panose="02040602050305030304" pitchFamily="18" charset="0"/>
              </a:rPr>
              <a:t>prognose</a:t>
            </a:r>
            <a:r>
              <a:rPr lang="en-US" sz="1700" dirty="0">
                <a:latin typeface="Book Antiqua" panose="02040602050305030304" pitchFamily="18" charset="0"/>
              </a:rPr>
              <a:t> </a:t>
            </a:r>
            <a:r>
              <a:rPr lang="en-US" sz="1700" dirty="0" err="1">
                <a:latin typeface="Book Antiqua" panose="02040602050305030304" pitchFamily="18" charset="0"/>
              </a:rPr>
              <a:t>verschillend</a:t>
            </a:r>
            <a:r>
              <a:rPr lang="en-US" sz="1700" dirty="0">
                <a:latin typeface="Book Antiqua" panose="02040602050305030304" pitchFamily="18" charset="0"/>
              </a:rPr>
              <a:t>. </a:t>
            </a:r>
            <a:r>
              <a:rPr lang="en-US" sz="1700" dirty="0" err="1">
                <a:latin typeface="Book Antiqua" panose="02040602050305030304" pitchFamily="18" charset="0"/>
              </a:rPr>
              <a:t>Culturele</a:t>
            </a:r>
            <a:r>
              <a:rPr lang="en-US" sz="1700" dirty="0">
                <a:latin typeface="Book Antiqua" panose="02040602050305030304" pitchFamily="18" charset="0"/>
              </a:rPr>
              <a:t> </a:t>
            </a:r>
          </a:p>
          <a:p>
            <a:pPr>
              <a:lnSpc>
                <a:spcPct val="80000"/>
              </a:lnSpc>
              <a:spcAft>
                <a:spcPts val="1000"/>
              </a:spcAft>
              <a:buClr>
                <a:schemeClr val="tx1"/>
              </a:buClr>
              <a:buSzPct val="100000"/>
            </a:pPr>
            <a:r>
              <a:rPr lang="en-US" sz="1700" dirty="0">
                <a:latin typeface="Book Antiqua" panose="02040602050305030304" pitchFamily="18" charset="0"/>
              </a:rPr>
              <a:t>             </a:t>
            </a:r>
            <a:r>
              <a:rPr lang="en-US" sz="1700" dirty="0" err="1">
                <a:latin typeface="Book Antiqua" panose="02040602050305030304" pitchFamily="18" charset="0"/>
              </a:rPr>
              <a:t>aspecten</a:t>
            </a:r>
            <a:r>
              <a:rPr lang="en-US" sz="1700" dirty="0">
                <a:latin typeface="Book Antiqua" panose="02040602050305030304" pitchFamily="18" charset="0"/>
              </a:rPr>
              <a:t>, </a:t>
            </a:r>
            <a:r>
              <a:rPr lang="en-US" sz="1700" dirty="0" err="1">
                <a:latin typeface="Book Antiqua" panose="02040602050305030304" pitchFamily="18" charset="0"/>
              </a:rPr>
              <a:t>erfelijkheid</a:t>
            </a:r>
            <a:r>
              <a:rPr lang="en-US" sz="1700" dirty="0">
                <a:latin typeface="Book Antiqua" panose="02040602050305030304" pitchFamily="18" charset="0"/>
              </a:rPr>
              <a:t>, </a:t>
            </a:r>
            <a:r>
              <a:rPr lang="en-US" sz="1700" dirty="0" err="1">
                <a:latin typeface="Book Antiqua" panose="02040602050305030304" pitchFamily="18" charset="0"/>
              </a:rPr>
              <a:t>geschiedenis</a:t>
            </a:r>
            <a:r>
              <a:rPr lang="en-US" sz="1700" dirty="0">
                <a:latin typeface="Book Antiqua" panose="02040602050305030304" pitchFamily="18" charset="0"/>
              </a:rPr>
              <a:t>, </a:t>
            </a:r>
            <a:r>
              <a:rPr lang="en-US" sz="1700" dirty="0" err="1">
                <a:latin typeface="Book Antiqua" panose="02040602050305030304" pitchFamily="18" charset="0"/>
              </a:rPr>
              <a:t>klimaat</a:t>
            </a:r>
            <a:r>
              <a:rPr lang="en-US" sz="1700" dirty="0">
                <a:latin typeface="Book Antiqua" panose="02040602050305030304" pitchFamily="18" charset="0"/>
              </a:rPr>
              <a:t>, </a:t>
            </a:r>
          </a:p>
          <a:p>
            <a:pPr>
              <a:lnSpc>
                <a:spcPct val="80000"/>
              </a:lnSpc>
              <a:spcAft>
                <a:spcPts val="1000"/>
              </a:spcAft>
              <a:buClr>
                <a:schemeClr val="tx1"/>
              </a:buClr>
              <a:buSzPct val="100000"/>
            </a:pPr>
            <a:r>
              <a:rPr lang="en-US" sz="1700" dirty="0">
                <a:latin typeface="Book Antiqua" panose="02040602050305030304" pitchFamily="18" charset="0"/>
              </a:rPr>
              <a:t>             </a:t>
            </a:r>
            <a:r>
              <a:rPr lang="en-US" sz="1700" dirty="0" err="1">
                <a:latin typeface="Book Antiqua" panose="02040602050305030304" pitchFamily="18" charset="0"/>
              </a:rPr>
              <a:t>opvoeding</a:t>
            </a:r>
            <a:r>
              <a:rPr lang="en-US" sz="1700" dirty="0">
                <a:latin typeface="Book Antiqua" panose="02040602050305030304" pitchFamily="18" charset="0"/>
              </a:rPr>
              <a:t> </a:t>
            </a:r>
            <a:r>
              <a:rPr lang="en-US" sz="1700" dirty="0" err="1">
                <a:latin typeface="Book Antiqua" panose="02040602050305030304" pitchFamily="18" charset="0"/>
              </a:rPr>
              <a:t>en</a:t>
            </a:r>
            <a:r>
              <a:rPr lang="en-US" sz="1700" dirty="0">
                <a:latin typeface="Book Antiqua" panose="02040602050305030304" pitchFamily="18" charset="0"/>
              </a:rPr>
              <a:t>  </a:t>
            </a:r>
            <a:r>
              <a:rPr lang="en-US" sz="1700" dirty="0" err="1">
                <a:latin typeface="Book Antiqua" panose="02040602050305030304" pitchFamily="18" charset="0"/>
              </a:rPr>
              <a:t>levensloop</a:t>
            </a:r>
            <a:r>
              <a:rPr lang="en-US" sz="1700" dirty="0">
                <a:latin typeface="Book Antiqua" panose="02040602050305030304" pitchFamily="18" charset="0"/>
              </a:rPr>
              <a:t> </a:t>
            </a:r>
            <a:r>
              <a:rPr lang="en-US" sz="1700" dirty="0" err="1">
                <a:latin typeface="Book Antiqua" panose="02040602050305030304" pitchFamily="18" charset="0"/>
              </a:rPr>
              <a:t>zijn</a:t>
            </a:r>
            <a:r>
              <a:rPr lang="en-US" sz="1700" dirty="0">
                <a:latin typeface="Book Antiqua" panose="02040602050305030304" pitchFamily="18" charset="0"/>
              </a:rPr>
              <a:t> </a:t>
            </a:r>
            <a:r>
              <a:rPr lang="en-US" sz="1700" dirty="0" err="1">
                <a:latin typeface="Book Antiqua" panose="02040602050305030304" pitchFamily="18" charset="0"/>
              </a:rPr>
              <a:t>altijd</a:t>
            </a:r>
            <a:r>
              <a:rPr lang="en-US" sz="1700" dirty="0">
                <a:latin typeface="Book Antiqua" panose="02040602050305030304" pitchFamily="18" charset="0"/>
              </a:rPr>
              <a:t> </a:t>
            </a:r>
          </a:p>
          <a:p>
            <a:pPr>
              <a:lnSpc>
                <a:spcPct val="80000"/>
              </a:lnSpc>
              <a:spcAft>
                <a:spcPts val="1000"/>
              </a:spcAft>
              <a:buClr>
                <a:schemeClr val="tx1"/>
              </a:buClr>
              <a:buSzPct val="100000"/>
            </a:pPr>
            <a:r>
              <a:rPr lang="en-US" sz="1700" dirty="0">
                <a:latin typeface="Book Antiqua" panose="02040602050305030304" pitchFamily="18" charset="0"/>
              </a:rPr>
              <a:t>             </a:t>
            </a:r>
            <a:r>
              <a:rPr lang="en-US" sz="1700" dirty="0" err="1">
                <a:latin typeface="Book Antiqua" panose="02040602050305030304" pitchFamily="18" charset="0"/>
              </a:rPr>
              <a:t>variabel</a:t>
            </a:r>
            <a:r>
              <a:rPr lang="en-US" sz="1700" dirty="0">
                <a:latin typeface="Book Antiqua" panose="02040602050305030304" pitchFamily="18" charset="0"/>
              </a:rPr>
              <a:t>.</a:t>
            </a:r>
          </a:p>
          <a:p>
            <a:pPr>
              <a:lnSpc>
                <a:spcPct val="80000"/>
              </a:lnSpc>
              <a:spcAft>
                <a:spcPts val="1000"/>
              </a:spcAft>
              <a:buClr>
                <a:schemeClr val="tx1"/>
              </a:buClr>
              <a:buSzPct val="100000"/>
              <a:buFont typeface="Arial"/>
              <a:buChar char="•"/>
            </a:pPr>
            <a:endParaRPr lang="en-US" sz="1700" dirty="0">
              <a:latin typeface="Book Antiqua" panose="02040602050305030304" pitchFamily="18" charset="0"/>
            </a:endParaRPr>
          </a:p>
          <a:p>
            <a:pPr>
              <a:lnSpc>
                <a:spcPct val="80000"/>
              </a:lnSpc>
              <a:spcAft>
                <a:spcPts val="1000"/>
              </a:spcAft>
              <a:buClr>
                <a:schemeClr val="tx1"/>
              </a:buClr>
              <a:buSzPct val="100000"/>
              <a:buFont typeface="Arial"/>
              <a:buChar char="•"/>
            </a:pPr>
            <a:r>
              <a:rPr lang="en-US" sz="1700" u="sng" dirty="0">
                <a:latin typeface="Book Antiqua" panose="02040602050305030304" pitchFamily="18" charset="0"/>
              </a:rPr>
              <a:t>Ja</a:t>
            </a:r>
            <a:r>
              <a:rPr lang="en-US" sz="1700" dirty="0">
                <a:latin typeface="Book Antiqua" panose="02040602050305030304" pitchFamily="18" charset="0"/>
              </a:rPr>
              <a:t>:      Door </a:t>
            </a:r>
            <a:r>
              <a:rPr lang="en-US" sz="1700" dirty="0" err="1">
                <a:latin typeface="Book Antiqua" panose="02040602050305030304" pitchFamily="18" charset="0"/>
              </a:rPr>
              <a:t>jarenlang</a:t>
            </a:r>
            <a:r>
              <a:rPr lang="en-US" sz="1700" dirty="0">
                <a:latin typeface="Book Antiqua" panose="02040602050305030304" pitchFamily="18" charset="0"/>
              </a:rPr>
              <a:t> </a:t>
            </a:r>
            <a:r>
              <a:rPr lang="en-US" sz="1700" dirty="0" err="1">
                <a:latin typeface="Book Antiqua" panose="02040602050305030304" pitchFamily="18" charset="0"/>
              </a:rPr>
              <a:t>gegevens</a:t>
            </a:r>
            <a:r>
              <a:rPr lang="en-US" sz="1700" dirty="0">
                <a:latin typeface="Book Antiqua" panose="02040602050305030304" pitchFamily="18" charset="0"/>
              </a:rPr>
              <a:t> </a:t>
            </a:r>
            <a:r>
              <a:rPr lang="en-US" sz="1700" dirty="0" err="1">
                <a:latin typeface="Book Antiqua" panose="02040602050305030304" pitchFamily="18" charset="0"/>
              </a:rPr>
              <a:t>te</a:t>
            </a:r>
            <a:r>
              <a:rPr lang="en-US" sz="1700" dirty="0">
                <a:latin typeface="Book Antiqua" panose="02040602050305030304" pitchFamily="18" charset="0"/>
              </a:rPr>
              <a:t> </a:t>
            </a:r>
            <a:r>
              <a:rPr lang="en-US" sz="1700" dirty="0" err="1">
                <a:latin typeface="Book Antiqua" panose="02040602050305030304" pitchFamily="18" charset="0"/>
              </a:rPr>
              <a:t>verzamelen</a:t>
            </a:r>
            <a:r>
              <a:rPr lang="en-US" sz="1700" dirty="0">
                <a:latin typeface="Book Antiqua" panose="02040602050305030304" pitchFamily="18" charset="0"/>
              </a:rPr>
              <a:t> </a:t>
            </a:r>
            <a:r>
              <a:rPr lang="en-US" sz="1700" dirty="0" err="1">
                <a:latin typeface="Book Antiqua" panose="02040602050305030304" pitchFamily="18" charset="0"/>
              </a:rPr>
              <a:t>en</a:t>
            </a:r>
            <a:r>
              <a:rPr lang="en-US" sz="1700" dirty="0">
                <a:latin typeface="Book Antiqua" panose="02040602050305030304" pitchFamily="18" charset="0"/>
              </a:rPr>
              <a:t> </a:t>
            </a:r>
          </a:p>
          <a:p>
            <a:pPr>
              <a:lnSpc>
                <a:spcPct val="80000"/>
              </a:lnSpc>
              <a:spcAft>
                <a:spcPts val="1000"/>
              </a:spcAft>
              <a:buClr>
                <a:schemeClr val="tx1"/>
              </a:buClr>
              <a:buSzPct val="100000"/>
              <a:buFont typeface="Arial"/>
              <a:buChar char="•"/>
            </a:pPr>
            <a:r>
              <a:rPr lang="en-US" sz="1700" dirty="0">
                <a:latin typeface="Book Antiqua" panose="02040602050305030304" pitchFamily="18" charset="0"/>
              </a:rPr>
              <a:t>           </a:t>
            </a:r>
            <a:r>
              <a:rPr lang="en-US" sz="1700" dirty="0" err="1">
                <a:latin typeface="Book Antiqua" panose="02040602050305030304" pitchFamily="18" charset="0"/>
              </a:rPr>
              <a:t>internationaal</a:t>
            </a:r>
            <a:r>
              <a:rPr lang="en-US" sz="1700" dirty="0">
                <a:latin typeface="Book Antiqua" panose="02040602050305030304" pitchFamily="18" charset="0"/>
              </a:rPr>
              <a:t> </a:t>
            </a:r>
            <a:r>
              <a:rPr lang="en-US" sz="1700" dirty="0" err="1">
                <a:latin typeface="Book Antiqua" panose="02040602050305030304" pitchFamily="18" charset="0"/>
              </a:rPr>
              <a:t>uit</a:t>
            </a:r>
            <a:r>
              <a:rPr lang="en-US" sz="1700" dirty="0">
                <a:latin typeface="Book Antiqua" panose="02040602050305030304" pitchFamily="18" charset="0"/>
              </a:rPr>
              <a:t> </a:t>
            </a:r>
            <a:r>
              <a:rPr lang="en-US" sz="1700" dirty="0" err="1">
                <a:latin typeface="Book Antiqua" panose="02040602050305030304" pitchFamily="18" charset="0"/>
              </a:rPr>
              <a:t>te</a:t>
            </a:r>
            <a:r>
              <a:rPr lang="en-US" sz="1700" dirty="0">
                <a:latin typeface="Book Antiqua" panose="02040602050305030304" pitchFamily="18" charset="0"/>
              </a:rPr>
              <a:t> </a:t>
            </a:r>
            <a:r>
              <a:rPr lang="en-US" sz="1700" dirty="0" err="1">
                <a:latin typeface="Book Antiqua" panose="02040602050305030304" pitchFamily="18" charset="0"/>
              </a:rPr>
              <a:t>wisselen</a:t>
            </a:r>
            <a:r>
              <a:rPr lang="en-US" sz="1700" dirty="0">
                <a:latin typeface="Book Antiqua" panose="02040602050305030304" pitchFamily="18" charset="0"/>
              </a:rPr>
              <a:t> kun je </a:t>
            </a:r>
            <a:r>
              <a:rPr lang="en-US" sz="1700" dirty="0" err="1">
                <a:latin typeface="Book Antiqua" panose="02040602050305030304" pitchFamily="18" charset="0"/>
              </a:rPr>
              <a:t>komen</a:t>
            </a:r>
            <a:r>
              <a:rPr lang="en-US" sz="1700" dirty="0">
                <a:latin typeface="Book Antiqua" panose="02040602050305030304" pitchFamily="18" charset="0"/>
              </a:rPr>
              <a:t> tot    </a:t>
            </a:r>
          </a:p>
          <a:p>
            <a:pPr>
              <a:lnSpc>
                <a:spcPct val="80000"/>
              </a:lnSpc>
              <a:spcAft>
                <a:spcPts val="1000"/>
              </a:spcAft>
              <a:buClr>
                <a:schemeClr val="tx1"/>
              </a:buClr>
              <a:buSzPct val="100000"/>
              <a:buFont typeface="Arial"/>
              <a:buChar char="•"/>
            </a:pPr>
            <a:r>
              <a:rPr lang="en-US" sz="1700" dirty="0">
                <a:latin typeface="Book Antiqua" panose="02040602050305030304" pitchFamily="18" charset="0"/>
              </a:rPr>
              <a:t>          </a:t>
            </a:r>
            <a:r>
              <a:rPr lang="en-US" sz="1700" dirty="0" err="1">
                <a:latin typeface="Book Antiqua" panose="02040602050305030304" pitchFamily="18" charset="0"/>
              </a:rPr>
              <a:t>conclusies</a:t>
            </a:r>
            <a:r>
              <a:rPr lang="en-US" sz="1700" dirty="0">
                <a:latin typeface="Book Antiqua" panose="02040602050305030304" pitchFamily="18" charset="0"/>
              </a:rPr>
              <a:t> </a:t>
            </a:r>
            <a:r>
              <a:rPr lang="en-US" sz="1700" dirty="0" err="1">
                <a:latin typeface="Book Antiqua" panose="02040602050305030304" pitchFamily="18" charset="0"/>
              </a:rPr>
              <a:t>en</a:t>
            </a:r>
            <a:r>
              <a:rPr lang="en-US" sz="1700" dirty="0">
                <a:latin typeface="Book Antiqua" panose="02040602050305030304" pitchFamily="18" charset="0"/>
              </a:rPr>
              <a:t> </a:t>
            </a:r>
            <a:r>
              <a:rPr lang="en-US" sz="1700" dirty="0" err="1">
                <a:latin typeface="Book Antiqua" panose="02040602050305030304" pitchFamily="18" charset="0"/>
              </a:rPr>
              <a:t>diagnositiek</a:t>
            </a:r>
            <a:r>
              <a:rPr lang="en-US" sz="1700" dirty="0">
                <a:latin typeface="Book Antiqua" panose="02040602050305030304" pitchFamily="18" charset="0"/>
              </a:rPr>
              <a:t>.</a:t>
            </a:r>
          </a:p>
        </p:txBody>
      </p:sp>
    </p:spTree>
    <p:extLst>
      <p:ext uri="{BB962C8B-B14F-4D97-AF65-F5344CB8AC3E}">
        <p14:creationId xmlns:p14="http://schemas.microsoft.com/office/powerpoint/2010/main" val="1490583745"/>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18053" y="421786"/>
            <a:ext cx="10008842" cy="662609"/>
          </a:xfrm>
        </p:spPr>
        <p:txBody>
          <a:bodyPr>
            <a:normAutofit fontScale="25000" lnSpcReduction="20000"/>
          </a:bodyPr>
          <a:lstStyle/>
          <a:p>
            <a:pPr marL="0" indent="0">
              <a:buNone/>
            </a:pPr>
            <a:endParaRPr lang="nl-NL" sz="3600" dirty="0">
              <a:latin typeface="Book Antiqua" panose="02040602050305030304" pitchFamily="18" charset="0"/>
            </a:endParaRPr>
          </a:p>
          <a:p>
            <a:pPr marL="0" indent="0">
              <a:buNone/>
            </a:pPr>
            <a:endParaRPr lang="nl-NL" sz="3600" dirty="0">
              <a:latin typeface="Book Antiqua" panose="02040602050305030304" pitchFamily="18" charset="0"/>
            </a:endParaRPr>
          </a:p>
          <a:p>
            <a:pPr marL="0" indent="0">
              <a:buNone/>
            </a:pPr>
            <a:r>
              <a:rPr lang="nl-NL" sz="14400" dirty="0">
                <a:latin typeface="Book Antiqua" panose="02040602050305030304" pitchFamily="18" charset="0"/>
              </a:rPr>
              <a:t>Terreinen van de Psychiatrie</a:t>
            </a:r>
          </a:p>
          <a:p>
            <a:endParaRPr lang="nl-NL" sz="3600" dirty="0">
              <a:latin typeface="Book Antiqua" panose="02040602050305030304" pitchFamily="18" charset="0"/>
            </a:endParaRPr>
          </a:p>
          <a:p>
            <a:endParaRPr lang="nl-NL" sz="3600" dirty="0">
              <a:latin typeface="Book Antiqua" panose="02040602050305030304" pitchFamily="18" charset="0"/>
            </a:endParaRPr>
          </a:p>
          <a:p>
            <a:endParaRPr lang="nl-NL" sz="3600" dirty="0">
              <a:latin typeface="Book Antiqua" panose="02040602050305030304" pitchFamily="18" charset="0"/>
            </a:endParaRPr>
          </a:p>
        </p:txBody>
      </p:sp>
      <p:sp>
        <p:nvSpPr>
          <p:cNvPr id="4" name="Tijdelijke aanduiding voor voettekst 3"/>
          <p:cNvSpPr>
            <a:spLocks noGrp="1"/>
          </p:cNvSpPr>
          <p:nvPr>
            <p:ph type="ftr" sz="quarter" idx="11"/>
          </p:nvPr>
        </p:nvSpPr>
        <p:spPr/>
        <p:txBody>
          <a:bodyPr/>
          <a:lstStyle/>
          <a:p>
            <a:r>
              <a:rPr lang="de-DE" dirty="0"/>
              <a:t>Psychopathologie  </a:t>
            </a:r>
            <a:r>
              <a:rPr lang="de-DE" dirty="0" err="1"/>
              <a:t>voor</a:t>
            </a:r>
            <a:r>
              <a:rPr lang="de-DE" dirty="0"/>
              <a:t> BOL / September 2017- februari 2018</a:t>
            </a:r>
            <a:endParaRPr lang="en-US" dirty="0"/>
          </a:p>
          <a:p>
            <a:endParaRPr lang="en-US" dirty="0"/>
          </a:p>
        </p:txBody>
      </p:sp>
      <p:sp>
        <p:nvSpPr>
          <p:cNvPr id="6" name="Tekstvak 5"/>
          <p:cNvSpPr txBox="1"/>
          <p:nvPr/>
        </p:nvSpPr>
        <p:spPr>
          <a:xfrm>
            <a:off x="535578" y="1084395"/>
            <a:ext cx="10649396" cy="4585871"/>
          </a:xfrm>
          <a:prstGeom prst="rect">
            <a:avLst/>
          </a:prstGeom>
          <a:noFill/>
        </p:spPr>
        <p:txBody>
          <a:bodyPr wrap="square" rtlCol="0">
            <a:spAutoFit/>
          </a:bodyPr>
          <a:lstStyle/>
          <a:p>
            <a:r>
              <a:rPr lang="nl-NL" sz="2800" u="sng" dirty="0">
                <a:latin typeface="Book Antiqua" panose="02040602050305030304" pitchFamily="18" charset="0"/>
              </a:rPr>
              <a:t>Een paar voorbeelden</a:t>
            </a:r>
          </a:p>
          <a:p>
            <a:endParaRPr lang="nl-NL" sz="2800" dirty="0">
              <a:latin typeface="Book Antiqua" panose="02040602050305030304" pitchFamily="18" charset="0"/>
            </a:endParaRPr>
          </a:p>
          <a:p>
            <a:r>
              <a:rPr lang="nl-NL" sz="2400" dirty="0">
                <a:latin typeface="Book Antiqua" panose="02040602050305030304" pitchFamily="18" charset="0"/>
              </a:rPr>
              <a:t>Kinderpsychiatrie : behandeling van ADHD, </a:t>
            </a:r>
          </a:p>
          <a:p>
            <a:r>
              <a:rPr lang="nl-NL" sz="2400" dirty="0">
                <a:latin typeface="Book Antiqua" panose="02040602050305030304" pitchFamily="18" charset="0"/>
              </a:rPr>
              <a:t>                                   PDD- </a:t>
            </a:r>
            <a:r>
              <a:rPr lang="nl-NL" sz="2400" dirty="0" err="1">
                <a:latin typeface="Book Antiqua" panose="02040602050305030304" pitchFamily="18" charset="0"/>
              </a:rPr>
              <a:t>Nos</a:t>
            </a:r>
            <a:r>
              <a:rPr lang="nl-NL" sz="2400" dirty="0">
                <a:latin typeface="Book Antiqua" panose="02040602050305030304" pitchFamily="18" charset="0"/>
              </a:rPr>
              <a:t>, Autisme en </a:t>
            </a:r>
          </a:p>
          <a:p>
            <a:r>
              <a:rPr lang="nl-NL" sz="2400" dirty="0">
                <a:latin typeface="Book Antiqua" panose="02040602050305030304" pitchFamily="18" charset="0"/>
              </a:rPr>
              <a:t>                                   gedragsstoornissen</a:t>
            </a:r>
          </a:p>
          <a:p>
            <a:endParaRPr lang="nl-NL" sz="2400" dirty="0">
              <a:latin typeface="Book Antiqua" panose="02040602050305030304" pitchFamily="18" charset="0"/>
            </a:endParaRPr>
          </a:p>
          <a:p>
            <a:r>
              <a:rPr lang="nl-NL" sz="2400" dirty="0">
                <a:latin typeface="Book Antiqua" panose="02040602050305030304" pitchFamily="18" charset="0"/>
              </a:rPr>
              <a:t>Ouderenpsychiatrie : Geriatrie</a:t>
            </a:r>
          </a:p>
          <a:p>
            <a:endParaRPr lang="nl-NL" sz="2400" dirty="0">
              <a:latin typeface="Book Antiqua" panose="02040602050305030304" pitchFamily="18" charset="0"/>
            </a:endParaRPr>
          </a:p>
          <a:p>
            <a:r>
              <a:rPr lang="nl-NL" sz="2400" dirty="0">
                <a:latin typeface="Book Antiqua" panose="02040602050305030304" pitchFamily="18" charset="0"/>
              </a:rPr>
              <a:t>Forensische Psychiatrie: behandelt psychisch </a:t>
            </a:r>
          </a:p>
          <a:p>
            <a:r>
              <a:rPr lang="nl-NL" sz="2400" dirty="0">
                <a:latin typeface="Book Antiqua" panose="02040602050305030304" pitchFamily="18" charset="0"/>
              </a:rPr>
              <a:t>                                           gestoorde criminelen</a:t>
            </a:r>
          </a:p>
          <a:p>
            <a:endParaRPr lang="nl-NL" sz="2000" dirty="0">
              <a:latin typeface="Book Antiqua" panose="02040602050305030304" pitchFamily="18" charset="0"/>
            </a:endParaRPr>
          </a:p>
          <a:p>
            <a:r>
              <a:rPr lang="nl-NL" sz="2400" dirty="0">
                <a:latin typeface="Book Antiqua" panose="02040602050305030304" pitchFamily="18" charset="0"/>
              </a:rPr>
              <a:t>Neuropsychiatrie : onderzoekt de biologische </a:t>
            </a:r>
            <a:r>
              <a:rPr lang="nl-NL" sz="2400" dirty="0" smtClean="0">
                <a:latin typeface="Book Antiqua" panose="02040602050305030304" pitchFamily="18" charset="0"/>
              </a:rPr>
              <a:t>oorzaken</a:t>
            </a:r>
            <a:endParaRPr lang="nl-NL" dirty="0"/>
          </a:p>
        </p:txBody>
      </p:sp>
      <p:pic>
        <p:nvPicPr>
          <p:cNvPr id="7" name="Afbeelding 6"/>
          <p:cNvPicPr>
            <a:picLocks noChangeAspect="1"/>
          </p:cNvPicPr>
          <p:nvPr/>
        </p:nvPicPr>
        <p:blipFill>
          <a:blip r:embed="rId2"/>
          <a:stretch>
            <a:fillRect/>
          </a:stretch>
        </p:blipFill>
        <p:spPr>
          <a:xfrm>
            <a:off x="8365104" y="392999"/>
            <a:ext cx="3307080" cy="4953000"/>
          </a:xfrm>
          <a:prstGeom prst="rect">
            <a:avLst/>
          </a:prstGeom>
        </p:spPr>
      </p:pic>
    </p:spTree>
    <p:extLst>
      <p:ext uri="{BB962C8B-B14F-4D97-AF65-F5344CB8AC3E}">
        <p14:creationId xmlns:p14="http://schemas.microsoft.com/office/powerpoint/2010/main" val="1027536411"/>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 calcmode="lin" valueType="num">
                                      <p:cBhvr additive="base">
                                        <p:cTn id="3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anim calcmode="lin" valueType="num">
                                      <p:cBhvr additive="base">
                                        <p:cTn id="3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6">
                                            <p:txEl>
                                              <p:pRg st="11" end="11"/>
                                            </p:txEl>
                                          </p:spTgt>
                                        </p:tgtEl>
                                        <p:attrNameLst>
                                          <p:attrName>style.visibility</p:attrName>
                                        </p:attrNameLst>
                                      </p:cBhvr>
                                      <p:to>
                                        <p:strVal val="visible"/>
                                      </p:to>
                                    </p:set>
                                    <p:anim calcmode="lin" valueType="num">
                                      <p:cBhvr additive="base">
                                        <p:cTn id="48"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91269" y="2385391"/>
            <a:ext cx="6468855" cy="2000340"/>
          </a:xfrm>
        </p:spPr>
        <p:txBody>
          <a:bodyPr/>
          <a:lstStyle/>
          <a:p>
            <a:r>
              <a:rPr lang="nl-NL" dirty="0">
                <a:latin typeface="Book Antiqua" panose="02040602050305030304" pitchFamily="18" charset="0"/>
              </a:rPr>
              <a:t>Wat is psychiatrie </a:t>
            </a:r>
            <a:r>
              <a:rPr lang="nl-NL" dirty="0"/>
              <a:t>?</a:t>
            </a:r>
          </a:p>
        </p:txBody>
      </p:sp>
      <p:sp>
        <p:nvSpPr>
          <p:cNvPr id="3" name="Ondertitel 2"/>
          <p:cNvSpPr>
            <a:spLocks noGrp="1"/>
          </p:cNvSpPr>
          <p:nvPr>
            <p:ph type="subTitle" idx="1"/>
          </p:nvPr>
        </p:nvSpPr>
        <p:spPr>
          <a:xfrm>
            <a:off x="1060174" y="4385732"/>
            <a:ext cx="10099951" cy="1405467"/>
          </a:xfrm>
        </p:spPr>
        <p:txBody>
          <a:bodyPr>
            <a:normAutofit fontScale="92500" lnSpcReduction="10000"/>
          </a:bodyPr>
          <a:lstStyle/>
          <a:p>
            <a:endParaRPr lang="nl-NL" dirty="0">
              <a:latin typeface="Book Antiqua" panose="02040602050305030304" pitchFamily="18" charset="0"/>
            </a:endParaRPr>
          </a:p>
          <a:p>
            <a:r>
              <a:rPr lang="nl-NL" dirty="0">
                <a:latin typeface="Book Antiqua" panose="02040602050305030304" pitchFamily="18" charset="0"/>
              </a:rPr>
              <a:t>samenvoeging van het Griekse </a:t>
            </a:r>
            <a:r>
              <a:rPr lang="nl-NL" i="1" dirty="0">
                <a:latin typeface="Book Antiqua" panose="02040602050305030304" pitchFamily="18" charset="0"/>
              </a:rPr>
              <a:t>psyche</a:t>
            </a:r>
            <a:r>
              <a:rPr lang="nl-NL" dirty="0">
                <a:latin typeface="Book Antiqua" panose="02040602050305030304" pitchFamily="18" charset="0"/>
              </a:rPr>
              <a:t> (ziel of geest </a:t>
            </a:r>
          </a:p>
          <a:p>
            <a:r>
              <a:rPr lang="nl-NL" dirty="0">
                <a:latin typeface="Book Antiqua" panose="02040602050305030304" pitchFamily="18" charset="0"/>
              </a:rPr>
              <a:t> en </a:t>
            </a:r>
            <a:r>
              <a:rPr lang="nl-NL" i="1" dirty="0">
                <a:latin typeface="Book Antiqua" panose="02040602050305030304" pitchFamily="18" charset="0"/>
              </a:rPr>
              <a:t>iatros</a:t>
            </a:r>
            <a:r>
              <a:rPr lang="nl-NL" dirty="0">
                <a:latin typeface="Book Antiqua" panose="02040602050305030304" pitchFamily="18" charset="0"/>
              </a:rPr>
              <a:t> (arts )</a:t>
            </a:r>
          </a:p>
          <a:p>
            <a:r>
              <a:rPr lang="nl-NL" dirty="0">
                <a:latin typeface="Book Antiqua" panose="02040602050305030304" pitchFamily="18" charset="0"/>
              </a:rPr>
              <a:t>Dus:  geneeskunde van de ziel).</a:t>
            </a:r>
          </a:p>
        </p:txBody>
      </p:sp>
      <p:sp>
        <p:nvSpPr>
          <p:cNvPr id="6" name="Tijdelijke aanduiding voor voettekst 5"/>
          <p:cNvSpPr>
            <a:spLocks noGrp="1"/>
          </p:cNvSpPr>
          <p:nvPr>
            <p:ph type="ftr" sz="quarter" idx="11"/>
          </p:nvPr>
        </p:nvSpPr>
        <p:spPr/>
        <p:txBody>
          <a:bodyPr/>
          <a:lstStyle/>
          <a:p>
            <a:r>
              <a:rPr lang="de-DE" dirty="0"/>
              <a:t>Psychopathologie  </a:t>
            </a:r>
            <a:r>
              <a:rPr lang="de-DE" dirty="0" err="1"/>
              <a:t>voor</a:t>
            </a:r>
            <a:r>
              <a:rPr lang="de-DE" dirty="0"/>
              <a:t> BOL / September 2017- februari 2018</a:t>
            </a:r>
            <a:endParaRPr lang="en-US" dirty="0"/>
          </a:p>
          <a:p>
            <a:endParaRPr lang="en-US" dirty="0"/>
          </a:p>
        </p:txBody>
      </p:sp>
      <p:pic>
        <p:nvPicPr>
          <p:cNvPr id="5" name="Afbeelding 4"/>
          <p:cNvPicPr>
            <a:picLocks noChangeAspect="1"/>
          </p:cNvPicPr>
          <p:nvPr/>
        </p:nvPicPr>
        <p:blipFill>
          <a:blip r:embed="rId2"/>
          <a:stretch>
            <a:fillRect/>
          </a:stretch>
        </p:blipFill>
        <p:spPr>
          <a:xfrm>
            <a:off x="388503" y="152675"/>
            <a:ext cx="3835846" cy="4109836"/>
          </a:xfrm>
          <a:prstGeom prst="rect">
            <a:avLst/>
          </a:prstGeom>
        </p:spPr>
      </p:pic>
    </p:spTree>
    <p:extLst>
      <p:ext uri="{BB962C8B-B14F-4D97-AF65-F5344CB8AC3E}">
        <p14:creationId xmlns:p14="http://schemas.microsoft.com/office/powerpoint/2010/main" val="848896578"/>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92726"/>
            <a:ext cx="6164653" cy="651165"/>
          </a:xfrm>
        </p:spPr>
        <p:txBody>
          <a:bodyPr/>
          <a:lstStyle/>
          <a:p>
            <a:r>
              <a:rPr lang="nl-NL" u="sng" dirty="0">
                <a:latin typeface="Book Antiqua" panose="02040602050305030304" pitchFamily="18" charset="0"/>
              </a:rPr>
              <a:t>Psychiatrie</a:t>
            </a:r>
          </a:p>
        </p:txBody>
      </p:sp>
      <p:pic>
        <p:nvPicPr>
          <p:cNvPr id="5" name="Tijdelijke aanduiding voor afbeelding 4"/>
          <p:cNvPicPr>
            <a:picLocks noGrp="1" noChangeAspect="1"/>
          </p:cNvPicPr>
          <p:nvPr>
            <p:ph type="pic" idx="1"/>
          </p:nvPr>
        </p:nvPicPr>
        <p:blipFill>
          <a:blip r:embed="rId2"/>
          <a:srcRect l="981" r="981"/>
          <a:stretch>
            <a:fillRect/>
          </a:stretch>
        </p:blipFill>
        <p:spPr/>
      </p:pic>
      <p:sp>
        <p:nvSpPr>
          <p:cNvPr id="4" name="Tijdelijke aanduiding voor tekst 3"/>
          <p:cNvSpPr>
            <a:spLocks noGrp="1"/>
          </p:cNvSpPr>
          <p:nvPr>
            <p:ph type="body" sz="half" idx="2"/>
          </p:nvPr>
        </p:nvSpPr>
        <p:spPr>
          <a:xfrm>
            <a:off x="277092" y="1898073"/>
            <a:ext cx="6573362" cy="2902527"/>
          </a:xfrm>
        </p:spPr>
        <p:txBody>
          <a:bodyPr>
            <a:normAutofit fontScale="70000" lnSpcReduction="20000"/>
          </a:bodyPr>
          <a:lstStyle/>
          <a:p>
            <a:r>
              <a:rPr lang="nl-NL" sz="4600" dirty="0">
                <a:latin typeface="Book Antiqua" panose="02040602050305030304" pitchFamily="18" charset="0"/>
              </a:rPr>
              <a:t>Hoofdoel: </a:t>
            </a:r>
          </a:p>
          <a:p>
            <a:r>
              <a:rPr lang="nl-NL" sz="4600" dirty="0">
                <a:latin typeface="Book Antiqua" panose="02040602050305030304" pitchFamily="18" charset="0"/>
              </a:rPr>
              <a:t>Verlichten van psychisch lijden dat een gevolg is van psychiatrische aandoeningen en het vergroten van het psychisch welbevinden van de patiënt en diens omgeving</a:t>
            </a:r>
            <a:r>
              <a:rPr lang="nl-NL" dirty="0">
                <a:latin typeface="Book Antiqua" panose="02040602050305030304" pitchFamily="18" charset="0"/>
              </a:rPr>
              <a:t>.</a:t>
            </a:r>
          </a:p>
        </p:txBody>
      </p:sp>
      <p:sp>
        <p:nvSpPr>
          <p:cNvPr id="6" name="Tijdelijke aanduiding voor voettekst 5"/>
          <p:cNvSpPr>
            <a:spLocks noGrp="1"/>
          </p:cNvSpPr>
          <p:nvPr>
            <p:ph type="ftr" sz="quarter" idx="11"/>
          </p:nvPr>
        </p:nvSpPr>
        <p:spPr/>
        <p:txBody>
          <a:bodyPr/>
          <a:lstStyle/>
          <a:p>
            <a:r>
              <a:rPr lang="de-DE" dirty="0"/>
              <a:t>Psychopathologie  </a:t>
            </a:r>
            <a:r>
              <a:rPr lang="de-DE" dirty="0" err="1"/>
              <a:t>voor</a:t>
            </a:r>
            <a:r>
              <a:rPr lang="de-DE" dirty="0"/>
              <a:t> BOL / September 2017- februari 2018</a:t>
            </a:r>
            <a:endParaRPr lang="en-US" dirty="0"/>
          </a:p>
          <a:p>
            <a:endParaRPr lang="en-US" dirty="0"/>
          </a:p>
        </p:txBody>
      </p:sp>
    </p:spTree>
    <p:extLst>
      <p:ext uri="{BB962C8B-B14F-4D97-AF65-F5344CB8AC3E}">
        <p14:creationId xmlns:p14="http://schemas.microsoft.com/office/powerpoint/2010/main" val="3219313617"/>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28871" y="530088"/>
            <a:ext cx="9869856" cy="1077039"/>
          </a:xfrm>
        </p:spPr>
        <p:txBody>
          <a:bodyPr/>
          <a:lstStyle/>
          <a:p>
            <a:r>
              <a:rPr lang="nl-NL" dirty="0">
                <a:latin typeface="Book Antiqua" panose="02040602050305030304" pitchFamily="18" charset="0"/>
              </a:rPr>
              <a:t>Opleiding voor psychiater</a:t>
            </a:r>
          </a:p>
        </p:txBody>
      </p:sp>
      <p:sp>
        <p:nvSpPr>
          <p:cNvPr id="3" name="Ondertitel 2"/>
          <p:cNvSpPr>
            <a:spLocks noGrp="1"/>
          </p:cNvSpPr>
          <p:nvPr>
            <p:ph type="subTitle" idx="1"/>
          </p:nvPr>
        </p:nvSpPr>
        <p:spPr>
          <a:xfrm>
            <a:off x="887896" y="3167270"/>
            <a:ext cx="10272229" cy="2623929"/>
          </a:xfrm>
        </p:spPr>
        <p:txBody>
          <a:bodyPr/>
          <a:lstStyle/>
          <a:p>
            <a:r>
              <a:rPr lang="nl-NL" dirty="0">
                <a:latin typeface="Book Antiqua" panose="02040602050305030304" pitchFamily="18" charset="0"/>
              </a:rPr>
              <a:t>studie  Geneeskunde </a:t>
            </a:r>
            <a:r>
              <a:rPr lang="nl-NL" u="sng" dirty="0">
                <a:latin typeface="Book Antiqua" panose="02040602050305030304" pitchFamily="18" charset="0"/>
              </a:rPr>
              <a:t>( 6 jaar)</a:t>
            </a:r>
            <a:r>
              <a:rPr lang="nl-NL" dirty="0">
                <a:latin typeface="Book Antiqua" panose="02040602050305030304" pitchFamily="18" charset="0"/>
              </a:rPr>
              <a:t>, </a:t>
            </a:r>
          </a:p>
          <a:p>
            <a:r>
              <a:rPr lang="nl-NL" dirty="0">
                <a:latin typeface="Book Antiqua" panose="02040602050305030304" pitchFamily="18" charset="0"/>
              </a:rPr>
              <a:t>solliciteren voor de opleiding tot psychiater. </a:t>
            </a:r>
          </a:p>
          <a:p>
            <a:r>
              <a:rPr lang="nl-NL" dirty="0">
                <a:latin typeface="Book Antiqua" panose="02040602050305030304" pitchFamily="18" charset="0"/>
              </a:rPr>
              <a:t>opleidingsduur  is 4,5 jaar. </a:t>
            </a:r>
          </a:p>
        </p:txBody>
      </p:sp>
      <p:sp>
        <p:nvSpPr>
          <p:cNvPr id="5" name="Tijdelijke aanduiding voor voettekst 4"/>
          <p:cNvSpPr>
            <a:spLocks noGrp="1"/>
          </p:cNvSpPr>
          <p:nvPr>
            <p:ph type="ftr" sz="quarter" idx="11"/>
          </p:nvPr>
        </p:nvSpPr>
        <p:spPr>
          <a:xfrm>
            <a:off x="5307873" y="5927908"/>
            <a:ext cx="4893958" cy="377825"/>
          </a:xfrm>
        </p:spPr>
        <p:txBody>
          <a:bodyPr/>
          <a:lstStyle/>
          <a:p>
            <a:r>
              <a:rPr lang="de-DE" dirty="0"/>
              <a:t>Psychopathologie  </a:t>
            </a:r>
            <a:r>
              <a:rPr lang="de-DE" dirty="0" err="1"/>
              <a:t>voor</a:t>
            </a:r>
            <a:r>
              <a:rPr lang="de-DE" dirty="0"/>
              <a:t> BOL / September 2017- februari 2018</a:t>
            </a:r>
            <a:endParaRPr lang="en-US" dirty="0"/>
          </a:p>
          <a:p>
            <a:endParaRPr lang="en-US" dirty="0"/>
          </a:p>
        </p:txBody>
      </p:sp>
      <p:pic>
        <p:nvPicPr>
          <p:cNvPr id="4" name="Afbeelding 3"/>
          <p:cNvPicPr>
            <a:picLocks noChangeAspect="1"/>
          </p:cNvPicPr>
          <p:nvPr/>
        </p:nvPicPr>
        <p:blipFill>
          <a:blip r:embed="rId2"/>
          <a:stretch>
            <a:fillRect/>
          </a:stretch>
        </p:blipFill>
        <p:spPr>
          <a:xfrm>
            <a:off x="412580" y="3275071"/>
            <a:ext cx="4229760" cy="3167371"/>
          </a:xfrm>
          <a:prstGeom prst="rect">
            <a:avLst/>
          </a:prstGeom>
        </p:spPr>
      </p:pic>
    </p:spTree>
    <p:extLst>
      <p:ext uri="{BB962C8B-B14F-4D97-AF65-F5344CB8AC3E}">
        <p14:creationId xmlns:p14="http://schemas.microsoft.com/office/powerpoint/2010/main" val="164933934"/>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97496" y="344557"/>
            <a:ext cx="9912626" cy="2107095"/>
          </a:xfrm>
        </p:spPr>
        <p:txBody>
          <a:bodyPr>
            <a:normAutofit/>
          </a:bodyPr>
          <a:lstStyle/>
          <a:p>
            <a:r>
              <a:rPr lang="nl-NL" sz="4000" dirty="0">
                <a:latin typeface="Book Antiqua" panose="02040602050305030304" pitchFamily="18" charset="0"/>
              </a:rPr>
              <a:t>Waarom studeert een psychiater eerst geneeskunde ?</a:t>
            </a:r>
          </a:p>
        </p:txBody>
      </p:sp>
      <p:sp>
        <p:nvSpPr>
          <p:cNvPr id="3" name="Ondertitel 2"/>
          <p:cNvSpPr>
            <a:spLocks noGrp="1"/>
          </p:cNvSpPr>
          <p:nvPr>
            <p:ph type="subTitle" idx="1"/>
          </p:nvPr>
        </p:nvSpPr>
        <p:spPr>
          <a:xfrm>
            <a:off x="490330" y="2994992"/>
            <a:ext cx="10669795" cy="2796208"/>
          </a:xfrm>
        </p:spPr>
        <p:txBody>
          <a:bodyPr>
            <a:normAutofit lnSpcReduction="10000"/>
          </a:bodyPr>
          <a:lstStyle/>
          <a:p>
            <a:pPr marL="285750" indent="-285750" algn="l">
              <a:buFont typeface="Arial" panose="020B0604020202020204" pitchFamily="34" charset="0"/>
              <a:buChar char="•"/>
            </a:pPr>
            <a:r>
              <a:rPr lang="nl-NL" dirty="0">
                <a:latin typeface="Book Antiqua" panose="02040602050305030304" pitchFamily="18" charset="0"/>
              </a:rPr>
              <a:t> Een psychiater is een arts dus schrijft medicatie voor</a:t>
            </a:r>
          </a:p>
          <a:p>
            <a:pPr marL="285750" indent="-285750" algn="l">
              <a:buFont typeface="Arial" panose="020B0604020202020204" pitchFamily="34" charset="0"/>
              <a:buChar char="•"/>
            </a:pPr>
            <a:endParaRPr lang="nl-NL" dirty="0">
              <a:latin typeface="Book Antiqua" panose="02040602050305030304" pitchFamily="18" charset="0"/>
            </a:endParaRPr>
          </a:p>
          <a:p>
            <a:pPr marL="342900" indent="-342900" algn="l">
              <a:buFont typeface="Arial" panose="020B0604020202020204" pitchFamily="34" charset="0"/>
              <a:buChar char="•"/>
            </a:pPr>
            <a:r>
              <a:rPr lang="nl-NL" dirty="0">
                <a:latin typeface="Book Antiqua" panose="02040602050305030304" pitchFamily="18" charset="0"/>
              </a:rPr>
              <a:t>Veel psychiatrische stoornissen hebben een lichamelijke oorsprong</a:t>
            </a:r>
          </a:p>
          <a:p>
            <a:pPr marL="342900" indent="-342900" algn="l">
              <a:buFont typeface="Arial" panose="020B0604020202020204" pitchFamily="34" charset="0"/>
              <a:buChar char="•"/>
            </a:pPr>
            <a:endParaRPr lang="nl-NL" sz="2000" dirty="0">
              <a:latin typeface="Book Antiqua" panose="02040602050305030304" pitchFamily="18" charset="0"/>
            </a:endParaRPr>
          </a:p>
          <a:p>
            <a:pPr marL="342900" indent="-342900" algn="l">
              <a:buFont typeface="Arial" panose="020B0604020202020204" pitchFamily="34" charset="0"/>
              <a:buChar char="•"/>
            </a:pPr>
            <a:r>
              <a:rPr lang="nl-NL" dirty="0">
                <a:latin typeface="Book Antiqua" panose="02040602050305030304" pitchFamily="18" charset="0"/>
              </a:rPr>
              <a:t>Een mens is een </a:t>
            </a:r>
            <a:r>
              <a:rPr lang="nl-NL" dirty="0" err="1">
                <a:latin typeface="Book Antiqua" panose="02040602050305030304" pitchFamily="18" charset="0"/>
              </a:rPr>
              <a:t>socio</a:t>
            </a:r>
            <a:r>
              <a:rPr lang="nl-NL" dirty="0">
                <a:latin typeface="Book Antiqua" panose="02040602050305030304" pitchFamily="18" charset="0"/>
              </a:rPr>
              <a:t>-psychosomatische eenheid </a:t>
            </a:r>
          </a:p>
          <a:p>
            <a:pPr algn="l"/>
            <a:r>
              <a:rPr lang="nl-NL" sz="2000" dirty="0">
                <a:latin typeface="Book Antiqua" panose="02040602050305030304" pitchFamily="18" charset="0"/>
              </a:rPr>
              <a:t>     </a:t>
            </a:r>
            <a:r>
              <a:rPr lang="nl-NL" sz="1600" dirty="0">
                <a:latin typeface="Book Antiqua" panose="02040602050305030304" pitchFamily="18" charset="0"/>
              </a:rPr>
              <a:t>dat wil zeggen: dat lichaam geest en de omgeving permanent     </a:t>
            </a:r>
          </a:p>
          <a:p>
            <a:pPr algn="l"/>
            <a:r>
              <a:rPr lang="nl-NL" sz="1600" dirty="0">
                <a:latin typeface="Book Antiqua" panose="02040602050305030304" pitchFamily="18" charset="0"/>
              </a:rPr>
              <a:t>                                            invloed op elkaar uitoefenen.</a:t>
            </a:r>
          </a:p>
        </p:txBody>
      </p:sp>
      <p:sp>
        <p:nvSpPr>
          <p:cNvPr id="5" name="Tijdelijke aanduiding voor voettekst 4"/>
          <p:cNvSpPr>
            <a:spLocks noGrp="1"/>
          </p:cNvSpPr>
          <p:nvPr>
            <p:ph type="ftr" sz="quarter" idx="11"/>
          </p:nvPr>
        </p:nvSpPr>
        <p:spPr/>
        <p:txBody>
          <a:bodyPr/>
          <a:lstStyle/>
          <a:p>
            <a:r>
              <a:rPr lang="de-DE" dirty="0"/>
              <a:t>Psychopathologie  </a:t>
            </a:r>
            <a:r>
              <a:rPr lang="de-DE" dirty="0" err="1"/>
              <a:t>voor</a:t>
            </a:r>
            <a:r>
              <a:rPr lang="de-DE" dirty="0"/>
              <a:t> BOL / September 2017- februari 2018</a:t>
            </a:r>
            <a:endParaRPr lang="en-US" dirty="0"/>
          </a:p>
          <a:p>
            <a:endParaRPr lang="en-US" dirty="0"/>
          </a:p>
        </p:txBody>
      </p:sp>
      <p:pic>
        <p:nvPicPr>
          <p:cNvPr id="4" name="Afbeelding 3"/>
          <p:cNvPicPr>
            <a:picLocks noChangeAspect="1"/>
          </p:cNvPicPr>
          <p:nvPr/>
        </p:nvPicPr>
        <p:blipFill>
          <a:blip r:embed="rId2"/>
          <a:stretch>
            <a:fillRect/>
          </a:stretch>
        </p:blipFill>
        <p:spPr>
          <a:xfrm>
            <a:off x="8775016" y="4393096"/>
            <a:ext cx="2857500" cy="2143125"/>
          </a:xfrm>
          <a:prstGeom prst="rect">
            <a:avLst/>
          </a:prstGeom>
        </p:spPr>
      </p:pic>
    </p:spTree>
    <p:extLst>
      <p:ext uri="{BB962C8B-B14F-4D97-AF65-F5344CB8AC3E}">
        <p14:creationId xmlns:p14="http://schemas.microsoft.com/office/powerpoint/2010/main" val="2716450784"/>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37322" y="132523"/>
            <a:ext cx="5128591" cy="940904"/>
          </a:xfrm>
        </p:spPr>
        <p:txBody>
          <a:bodyPr>
            <a:normAutofit fontScale="90000"/>
          </a:bodyPr>
          <a:lstStyle/>
          <a:p>
            <a:r>
              <a:rPr lang="nl-NL" dirty="0"/>
              <a:t>Een voorbeeld……</a:t>
            </a:r>
          </a:p>
        </p:txBody>
      </p:sp>
      <p:sp>
        <p:nvSpPr>
          <p:cNvPr id="3" name="Ondertitel 2"/>
          <p:cNvSpPr>
            <a:spLocks noGrp="1"/>
          </p:cNvSpPr>
          <p:nvPr>
            <p:ph type="subTitle" idx="1"/>
          </p:nvPr>
        </p:nvSpPr>
        <p:spPr>
          <a:xfrm>
            <a:off x="728871" y="1219200"/>
            <a:ext cx="9925878" cy="4346713"/>
          </a:xfrm>
        </p:spPr>
        <p:txBody>
          <a:bodyPr/>
          <a:lstStyle/>
          <a:p>
            <a:r>
              <a:rPr lang="nl-NL" dirty="0">
                <a:latin typeface="Book Antiqua" panose="02040602050305030304" pitchFamily="18" charset="0"/>
              </a:rPr>
              <a:t>Sjaak zit al drie maanden thuis. Het bedrijf waar hij werkte ging failliet. Uitzicht op een nieuwe baan is er niet. Hij is inmiddels 59 jaar oud en zijn diploma’s zijn verouderd</a:t>
            </a:r>
          </a:p>
        </p:txBody>
      </p:sp>
      <p:sp>
        <p:nvSpPr>
          <p:cNvPr id="5" name="Tijdelijke aanduiding voor voettekst 4"/>
          <p:cNvSpPr>
            <a:spLocks noGrp="1"/>
          </p:cNvSpPr>
          <p:nvPr>
            <p:ph type="ftr" sz="quarter" idx="11"/>
          </p:nvPr>
        </p:nvSpPr>
        <p:spPr/>
        <p:txBody>
          <a:bodyPr/>
          <a:lstStyle/>
          <a:p>
            <a:r>
              <a:rPr lang="de-DE"/>
              <a:t>Psychopathologie vor BBL/ februari- juli 2017</a:t>
            </a:r>
            <a:endParaRPr lang="en-US" dirty="0"/>
          </a:p>
        </p:txBody>
      </p:sp>
      <p:pic>
        <p:nvPicPr>
          <p:cNvPr id="4" name="Afbeelding 3"/>
          <p:cNvPicPr>
            <a:picLocks noChangeAspect="1"/>
          </p:cNvPicPr>
          <p:nvPr/>
        </p:nvPicPr>
        <p:blipFill>
          <a:blip r:embed="rId2"/>
          <a:stretch>
            <a:fillRect/>
          </a:stretch>
        </p:blipFill>
        <p:spPr>
          <a:xfrm>
            <a:off x="2574388" y="2576047"/>
            <a:ext cx="8080360" cy="4162735"/>
          </a:xfrm>
          <a:prstGeom prst="rect">
            <a:avLst/>
          </a:prstGeom>
        </p:spPr>
      </p:pic>
    </p:spTree>
    <p:extLst>
      <p:ext uri="{BB962C8B-B14F-4D97-AF65-F5344CB8AC3E}">
        <p14:creationId xmlns:p14="http://schemas.microsoft.com/office/powerpoint/2010/main" val="1447447397"/>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latin typeface="Book Antiqua" panose="02040602050305030304" pitchFamily="18" charset="0"/>
              </a:rPr>
              <a:t/>
            </a:r>
            <a:br>
              <a:rPr lang="nl-NL" dirty="0">
                <a:latin typeface="Book Antiqua" panose="02040602050305030304" pitchFamily="18" charset="0"/>
              </a:rPr>
            </a:br>
            <a:r>
              <a:rPr lang="nl-NL" dirty="0">
                <a:latin typeface="Book Antiqua" panose="02040602050305030304" pitchFamily="18" charset="0"/>
              </a:rPr>
              <a:t/>
            </a:r>
            <a:br>
              <a:rPr lang="nl-NL" dirty="0">
                <a:latin typeface="Book Antiqua" panose="02040602050305030304" pitchFamily="18" charset="0"/>
              </a:rPr>
            </a:br>
            <a:r>
              <a:rPr lang="nl-NL" sz="3100" dirty="0">
                <a:latin typeface="Book Antiqua" panose="02040602050305030304" pitchFamily="18" charset="0"/>
              </a:rPr>
              <a:t>Sjaak piekert zich suf: </a:t>
            </a:r>
            <a:r>
              <a:rPr lang="nl-NL" dirty="0">
                <a:latin typeface="Book Antiqua" panose="02040602050305030304" pitchFamily="18" charset="0"/>
              </a:rPr>
              <a:t/>
            </a:r>
            <a:br>
              <a:rPr lang="nl-NL" dirty="0">
                <a:latin typeface="Book Antiqua" panose="02040602050305030304" pitchFamily="18" charset="0"/>
              </a:rPr>
            </a:br>
            <a:r>
              <a:rPr lang="nl-NL" dirty="0">
                <a:latin typeface="Book Antiqua" panose="02040602050305030304" pitchFamily="18" charset="0"/>
              </a:rPr>
              <a:t/>
            </a:r>
            <a:br>
              <a:rPr lang="nl-NL" dirty="0">
                <a:latin typeface="Book Antiqua" panose="02040602050305030304" pitchFamily="18" charset="0"/>
              </a:rPr>
            </a:br>
            <a:endParaRPr lang="nl-NL" sz="3100" dirty="0">
              <a:latin typeface="Book Antiqua" panose="02040602050305030304" pitchFamily="18" charset="0"/>
            </a:endParaRPr>
          </a:p>
        </p:txBody>
      </p:sp>
      <p:sp>
        <p:nvSpPr>
          <p:cNvPr id="3" name="Tijdelijke aanduiding voor inhoud 2"/>
          <p:cNvSpPr>
            <a:spLocks noGrp="1"/>
          </p:cNvSpPr>
          <p:nvPr>
            <p:ph idx="1"/>
          </p:nvPr>
        </p:nvSpPr>
        <p:spPr>
          <a:xfrm>
            <a:off x="685801" y="3699803"/>
            <a:ext cx="10131425" cy="2194559"/>
          </a:xfrm>
        </p:spPr>
        <p:txBody>
          <a:bodyPr>
            <a:normAutofit/>
          </a:bodyPr>
          <a:lstStyle/>
          <a:p>
            <a:endParaRPr lang="nl-NL" dirty="0"/>
          </a:p>
          <a:p>
            <a:r>
              <a:rPr lang="nl-NL" sz="2800" dirty="0"/>
              <a:t>Ben ik nu al afgeschreven ? Doe ik er nog toe ?</a:t>
            </a:r>
          </a:p>
          <a:p>
            <a:r>
              <a:rPr lang="nl-NL" sz="2800" dirty="0"/>
              <a:t>Krijg ik ooit nog werk ?</a:t>
            </a:r>
          </a:p>
          <a:p>
            <a:r>
              <a:rPr lang="nl-NL" sz="2800" dirty="0"/>
              <a:t>Hoe zit het met mijn inkomen als ik terugval op bijstandsniveau ?</a:t>
            </a:r>
          </a:p>
          <a:p>
            <a:endParaRPr lang="nl-NL" dirty="0"/>
          </a:p>
        </p:txBody>
      </p:sp>
      <p:sp>
        <p:nvSpPr>
          <p:cNvPr id="5" name="Tijdelijke aanduiding voor voettekst 4"/>
          <p:cNvSpPr>
            <a:spLocks noGrp="1"/>
          </p:cNvSpPr>
          <p:nvPr>
            <p:ph type="ftr" sz="quarter" idx="11"/>
          </p:nvPr>
        </p:nvSpPr>
        <p:spPr/>
        <p:txBody>
          <a:bodyPr/>
          <a:lstStyle/>
          <a:p>
            <a:r>
              <a:rPr lang="de-DE" dirty="0"/>
              <a:t>Psychopathologie  </a:t>
            </a:r>
            <a:r>
              <a:rPr lang="de-DE" dirty="0" err="1"/>
              <a:t>voor</a:t>
            </a:r>
            <a:r>
              <a:rPr lang="de-DE" dirty="0"/>
              <a:t> BOL / September 2017- februari 2018</a:t>
            </a:r>
            <a:endParaRPr lang="en-US" dirty="0"/>
          </a:p>
          <a:p>
            <a:endParaRPr lang="en-US" dirty="0"/>
          </a:p>
        </p:txBody>
      </p:sp>
      <p:pic>
        <p:nvPicPr>
          <p:cNvPr id="4" name="Afbeelding 3"/>
          <p:cNvPicPr>
            <a:picLocks noChangeAspect="1"/>
          </p:cNvPicPr>
          <p:nvPr/>
        </p:nvPicPr>
        <p:blipFill>
          <a:blip r:embed="rId2"/>
          <a:stretch>
            <a:fillRect/>
          </a:stretch>
        </p:blipFill>
        <p:spPr>
          <a:xfrm>
            <a:off x="7277100" y="172212"/>
            <a:ext cx="4572000" cy="3236976"/>
          </a:xfrm>
          <a:prstGeom prst="rect">
            <a:avLst/>
          </a:prstGeom>
        </p:spPr>
      </p:pic>
    </p:spTree>
    <p:extLst>
      <p:ext uri="{BB962C8B-B14F-4D97-AF65-F5344CB8AC3E}">
        <p14:creationId xmlns:p14="http://schemas.microsoft.com/office/powerpoint/2010/main" val="1199571672"/>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3218" y="547105"/>
            <a:ext cx="10513011" cy="766231"/>
          </a:xfrm>
        </p:spPr>
        <p:txBody>
          <a:bodyPr>
            <a:normAutofit/>
          </a:bodyPr>
          <a:lstStyle/>
          <a:p>
            <a:r>
              <a:rPr lang="nl-NL" sz="4400" dirty="0">
                <a:latin typeface="Book Antiqua" panose="02040602050305030304" pitchFamily="18" charset="0"/>
              </a:rPr>
              <a:t>‘</a:t>
            </a:r>
            <a:r>
              <a:rPr lang="nl-NL" sz="2800" dirty="0">
                <a:latin typeface="Book Antiqua" panose="02040602050305030304" pitchFamily="18" charset="0"/>
              </a:rPr>
              <a:t>s nachts kan hij de slaap maar moeilijk vatten  </a:t>
            </a:r>
          </a:p>
        </p:txBody>
      </p:sp>
      <p:sp>
        <p:nvSpPr>
          <p:cNvPr id="8" name="Tijdelijke aanduiding voor voettekst 7"/>
          <p:cNvSpPr>
            <a:spLocks noGrp="1"/>
          </p:cNvSpPr>
          <p:nvPr>
            <p:ph type="ftr" sz="quarter" idx="11"/>
          </p:nvPr>
        </p:nvSpPr>
        <p:spPr>
          <a:xfrm>
            <a:off x="265939" y="6039974"/>
            <a:ext cx="4977084" cy="377825"/>
          </a:xfrm>
        </p:spPr>
        <p:txBody>
          <a:bodyPr/>
          <a:lstStyle/>
          <a:p>
            <a:r>
              <a:rPr lang="de-DE" dirty="0"/>
              <a:t>Psychopathologie  </a:t>
            </a:r>
            <a:r>
              <a:rPr lang="de-DE" dirty="0" err="1"/>
              <a:t>voor</a:t>
            </a:r>
            <a:r>
              <a:rPr lang="de-DE" dirty="0"/>
              <a:t> BOL / September 2017- februari 2018</a:t>
            </a:r>
            <a:endParaRPr lang="en-US" dirty="0"/>
          </a:p>
          <a:p>
            <a:endParaRPr lang="en-US" dirty="0" smtClean="0">
              <a:latin typeface="Book Antiqua" panose="02040602050305030304" pitchFamily="18" charset="0"/>
            </a:endParaRPr>
          </a:p>
          <a:p>
            <a:endParaRPr lang="en-US" dirty="0">
              <a:latin typeface="Book Antiqua" panose="02040602050305030304" pitchFamily="18" charset="0"/>
            </a:endParaRPr>
          </a:p>
        </p:txBody>
      </p:sp>
      <p:sp>
        <p:nvSpPr>
          <p:cNvPr id="6" name="Tekstvak 5"/>
          <p:cNvSpPr txBox="1"/>
          <p:nvPr/>
        </p:nvSpPr>
        <p:spPr>
          <a:xfrm>
            <a:off x="253218" y="1593272"/>
            <a:ext cx="11254155" cy="830997"/>
          </a:xfrm>
          <a:prstGeom prst="rect">
            <a:avLst/>
          </a:prstGeom>
          <a:noFill/>
        </p:spPr>
        <p:txBody>
          <a:bodyPr wrap="square" rtlCol="0">
            <a:spAutoFit/>
          </a:bodyPr>
          <a:lstStyle/>
          <a:p>
            <a:r>
              <a:rPr lang="nl-NL" sz="2400" dirty="0"/>
              <a:t>Waardoor hij zich overdag futloos en prikkelbaar voelt. Omdat hij weinig doet, verdwijnt zijn eetlust. Hij valt af en zijn energie vloeit weg.</a:t>
            </a:r>
          </a:p>
        </p:txBody>
      </p:sp>
      <p:pic>
        <p:nvPicPr>
          <p:cNvPr id="7" name="Afbeelding 6"/>
          <p:cNvPicPr>
            <a:picLocks noChangeAspect="1"/>
          </p:cNvPicPr>
          <p:nvPr/>
        </p:nvPicPr>
        <p:blipFill>
          <a:blip r:embed="rId2"/>
          <a:stretch>
            <a:fillRect/>
          </a:stretch>
        </p:blipFill>
        <p:spPr>
          <a:xfrm>
            <a:off x="5243023" y="2580412"/>
            <a:ext cx="5909886" cy="3939924"/>
          </a:xfrm>
          <a:prstGeom prst="rect">
            <a:avLst/>
          </a:prstGeom>
        </p:spPr>
      </p:pic>
    </p:spTree>
    <p:extLst>
      <p:ext uri="{BB962C8B-B14F-4D97-AF65-F5344CB8AC3E}">
        <p14:creationId xmlns:p14="http://schemas.microsoft.com/office/powerpoint/2010/main" val="1976201175"/>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emels">
  <a:themeElements>
    <a:clrScheme name="Hemels">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Hemel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mels">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4F6C6EAEC79942A2E0227CD8A46B55" ma:contentTypeVersion="2" ma:contentTypeDescription="Een nieuw document maken." ma:contentTypeScope="" ma:versionID="9eeabbf2f42d5db83acffb27dd59a896">
  <xsd:schema xmlns:xsd="http://www.w3.org/2001/XMLSchema" xmlns:xs="http://www.w3.org/2001/XMLSchema" xmlns:p="http://schemas.microsoft.com/office/2006/metadata/properties" xmlns:ns2="fb6cc1e8-d674-4a48-b6a5-f9d9458480f8" targetNamespace="http://schemas.microsoft.com/office/2006/metadata/properties" ma:root="true" ma:fieldsID="e3257e509556a15687aa85ee22c59322" ns2:_="">
    <xsd:import namespace="fb6cc1e8-d674-4a48-b6a5-f9d9458480f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6cc1e8-d674-4a48-b6a5-f9d9458480f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5CC58F-07AD-4C5C-9A30-94D0E29D5913}">
  <ds:schemaRefs>
    <ds:schemaRef ds:uri="http://purl.org/dc/terms/"/>
    <ds:schemaRef ds:uri="http://schemas.openxmlformats.org/package/2006/metadata/core-properties"/>
    <ds:schemaRef ds:uri="http://purl.org/dc/dcmitype/"/>
    <ds:schemaRef ds:uri="http://schemas.microsoft.com/office/2006/documentManagement/types"/>
    <ds:schemaRef ds:uri="fb6cc1e8-d674-4a48-b6a5-f9d9458480f8"/>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13A2FA93-C7EF-455C-8593-A6827AEB7118}">
  <ds:schemaRefs>
    <ds:schemaRef ds:uri="http://schemas.microsoft.com/sharepoint/v3/contenttype/forms"/>
  </ds:schemaRefs>
</ds:datastoreItem>
</file>

<file path=customXml/itemProps3.xml><?xml version="1.0" encoding="utf-8"?>
<ds:datastoreItem xmlns:ds="http://schemas.openxmlformats.org/officeDocument/2006/customXml" ds:itemID="{6448A8FA-7F9C-49FE-8A89-A2D9176D8D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6cc1e8-d674-4a48-b6a5-f9d9458480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TM03457452[[fn=Celestial]]</Template>
  <TotalTime>1038</TotalTime>
  <Words>760</Words>
  <Application>Microsoft Office PowerPoint</Application>
  <PresentationFormat>Breedbeeld</PresentationFormat>
  <Paragraphs>147</Paragraphs>
  <Slides>21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21</vt:i4>
      </vt:variant>
    </vt:vector>
  </HeadingPairs>
  <TitlesOfParts>
    <vt:vector size="26" baseType="lpstr">
      <vt:lpstr>Arial</vt:lpstr>
      <vt:lpstr>Book Antiqua</vt:lpstr>
      <vt:lpstr>Calibri</vt:lpstr>
      <vt:lpstr>Calibri Light</vt:lpstr>
      <vt:lpstr>Hemels</vt:lpstr>
      <vt:lpstr>Inleiding in de Psychopathologie</vt:lpstr>
      <vt:lpstr>Wat is Psychopathologie ? </vt:lpstr>
      <vt:lpstr>Wat is psychiatrie ?</vt:lpstr>
      <vt:lpstr>Psychiatrie</vt:lpstr>
      <vt:lpstr>Opleiding voor psychiater</vt:lpstr>
      <vt:lpstr>Waarom studeert een psychiater eerst geneeskunde ?</vt:lpstr>
      <vt:lpstr>Een voorbeeld……</vt:lpstr>
      <vt:lpstr>  Sjaak piekert zich suf:   </vt:lpstr>
      <vt:lpstr>‘s nachts kan hij de slaap maar moeilijk vatten  </vt:lpstr>
      <vt:lpstr>Sjaak krijgt  laat van zijn maag en hoofdpijn. </vt:lpstr>
      <vt:lpstr>  Maar waarmee is het allemaal begonnen ?</vt:lpstr>
      <vt:lpstr>        Andere menswetenschappen</vt:lpstr>
      <vt:lpstr>            </vt:lpstr>
      <vt:lpstr>         Andere menswetenschappen</vt:lpstr>
      <vt:lpstr>Andere mensweten schappen</vt:lpstr>
      <vt:lpstr>Andere menswetenschappen</vt:lpstr>
      <vt:lpstr>PowerPoint-presentatie</vt:lpstr>
      <vt:lpstr>PowerPoint-presentatie</vt:lpstr>
      <vt:lpstr>PowerPoint-presentatie</vt:lpstr>
      <vt:lpstr>Is Psychiatrie een wetenschap ?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Inleiding in de Psychopathologie</dc:title>
  <dc:creator>Gert Jan Lute</dc:creator>
  <cp:lastModifiedBy>Gert Jan Lute</cp:lastModifiedBy>
  <cp:revision>39</cp:revision>
  <dcterms:created xsi:type="dcterms:W3CDTF">2017-02-10T21:49:32Z</dcterms:created>
  <dcterms:modified xsi:type="dcterms:W3CDTF">2017-10-04T09:42:46Z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0x010100804F6C6EAEC79942A2E0227CD8A46B55</vt:lpwstr>
  </property>
</Properties>
</file>