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5"/>
  </p:sldMasterIdLst>
  <p:notesMasterIdLst>
    <p:notesMasterId r:id="rId47"/>
  </p:notesMasterIdLst>
  <p:handoutMasterIdLst>
    <p:handoutMasterId r:id="rId48"/>
  </p:handoutMasterIdLst>
  <p:sldIdLst>
    <p:sldId id="461" r:id="rId6"/>
    <p:sldId id="490" r:id="rId7"/>
    <p:sldId id="572" r:id="rId8"/>
    <p:sldId id="574" r:id="rId9"/>
    <p:sldId id="610" r:id="rId10"/>
    <p:sldId id="573" r:id="rId11"/>
    <p:sldId id="575" r:id="rId12"/>
    <p:sldId id="576" r:id="rId13"/>
    <p:sldId id="612" r:id="rId14"/>
    <p:sldId id="618" r:id="rId15"/>
    <p:sldId id="606" r:id="rId16"/>
    <p:sldId id="613" r:id="rId17"/>
    <p:sldId id="620" r:id="rId18"/>
    <p:sldId id="623" r:id="rId19"/>
    <p:sldId id="621" r:id="rId20"/>
    <p:sldId id="622" r:id="rId21"/>
    <p:sldId id="624" r:id="rId22"/>
    <p:sldId id="626" r:id="rId23"/>
    <p:sldId id="625" r:id="rId24"/>
    <p:sldId id="628" r:id="rId25"/>
    <p:sldId id="584" r:id="rId26"/>
    <p:sldId id="629" r:id="rId27"/>
    <p:sldId id="627" r:id="rId28"/>
    <p:sldId id="586" r:id="rId29"/>
    <p:sldId id="587" r:id="rId30"/>
    <p:sldId id="588" r:id="rId31"/>
    <p:sldId id="589" r:id="rId32"/>
    <p:sldId id="599" r:id="rId33"/>
    <p:sldId id="596" r:id="rId34"/>
    <p:sldId id="598" r:id="rId35"/>
    <p:sldId id="597" r:id="rId36"/>
    <p:sldId id="608" r:id="rId37"/>
    <p:sldId id="600" r:id="rId38"/>
    <p:sldId id="601" r:id="rId39"/>
    <p:sldId id="607" r:id="rId40"/>
    <p:sldId id="633" r:id="rId41"/>
    <p:sldId id="636" r:id="rId42"/>
    <p:sldId id="634" r:id="rId43"/>
    <p:sldId id="630" r:id="rId44"/>
    <p:sldId id="594" r:id="rId45"/>
    <p:sldId id="631" r:id="rId46"/>
  </p:sldIdLst>
  <p:sldSz cx="9144000" cy="6858000" type="screen4x3"/>
  <p:notesSz cx="9939338" cy="680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26B8B0-F59F-9047-BC8A-301EEDC1A83B}">
          <p14:sldIdLst>
            <p14:sldId id="461"/>
            <p14:sldId id="490"/>
            <p14:sldId id="572"/>
            <p14:sldId id="574"/>
            <p14:sldId id="610"/>
            <p14:sldId id="573"/>
            <p14:sldId id="575"/>
            <p14:sldId id="576"/>
            <p14:sldId id="612"/>
            <p14:sldId id="618"/>
            <p14:sldId id="606"/>
            <p14:sldId id="613"/>
            <p14:sldId id="620"/>
            <p14:sldId id="623"/>
            <p14:sldId id="621"/>
            <p14:sldId id="622"/>
            <p14:sldId id="624"/>
            <p14:sldId id="626"/>
            <p14:sldId id="625"/>
            <p14:sldId id="628"/>
            <p14:sldId id="584"/>
            <p14:sldId id="629"/>
            <p14:sldId id="627"/>
            <p14:sldId id="586"/>
            <p14:sldId id="587"/>
            <p14:sldId id="588"/>
            <p14:sldId id="589"/>
            <p14:sldId id="599"/>
            <p14:sldId id="596"/>
            <p14:sldId id="598"/>
            <p14:sldId id="597"/>
            <p14:sldId id="608"/>
            <p14:sldId id="600"/>
            <p14:sldId id="601"/>
            <p14:sldId id="607"/>
            <p14:sldId id="633"/>
            <p14:sldId id="636"/>
            <p14:sldId id="634"/>
            <p14:sldId id="630"/>
            <p14:sldId id="594"/>
          </p14:sldIdLst>
        </p14:section>
        <p14:section name="Einde" id="{E456117C-83F6-448E-B6CB-9698428F8877}">
          <p14:sldIdLst>
            <p14:sldId id="6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y" initials="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7977" autoAdjust="0"/>
  </p:normalViewPr>
  <p:slideViewPr>
    <p:cSldViewPr>
      <p:cViewPr varScale="1">
        <p:scale>
          <a:sx n="80" d="100"/>
          <a:sy n="80" d="100"/>
        </p:scale>
        <p:origin x="15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9992" y="1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1E7CB-DE81-44B5-BF6B-AFBE04A5C722}" type="datetimeFigureOut">
              <a:rPr lang="nl-NL" smtClean="0"/>
              <a:t>11-10-2017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9992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93365-F0CA-4008-94C6-215D6ABEA4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67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7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D0DF3-5B55-4C00-B5F4-E33927370C3D}" type="datetimeFigureOut">
              <a:rPr lang="nl-NL" smtClean="0"/>
              <a:t>11-10-2017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5" y="3232666"/>
            <a:ext cx="7951470" cy="3062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151"/>
            <a:ext cx="4307047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4151"/>
            <a:ext cx="4307047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713C9-A73B-418D-8B41-8F3950B468F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080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Verwerkingsverantwoordelijke: de bestuurder</a:t>
            </a:r>
          </a:p>
          <a:p>
            <a:r>
              <a:rPr lang="nl-NL" dirty="0" smtClean="0"/>
              <a:t>Eerste punt is niet nieuw stond ook in de </a:t>
            </a:r>
            <a:r>
              <a:rPr lang="nl-NL" dirty="0" err="1" smtClean="0"/>
              <a:t>Wbp</a:t>
            </a:r>
            <a:r>
              <a:rPr lang="nl-NL" dirty="0" smtClean="0"/>
              <a:t>; wel zijn ze aangescherpt. </a:t>
            </a:r>
          </a:p>
          <a:p>
            <a:r>
              <a:rPr lang="nl-NL" dirty="0" smtClean="0"/>
              <a:t>Doel/doelbinding / Grondslag</a:t>
            </a:r>
            <a:r>
              <a:rPr lang="nl-NL" baseline="0" dirty="0" smtClean="0"/>
              <a:t> / dataminimalisatie / transparantie (N: meer rechten) / data integriteit (datakwaliteit en databeveiliging)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713C9-A73B-418D-8B41-8F3950B468F0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888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713C9-A73B-418D-8B41-8F3950B468F0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835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Verwijzing naar MBO normenkader en toetsingskader</a:t>
            </a:r>
          </a:p>
          <a:p>
            <a:r>
              <a:rPr lang="nl-NL" dirty="0" smtClean="0">
                <a:effectLst/>
              </a:rPr>
              <a:t>De Aanpak is gebaseerd op de wetteksten van AVG en </a:t>
            </a:r>
            <a:r>
              <a:rPr lang="nl-NL" dirty="0" err="1" smtClean="0">
                <a:effectLst/>
              </a:rPr>
              <a:t>Wbp</a:t>
            </a:r>
            <a:r>
              <a:rPr lang="nl-NL" dirty="0" smtClean="0">
                <a:effectLst/>
              </a:rPr>
              <a:t>, daarnaast bevat het een groot aantal punten uit de ISO-normen. Ook zijn de maatregelen gebaseerd op het </a:t>
            </a:r>
            <a:r>
              <a:rPr lang="nl-NL" dirty="0" err="1" smtClean="0">
                <a:effectLst/>
              </a:rPr>
              <a:t>framework</a:t>
            </a:r>
            <a:r>
              <a:rPr lang="nl-NL" dirty="0" smtClean="0">
                <a:effectLst/>
              </a:rPr>
              <a:t> IBP voor het mbo, dat weer is gebaseerd op het normenkader informatiebeveiliging zoals dat in het hoger onderwijs wordt toegepast.</a:t>
            </a:r>
          </a:p>
          <a:p>
            <a:endParaRPr lang="nl-NL" dirty="0" smtClean="0">
              <a:effectLst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713C9-A73B-418D-8B41-8F3950B468F0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914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: </a:t>
            </a:r>
            <a:r>
              <a:rPr lang="nl-NL" sz="1200" dirty="0" smtClean="0"/>
              <a:t>je kan ook opmerken dat je kan kijken vanuit ‘wat er mis kan gaan’ (risicoanalyse) maar je moet (ook vanuit de AVG) ook kijken naar ‘wat er belangrijk is’/’hoe goed moet het beschermd worden’ (classificatie).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713C9-A73B-418D-8B41-8F3950B468F0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754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Pseudonimiseren:</a:t>
            </a:r>
          </a:p>
          <a:p>
            <a:r>
              <a:rPr lang="nl-NL" dirty="0" smtClean="0"/>
              <a:t>Identificerende gegevens vervangen door betekenisloze gegevens.</a:t>
            </a:r>
          </a:p>
          <a:p>
            <a:r>
              <a:rPr lang="nl-NL" dirty="0" smtClean="0"/>
              <a:t>Nadeel: hoe meer gegevens aan pseudoniem gekoppeld worden, hoe makkelijker te achterhalen is wie</a:t>
            </a:r>
            <a:r>
              <a:rPr lang="nl-NL" baseline="0" dirty="0" smtClean="0"/>
              <a:t> erachter schuilt.</a:t>
            </a:r>
          </a:p>
          <a:p>
            <a:r>
              <a:rPr lang="nl-NL" baseline="0" dirty="0" smtClean="0"/>
              <a:t>Pseudoniem blijft persoonsgegeven met alle verplichtingen!</a:t>
            </a:r>
          </a:p>
          <a:p>
            <a:endParaRPr lang="nl-NL" baseline="0" dirty="0" smtClean="0"/>
          </a:p>
          <a:p>
            <a:r>
              <a:rPr lang="nl-NL" baseline="0" dirty="0" smtClean="0"/>
              <a:t>Anonimiseren: identificerende persoonsgegevens op attribuutniveau vervangen door willekeurig gegeven.</a:t>
            </a:r>
          </a:p>
          <a:p>
            <a:r>
              <a:rPr lang="nl-NL" baseline="0" dirty="0" smtClean="0"/>
              <a:t>Vervanging is niet terug te draaien! Gegevens zijn dan géén persoonsgegevens meer!</a:t>
            </a:r>
          </a:p>
          <a:p>
            <a:endParaRPr lang="nl-NL" baseline="0" dirty="0" smtClean="0"/>
          </a:p>
          <a:p>
            <a:r>
              <a:rPr lang="nl-NL" baseline="0" dirty="0" smtClean="0"/>
              <a:t>Versleuteling: gegevens onleesbaar gemaakt voor degene die niet over de gebruikte encryptie sleutel kan beschikken.</a:t>
            </a:r>
          </a:p>
          <a:p>
            <a:r>
              <a:rPr lang="nl-NL" baseline="0" dirty="0" smtClean="0"/>
              <a:t>Versleutelde persoonsgegevens zijn nog steeds persoonsgegevens!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713C9-A73B-418D-8B41-8F3950B468F0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257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3402"/>
            <a:ext cx="9143999" cy="43820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562000"/>
            <a:ext cx="9144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0" y="4158000"/>
            <a:ext cx="9144000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4320000"/>
            <a:ext cx="8280000" cy="1080000"/>
          </a:xfrm>
        </p:spPr>
        <p:txBody>
          <a:bodyPr anchor="ctr"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6000" y="5687126"/>
            <a:ext cx="82800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5562000"/>
            <a:ext cx="9144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 userDrawn="1"/>
        </p:nvSpPr>
        <p:spPr>
          <a:xfrm>
            <a:off x="0" y="4158000"/>
            <a:ext cx="9144000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632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387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7764718" y="121340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© Erik van </a:t>
            </a:r>
            <a:r>
              <a:rPr lang="de-DE" sz="1200" dirty="0" err="1" smtClean="0">
                <a:solidFill>
                  <a:schemeClr val="bg1"/>
                </a:solidFill>
              </a:rPr>
              <a:t>Roekel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62000"/>
            <a:ext cx="9144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0" y="4158000"/>
            <a:ext cx="720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720000" y="4158000"/>
            <a:ext cx="8424000" cy="14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720000" y="1080000"/>
            <a:ext cx="8424000" cy="30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1520778"/>
            <a:ext cx="7740000" cy="58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44000" y="2409262"/>
            <a:ext cx="7740000" cy="15237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800" b="1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44000" y="4500000"/>
            <a:ext cx="7740000" cy="720000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 b="0" spc="1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kennisnet.nl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5562000"/>
            <a:ext cx="9144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 userDrawn="1"/>
        </p:nvSpPr>
        <p:spPr>
          <a:xfrm>
            <a:off x="0" y="4158000"/>
            <a:ext cx="720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 userDrawn="1"/>
        </p:nvSpPr>
        <p:spPr>
          <a:xfrm>
            <a:off x="720000" y="4158000"/>
            <a:ext cx="8424000" cy="14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 userDrawn="1"/>
        </p:nvSpPr>
        <p:spPr>
          <a:xfrm>
            <a:off x="720000" y="1080000"/>
            <a:ext cx="8424000" cy="30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632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387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05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73009B-69A2-49DF-957C-3AB309CE33B8}" type="datetimeFigureOut">
              <a:rPr lang="nl-NL" smtClean="0"/>
              <a:t>11-10-2017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5E28-109A-4535-99E4-27837F67A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63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0000" y="1080000"/>
            <a:ext cx="8424000" cy="502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0" y="4158000"/>
            <a:ext cx="9144000" cy="1404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626" y="4319940"/>
            <a:ext cx="7740000" cy="108012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044068" y="5661248"/>
            <a:ext cx="77400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spc="10" baseline="0">
                <a:solidFill>
                  <a:schemeClr val="bg1"/>
                </a:solidFill>
                <a:latin typeface="+mj-lt"/>
                <a:cs typeface="Info Corr Off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/>
          </a:p>
        </p:txBody>
      </p:sp>
      <p:sp>
        <p:nvSpPr>
          <p:cNvPr id="6" name="Rectangle 5"/>
          <p:cNvSpPr/>
          <p:nvPr userDrawn="1"/>
        </p:nvSpPr>
        <p:spPr>
          <a:xfrm>
            <a:off x="720000" y="1080000"/>
            <a:ext cx="8424000" cy="502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 userDrawn="1"/>
        </p:nvSpPr>
        <p:spPr>
          <a:xfrm>
            <a:off x="0" y="4158000"/>
            <a:ext cx="9144000" cy="1404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632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387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86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of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6" name="Rounded Rectangle 5"/>
          <p:cNvSpPr/>
          <p:nvPr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ounded Rectangle 6"/>
          <p:cNvSpPr/>
          <p:nvPr userDrawn="1"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1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of opsomming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80000"/>
            <a:ext cx="9144000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6" name="Rounded Rectangle 5"/>
          <p:cNvSpPr/>
          <p:nvPr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9" name="Rectangle 8"/>
          <p:cNvSpPr/>
          <p:nvPr userDrawn="1"/>
        </p:nvSpPr>
        <p:spPr>
          <a:xfrm>
            <a:off x="0" y="1080000"/>
            <a:ext cx="9144000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67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720000" y="1238400"/>
            <a:ext cx="8064000" cy="4845600"/>
          </a:xfr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nl-NL" noProof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41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ee tekst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52469"/>
            <a:ext cx="4050000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6" name="Rounded Rectangle 5"/>
          <p:cNvSpPr/>
          <p:nvPr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094000" y="1952469"/>
            <a:ext cx="4050000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Rounded Rectangle 8"/>
          <p:cNvSpPr/>
          <p:nvPr userDrawn="1"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0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ee tekstvakken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80000"/>
            <a:ext cx="9144000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52469"/>
            <a:ext cx="4050000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6" name="Rounded Rectangle 5"/>
          <p:cNvSpPr/>
          <p:nvPr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094000" y="1952469"/>
            <a:ext cx="4050000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1080000"/>
            <a:ext cx="9144000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ounded Rectangle 10"/>
          <p:cNvSpPr/>
          <p:nvPr userDrawn="1"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85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er 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237874"/>
            <a:ext cx="8064000" cy="583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52469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6" name="Rounded Rectangle 5"/>
          <p:cNvSpPr/>
          <p:nvPr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795200" y="1952469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720000" y="4017538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795200" y="4017538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Rounded Rectangle 10"/>
          <p:cNvSpPr/>
          <p:nvPr userDrawn="1"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1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er vakken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80000"/>
            <a:ext cx="9144000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237874"/>
            <a:ext cx="8064000" cy="583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52469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6" name="Rounded Rectangle 5"/>
          <p:cNvSpPr/>
          <p:nvPr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795200" y="1952469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720000" y="4017538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795200" y="4017538"/>
            <a:ext cx="39888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Rectangle 11"/>
          <p:cNvSpPr/>
          <p:nvPr userDrawn="1"/>
        </p:nvSpPr>
        <p:spPr>
          <a:xfrm>
            <a:off x="0" y="1080000"/>
            <a:ext cx="9144000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1341339" y="341041"/>
            <a:ext cx="1215752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-1341339" y="6005583"/>
            <a:ext cx="1215752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1237874"/>
            <a:ext cx="8064000" cy="58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52469"/>
            <a:ext cx="8064000" cy="40450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720000" y="6304235"/>
            <a:ext cx="6804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algn="l"/>
            <a:r>
              <a:rPr lang="nl-NL" smtClean="0"/>
              <a:t>Type hier de titel van de presentatie</a:t>
            </a:r>
            <a:endParaRPr lang="nl-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7693536" y="6304235"/>
            <a:ext cx="1090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720000" y="6696000"/>
            <a:ext cx="84312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 userDrawn="1"/>
        </p:nvSpPr>
        <p:spPr>
          <a:xfrm>
            <a:off x="720000" y="6696000"/>
            <a:ext cx="84312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387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13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800" kern="1200" spc="1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-37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80000"/>
        <a:buFont typeface="Wingdings" pitchFamily="2" charset="2"/>
        <a:buChar char="n"/>
        <a:defRPr sz="1800" kern="1200" spc="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669600" indent="-244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-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3pPr>
      <a:lvl4pPr marL="669600" indent="-244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-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4pPr>
      <a:lvl5pPr marL="669600" indent="-244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-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kn.nu/ibponderwij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Informatiebeveiliging en privacy….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r>
              <a:rPr lang="nl-NL" sz="2400" dirty="0" smtClean="0"/>
              <a:t>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FontTx/>
              <a:buAutoNum type="arabicPeriod"/>
            </a:pP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348880"/>
            <a:ext cx="7860404" cy="28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1267996" y="4712567"/>
            <a:ext cx="7048420" cy="1668484"/>
          </a:xfrm>
        </p:spPr>
        <p:txBody>
          <a:bodyPr numCol="3"/>
          <a:lstStyle/>
          <a:p>
            <a:pPr marL="214313" indent="-214313">
              <a:buFont typeface="Arial" charset="0"/>
              <a:buChar char="•"/>
            </a:pPr>
            <a:r>
              <a:rPr lang="nl-NL" dirty="0" smtClean="0"/>
              <a:t>Foto’s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Leerresultaten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NAW-gegevens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Salarisstroken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Bekostiging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Administratie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Technische </a:t>
            </a:r>
            <a:r>
              <a:rPr lang="nl-NL" dirty="0" err="1" smtClean="0"/>
              <a:t>logging</a:t>
            </a:r>
            <a:endParaRPr lang="nl-NL" dirty="0" smtClean="0"/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Zorggegevens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Beeld- en geluidsopnames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Overdracht van (persoons)gegevens</a:t>
            </a:r>
            <a:endParaRPr lang="nl-NL" dirty="0"/>
          </a:p>
          <a:p>
            <a:endParaRPr lang="nl-NL" dirty="0" smtClean="0"/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Personeelsdossiers</a:t>
            </a:r>
          </a:p>
          <a:p>
            <a:pPr marL="214313" indent="-214313">
              <a:buFont typeface="Arial" charset="0"/>
              <a:buChar char="•"/>
            </a:pPr>
            <a:r>
              <a:rPr lang="nl-NL" dirty="0" smtClean="0"/>
              <a:t>Wachtwoorden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...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96" y="3225932"/>
            <a:ext cx="1620180" cy="830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422" t="15529" r="3932" b="10774"/>
          <a:stretch/>
        </p:blipFill>
        <p:spPr>
          <a:xfrm>
            <a:off x="1234901" y="3222892"/>
            <a:ext cx="1188132" cy="898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93" y="1940743"/>
            <a:ext cx="904150" cy="1031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777" y="2169474"/>
            <a:ext cx="1353778" cy="1186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r="22536"/>
          <a:stretch/>
        </p:blipFill>
        <p:spPr>
          <a:xfrm>
            <a:off x="5276166" y="2272541"/>
            <a:ext cx="1084358" cy="774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466" y="3264299"/>
            <a:ext cx="1040575" cy="10405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7996" y="2947280"/>
            <a:ext cx="11721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="1" dirty="0"/>
              <a:t>Bevoegd gezag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4119" y="4062264"/>
            <a:ext cx="104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="1"/>
              <a:t>Medewerkers</a:t>
            </a:r>
            <a:endParaRPr lang="nl-NL" sz="105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43828" y="3307156"/>
            <a:ext cx="8643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="1" dirty="0"/>
              <a:t>Leerlingen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7451" y="3013200"/>
            <a:ext cx="6559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="1" dirty="0"/>
              <a:t>Ouders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88328" y="4274561"/>
            <a:ext cx="1018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="1"/>
              <a:t>Leveranciers</a:t>
            </a:r>
            <a:endParaRPr lang="nl-NL" sz="10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07309" y="2976328"/>
            <a:ext cx="813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b="1"/>
              <a:t>Instanties</a:t>
            </a:r>
            <a:endParaRPr lang="nl-NL" sz="105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7700" t="11914" r="5133"/>
          <a:stretch/>
        </p:blipFill>
        <p:spPr>
          <a:xfrm>
            <a:off x="6673938" y="2096733"/>
            <a:ext cx="1030411" cy="1041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1043" y="1730893"/>
            <a:ext cx="9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Wie?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43019" y="1754815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Met wie?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9374" y="4150956"/>
            <a:ext cx="925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Wat?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05047" y="1223611"/>
            <a:ext cx="7574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smtClean="0">
                <a:solidFill>
                  <a:schemeClr val="accent2"/>
                </a:solidFill>
              </a:rPr>
              <a:t>Wat gebeurt er met persoonsgegevens op school?</a:t>
            </a:r>
            <a:endParaRPr lang="nl-NL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13" grpId="0"/>
      <p:bldP spid="14" grpId="0"/>
      <p:bldP spid="15" grpId="0"/>
      <p:bldP spid="16" grpId="0"/>
      <p:bldP spid="17" grpId="0"/>
      <p:bldP spid="18" grpId="0"/>
      <p:bldP spid="2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08016" cy="583200"/>
          </a:xfrm>
        </p:spPr>
        <p:txBody>
          <a:bodyPr/>
          <a:lstStyle/>
          <a:p>
            <a:r>
              <a:rPr lang="nl-NL" dirty="0" smtClean="0"/>
              <a:t>Waar zitten de risico’s?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3285060"/>
            <a:ext cx="8496945" cy="261393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467544" y="1807732"/>
            <a:ext cx="7899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Risico’s en maatregelen met betrekking tot Informatiebeveiliging en privacy raakt elke organisatie op veel gebieden, zowel intern als extern.</a:t>
            </a:r>
          </a:p>
          <a:p>
            <a:endParaRPr lang="nl-NL" dirty="0"/>
          </a:p>
          <a:p>
            <a:r>
              <a:rPr lang="nl-NL" dirty="0"/>
              <a:t>Om de risico's en maatregelen te groeperen worden ze onderverdeeld in </a:t>
            </a:r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zes </a:t>
            </a:r>
            <a:r>
              <a:rPr lang="nl-NL" b="1" dirty="0" smtClean="0">
                <a:solidFill>
                  <a:schemeClr val="accent2">
                    <a:lumMod val="75000"/>
                  </a:schemeClr>
                </a:solidFill>
              </a:rPr>
              <a:t>clusters*</a:t>
            </a:r>
            <a:r>
              <a:rPr lang="nl-NL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nl-N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93684" y="6050319"/>
            <a:ext cx="51116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smtClean="0"/>
              <a:t>* Uit </a:t>
            </a:r>
            <a:r>
              <a:rPr lang="nl-NL" sz="900" dirty="0"/>
              <a:t>de complete set van 114 normen van de versie 2013 van het ISO 27002 normenkader is een selectie gemaakt van 79 normen, door-vertaald naar 85 statements. De statements zijn in een zestal voor het onderwijs relevante clusters verdeeld:</a:t>
            </a:r>
            <a:endParaRPr lang="nl-NL" sz="900" i="1" dirty="0"/>
          </a:p>
        </p:txBody>
      </p:sp>
    </p:spTree>
    <p:extLst>
      <p:ext uri="{BB962C8B-B14F-4D97-AF65-F5344CB8AC3E}">
        <p14:creationId xmlns:p14="http://schemas.microsoft.com/office/powerpoint/2010/main" val="13947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Heeft iedereen hetzelfde beeld?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916832"/>
            <a:ext cx="8064000" cy="40450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/>
              <a:t>Reputatieschade</a:t>
            </a:r>
            <a:r>
              <a:rPr lang="nl-NL" sz="1600" dirty="0"/>
              <a:t>: </a:t>
            </a:r>
            <a:r>
              <a:rPr lang="nl-NL" sz="1600" dirty="0" smtClean="0"/>
              <a:t>imagoschade door o.a. examenfraude</a:t>
            </a:r>
            <a:r>
              <a:rPr lang="nl-NL" sz="1600" dirty="0"/>
              <a:t>, wachtwoorden op straat, </a:t>
            </a:r>
            <a:r>
              <a:rPr lang="nl-NL" sz="1600" dirty="0" smtClean="0"/>
              <a:t>gestolen toetsen/examens.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/>
              <a:t>Financiële </a:t>
            </a:r>
            <a:r>
              <a:rPr lang="nl-NL" sz="1600" b="1" dirty="0"/>
              <a:t>schade</a:t>
            </a:r>
            <a:r>
              <a:rPr lang="nl-NL" sz="1600" dirty="0"/>
              <a:t>: </a:t>
            </a:r>
            <a:r>
              <a:rPr lang="nl-NL" sz="1600" dirty="0" smtClean="0"/>
              <a:t>onjuiste data kan bekostiging van leerlingen in gevaar brengen</a:t>
            </a:r>
            <a:r>
              <a:rPr lang="nl-NL" sz="1600" dirty="0"/>
              <a:t>;</a:t>
            </a:r>
            <a:r>
              <a:rPr lang="nl-NL" sz="1600" dirty="0" smtClean="0"/>
              <a:t> ook </a:t>
            </a:r>
            <a:r>
              <a:rPr lang="nl-NL" sz="1600" dirty="0"/>
              <a:t>claims of boetes hebben financiële consequenties</a:t>
            </a:r>
            <a:r>
              <a:rPr lang="nl-NL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/>
              <a:t>Continuïteit</a:t>
            </a:r>
            <a:r>
              <a:rPr lang="nl-NL" sz="1600" dirty="0" smtClean="0"/>
              <a:t> </a:t>
            </a:r>
            <a:r>
              <a:rPr lang="nl-NL" sz="1600" dirty="0"/>
              <a:t>het onderwijs: Cybercrime en </a:t>
            </a:r>
            <a:r>
              <a:rPr lang="nl-NL" sz="1600" dirty="0" err="1"/>
              <a:t>DDos</a:t>
            </a:r>
            <a:r>
              <a:rPr lang="nl-NL" sz="1600" dirty="0"/>
              <a:t>-aanvallen kunnen het onderwijs enorm verstoren</a:t>
            </a:r>
            <a:r>
              <a:rPr lang="nl-NL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/>
              <a:t>Wet </a:t>
            </a:r>
            <a:r>
              <a:rPr lang="nl-NL" sz="1600" b="1" dirty="0"/>
              <a:t>en regelgeving</a:t>
            </a:r>
            <a:r>
              <a:rPr lang="nl-NL" sz="1600" dirty="0"/>
              <a:t>: er moet </a:t>
            </a:r>
            <a:r>
              <a:rPr lang="nl-NL" sz="1600" dirty="0" smtClean="0"/>
              <a:t>o.a. aantoonbaar </a:t>
            </a:r>
            <a:r>
              <a:rPr lang="nl-NL" sz="1600" dirty="0"/>
              <a:t>voldaan worden aan de AVG</a:t>
            </a:r>
            <a:r>
              <a:rPr lang="nl-NL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/>
              <a:t>Cloudrisico’s</a:t>
            </a:r>
            <a:r>
              <a:rPr lang="nl-NL" sz="1600" dirty="0" smtClean="0"/>
              <a:t>: </a:t>
            </a:r>
            <a:r>
              <a:rPr lang="nl-NL" sz="1600" dirty="0"/>
              <a:t>toepassingen in de </a:t>
            </a:r>
            <a:r>
              <a:rPr lang="nl-NL" sz="1600" dirty="0" err="1"/>
              <a:t>cloud</a:t>
            </a:r>
            <a:r>
              <a:rPr lang="nl-NL" sz="1600" dirty="0"/>
              <a:t> leveren specifieke aandachtspunten op zoals eigenaarschap, toegang en privacy, continuïteit van de dienstverlening van externe partijen, etc</a:t>
            </a:r>
            <a:r>
              <a:rPr lang="nl-NL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/>
              <a:t>Kennisniveau te laag</a:t>
            </a:r>
            <a:r>
              <a:rPr lang="nl-NL" sz="1600" dirty="0" smtClean="0"/>
              <a:t>: </a:t>
            </a:r>
            <a:r>
              <a:rPr lang="nl-NL" sz="1600" dirty="0"/>
              <a:t>ontwikkelingen gaan </a:t>
            </a:r>
            <a:r>
              <a:rPr lang="nl-NL" sz="1600" dirty="0" smtClean="0"/>
              <a:t>snel. Onvoldoende </a:t>
            </a:r>
            <a:r>
              <a:rPr lang="nl-NL" sz="1600" dirty="0"/>
              <a:t>kennis </a:t>
            </a:r>
            <a:r>
              <a:rPr lang="nl-NL" sz="1600" dirty="0" smtClean="0"/>
              <a:t>kan leiden tot onjuiste </a:t>
            </a:r>
            <a:r>
              <a:rPr lang="nl-NL" sz="1600" dirty="0"/>
              <a:t>beslissingen </a:t>
            </a:r>
            <a:r>
              <a:rPr lang="nl-NL" sz="1600" dirty="0" smtClean="0"/>
              <a:t>ten </a:t>
            </a:r>
            <a:r>
              <a:rPr lang="nl-NL" sz="1600" dirty="0"/>
              <a:t>aanzien van </a:t>
            </a:r>
            <a:r>
              <a:rPr lang="nl-NL" sz="1600" dirty="0" smtClean="0"/>
              <a:t>IBP.</a:t>
            </a:r>
            <a:endParaRPr lang="nl-NL" sz="16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 wat is een risico?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risico </a:t>
            </a:r>
            <a:r>
              <a:rPr lang="nl-NL" dirty="0" smtClean="0"/>
              <a:t>is:</a:t>
            </a:r>
          </a:p>
          <a:p>
            <a:endParaRPr lang="nl-NL" sz="800" dirty="0"/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&lt;Een gebeurtenis&gt;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Leidt tot &lt;een gevolg&gt;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Door &lt;een oorzaak&gt;</a:t>
            </a:r>
          </a:p>
          <a:p>
            <a:pPr marL="285750" lvl="1" indent="-285750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20000" y="3741450"/>
            <a:ext cx="76579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Bijvoorbeeld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r>
              <a:rPr lang="nl-NL" i="1" dirty="0"/>
              <a:t>Een openstaande voordeur</a:t>
            </a:r>
          </a:p>
          <a:p>
            <a:r>
              <a:rPr lang="nl-NL" i="1" dirty="0">
                <a:solidFill>
                  <a:srgbClr val="FF0000"/>
                </a:solidFill>
              </a:rPr>
              <a:t>Leidt tot </a:t>
            </a:r>
            <a:r>
              <a:rPr lang="nl-NL" i="1" dirty="0"/>
              <a:t>diefstal van verschillende laptops</a:t>
            </a:r>
          </a:p>
          <a:p>
            <a:r>
              <a:rPr lang="nl-NL" i="1" dirty="0">
                <a:solidFill>
                  <a:srgbClr val="FF0000"/>
                </a:solidFill>
              </a:rPr>
              <a:t>Door </a:t>
            </a:r>
            <a:r>
              <a:rPr lang="nl-NL" i="1" dirty="0"/>
              <a:t>dat een medewerker de voordeur open liet staan…</a:t>
            </a:r>
          </a:p>
          <a:p>
            <a:endParaRPr lang="nl-NL" dirty="0"/>
          </a:p>
          <a:p>
            <a:r>
              <a:rPr lang="nl-NL" dirty="0"/>
              <a:t>De </a:t>
            </a:r>
            <a:r>
              <a:rPr lang="nl-NL" b="1" dirty="0">
                <a:solidFill>
                  <a:schemeClr val="accent2"/>
                </a:solidFill>
              </a:rPr>
              <a:t>kans</a:t>
            </a:r>
            <a:r>
              <a:rPr lang="nl-NL" dirty="0"/>
              <a:t> dat dit gebeurt is klein. De </a:t>
            </a:r>
            <a:r>
              <a:rPr lang="nl-NL" b="1" dirty="0">
                <a:solidFill>
                  <a:schemeClr val="accent2"/>
                </a:solidFill>
              </a:rPr>
              <a:t>impact</a:t>
            </a:r>
            <a:r>
              <a:rPr lang="nl-NL" dirty="0"/>
              <a:t> hiervan is gemiddeld.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690409"/>
            <a:ext cx="5092699" cy="294732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073356" y="3922150"/>
            <a:ext cx="16201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000000"/>
                </a:solidFill>
                <a:latin typeface="Arial"/>
              </a:rPr>
              <a:t>Kans:</a:t>
            </a:r>
          </a:p>
          <a:p>
            <a:endParaRPr lang="nl-NL" sz="1350" dirty="0">
              <a:solidFill>
                <a:srgbClr val="000000"/>
              </a:solidFill>
              <a:latin typeface="Arial"/>
            </a:endParaRPr>
          </a:p>
          <a:p>
            <a:r>
              <a:rPr lang="nl-NL" sz="1350" dirty="0">
                <a:solidFill>
                  <a:srgbClr val="000000"/>
                </a:solidFill>
                <a:latin typeface="Arial"/>
              </a:rPr>
              <a:t>Impact: </a:t>
            </a:r>
          </a:p>
        </p:txBody>
      </p:sp>
    </p:spTree>
    <p:extLst>
      <p:ext uri="{BB962C8B-B14F-4D97-AF65-F5344CB8AC3E}">
        <p14:creationId xmlns:p14="http://schemas.microsoft.com/office/powerpoint/2010/main" val="36787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klein en wat is groot?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21075"/>
            <a:ext cx="8064000" cy="4272222"/>
          </a:xfrm>
        </p:spPr>
        <p:txBody>
          <a:bodyPr/>
          <a:lstStyle/>
          <a:p>
            <a:r>
              <a:rPr lang="nl-NL" dirty="0"/>
              <a:t>De inschatting van kans en impact is altijd subjectief. Maak hier afspraken over.</a:t>
            </a:r>
          </a:p>
          <a:p>
            <a:pPr marL="342900" indent="-342900">
              <a:buFont typeface="Arial" charset="0"/>
              <a:buChar char="•"/>
            </a:pPr>
            <a:endParaRPr lang="nl-NL" sz="800" dirty="0"/>
          </a:p>
          <a:p>
            <a:pPr marL="342900" indent="-342900">
              <a:buFont typeface="Arial" charset="0"/>
              <a:buChar char="•"/>
            </a:pPr>
            <a:r>
              <a:rPr lang="nl-NL" b="1" i="1" spc="0" dirty="0">
                <a:solidFill>
                  <a:schemeClr val="accent2"/>
                </a:solidFill>
              </a:rPr>
              <a:t>Kans: kans op optreden van een risico</a:t>
            </a:r>
          </a:p>
          <a:p>
            <a:pPr marL="720900" lvl="1" indent="-342900">
              <a:buFont typeface="Arial" charset="0"/>
              <a:buChar char="•"/>
            </a:pPr>
            <a:r>
              <a:rPr lang="nl-NL" sz="1400" b="1" dirty="0" smtClean="0"/>
              <a:t>Klein	 </a:t>
            </a:r>
            <a:r>
              <a:rPr lang="nl-NL" sz="1400" b="1" dirty="0"/>
              <a:t>(1)	kan minder dan jaarlijks voorkomen</a:t>
            </a:r>
          </a:p>
          <a:p>
            <a:pPr marL="720900" lvl="1" indent="-342900">
              <a:buFont typeface="Arial" charset="0"/>
              <a:buChar char="•"/>
            </a:pPr>
            <a:r>
              <a:rPr lang="nl-NL" sz="1400" b="1" dirty="0"/>
              <a:t>Middel </a:t>
            </a:r>
            <a:r>
              <a:rPr lang="nl-NL" sz="1400" b="1" dirty="0" smtClean="0"/>
              <a:t>	 (</a:t>
            </a:r>
            <a:r>
              <a:rPr lang="nl-NL" sz="1400" b="1" dirty="0"/>
              <a:t>2)	kan meerdere keren per jaar voorkomen</a:t>
            </a:r>
          </a:p>
          <a:p>
            <a:pPr marL="720900" lvl="1" indent="-342900">
              <a:buFont typeface="Arial" charset="0"/>
              <a:buChar char="•"/>
            </a:pPr>
            <a:r>
              <a:rPr lang="nl-NL" sz="1400" b="1" dirty="0"/>
              <a:t>Groot </a:t>
            </a:r>
            <a:r>
              <a:rPr lang="nl-NL" sz="1400" b="1" dirty="0" smtClean="0"/>
              <a:t>	 (</a:t>
            </a:r>
            <a:r>
              <a:rPr lang="nl-NL" sz="1400" b="1" dirty="0"/>
              <a:t>3)	kan dagelijks voorkomen</a:t>
            </a:r>
          </a:p>
          <a:p>
            <a:pPr marL="342900" indent="-342900">
              <a:buFont typeface="Arial" charset="0"/>
              <a:buChar char="•"/>
            </a:pPr>
            <a:endParaRPr lang="nl-NL" sz="1400" b="1" dirty="0"/>
          </a:p>
          <a:p>
            <a:pPr marL="342900" indent="-342900">
              <a:buFont typeface="Arial" charset="0"/>
              <a:buChar char="•"/>
            </a:pPr>
            <a:r>
              <a:rPr lang="nl-NL" b="1" i="1" spc="0" dirty="0">
                <a:solidFill>
                  <a:schemeClr val="accent2"/>
                </a:solidFill>
              </a:rPr>
              <a:t>Impact: effect wanneer het risico optreed</a:t>
            </a:r>
          </a:p>
          <a:p>
            <a:pPr marL="720900" lvl="1" indent="-342900">
              <a:buFont typeface="Arial" charset="0"/>
              <a:buChar char="•"/>
            </a:pPr>
            <a:r>
              <a:rPr lang="nl-NL" sz="1400" b="1" dirty="0"/>
              <a:t>Klein </a:t>
            </a:r>
            <a:r>
              <a:rPr lang="nl-NL" sz="1400" b="1" dirty="0" smtClean="0"/>
              <a:t>	(</a:t>
            </a:r>
            <a:r>
              <a:rPr lang="nl-NL" sz="1400" b="1" dirty="0"/>
              <a:t>1)	verstoring niet-primair proces, alleen intern </a:t>
            </a:r>
            <a:r>
              <a:rPr lang="nl-NL" sz="1400" b="1" dirty="0" smtClean="0"/>
              <a:t>				merkbaar</a:t>
            </a:r>
            <a:endParaRPr lang="nl-NL" sz="1400" b="1" dirty="0"/>
          </a:p>
          <a:p>
            <a:pPr marL="720900" lvl="1" indent="-342900">
              <a:buFont typeface="Arial" charset="0"/>
              <a:buChar char="•"/>
            </a:pPr>
            <a:r>
              <a:rPr lang="nl-NL" sz="1400" b="1" dirty="0"/>
              <a:t>Middel </a:t>
            </a:r>
            <a:r>
              <a:rPr lang="nl-NL" sz="1400" b="1" dirty="0" smtClean="0"/>
              <a:t>	(</a:t>
            </a:r>
            <a:r>
              <a:rPr lang="nl-NL" sz="1400" b="1" dirty="0"/>
              <a:t>2)	verstoring primair proces, extern merkbaar, snel </a:t>
            </a:r>
            <a:r>
              <a:rPr lang="nl-NL" sz="1400" b="1" dirty="0" smtClean="0"/>
              <a:t>				opgelost</a:t>
            </a:r>
            <a:endParaRPr lang="nl-NL" sz="1400" b="1" dirty="0"/>
          </a:p>
          <a:p>
            <a:pPr marL="720900" lvl="1" indent="-342900">
              <a:buFont typeface="Arial" charset="0"/>
              <a:buChar char="•"/>
            </a:pPr>
            <a:r>
              <a:rPr lang="nl-NL" sz="1400" b="1" dirty="0"/>
              <a:t>Groot </a:t>
            </a:r>
            <a:r>
              <a:rPr lang="nl-NL" sz="1400" b="1" dirty="0" smtClean="0"/>
              <a:t>	(</a:t>
            </a:r>
            <a:r>
              <a:rPr lang="nl-NL" sz="1400" b="1" dirty="0"/>
              <a:t>3)	verstoring primair proces, reputatieschade, </a:t>
            </a:r>
            <a:r>
              <a:rPr lang="nl-NL" sz="1400" b="1" dirty="0" smtClean="0"/>
              <a:t>				langdurig</a:t>
            </a:r>
            <a:endParaRPr lang="nl-NL" sz="1400" b="1" dirty="0"/>
          </a:p>
          <a:p>
            <a:pPr lvl="1" indent="-167400">
              <a:buNone/>
            </a:pPr>
            <a:endParaRPr lang="nl-NL" dirty="0"/>
          </a:p>
          <a:p>
            <a:pPr lvl="1" indent="-167400">
              <a:buNone/>
            </a:pPr>
            <a:r>
              <a:rPr lang="nl-NL" b="1" i="1" dirty="0">
                <a:solidFill>
                  <a:schemeClr val="accent2"/>
                </a:solidFill>
              </a:rPr>
              <a:t>Het risico wordt weergegeven door kans x impact.</a:t>
            </a:r>
          </a:p>
          <a:p>
            <a:pPr lvl="1" indent="-167400">
              <a:buNone/>
            </a:pPr>
            <a:r>
              <a:rPr lang="nl-NL" dirty="0"/>
              <a:t>Dus is de kans gemiddeld en de impact groot, dan scoort het risico een 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Tips om risico’s te inventariseren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21074"/>
            <a:ext cx="8064000" cy="4176465"/>
          </a:xfrm>
        </p:spPr>
        <p:txBody>
          <a:bodyPr/>
          <a:lstStyle/>
          <a:p>
            <a:r>
              <a:rPr lang="nl-NL" sz="2800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Tip 1:</a:t>
            </a:r>
          </a:p>
          <a:p>
            <a:endParaRPr lang="nl-NL" sz="1000" b="1" spc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r>
              <a:rPr lang="nl-NL" dirty="0"/>
              <a:t>De volgende vragen kunnen helpen om tot een risico te komen</a:t>
            </a:r>
            <a:r>
              <a:rPr lang="nl-NL" dirty="0" smtClean="0"/>
              <a:t>:</a:t>
            </a:r>
          </a:p>
          <a:p>
            <a:endParaRPr lang="nl-NL" sz="800" dirty="0"/>
          </a:p>
          <a:p>
            <a:pPr marL="1012500" lvl="2" indent="-342900">
              <a:buFont typeface="Arial" charset="0"/>
              <a:buChar char="•"/>
            </a:pPr>
            <a:r>
              <a:rPr lang="nl-NL" dirty="0"/>
              <a:t>Aan welke oplossingen/maatregelen heb ik al eerder gedacht?</a:t>
            </a:r>
          </a:p>
          <a:p>
            <a:pPr marL="1012500" lvl="2" indent="-342900">
              <a:buFont typeface="Arial" charset="0"/>
              <a:buChar char="•"/>
            </a:pPr>
            <a:r>
              <a:rPr lang="nl-NL" dirty="0"/>
              <a:t>Welke apparaten gebruik ik elke dag?</a:t>
            </a:r>
          </a:p>
          <a:p>
            <a:pPr marL="1012500" lvl="2" indent="-342900">
              <a:buFont typeface="Arial" charset="0"/>
              <a:buChar char="•"/>
            </a:pPr>
            <a:r>
              <a:rPr lang="nl-NL" dirty="0"/>
              <a:t>Wanneer krijgen we veel telefoontjes van ouders?</a:t>
            </a:r>
          </a:p>
          <a:p>
            <a:pPr marL="1012500" lvl="2" indent="-342900">
              <a:buFont typeface="Arial" charset="0"/>
              <a:buChar char="•"/>
            </a:pPr>
            <a:r>
              <a:rPr lang="nl-NL" dirty="0"/>
              <a:t>Waar hebben we eigenlijk geen zicht op?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			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860857"/>
            <a:ext cx="1694835" cy="126807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14" y="4630800"/>
            <a:ext cx="259228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Tip 2: toegang </a:t>
            </a:r>
            <a:r>
              <a:rPr lang="nl-NL" dirty="0"/>
              <a:t>tot </a:t>
            </a:r>
            <a:r>
              <a:rPr lang="nl-NL" dirty="0" smtClean="0"/>
              <a:t>gegevens </a:t>
            </a:r>
            <a:r>
              <a:rPr lang="nl-NL" sz="2400" dirty="0" smtClean="0"/>
              <a:t>(als voorbeeld)</a:t>
            </a:r>
            <a:endParaRPr lang="nl-NL" sz="2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Ga uit van een voorbeeld </a:t>
            </a:r>
            <a:r>
              <a:rPr lang="nl-NL" dirty="0"/>
              <a:t>om gevoel te krijgen van waar je mee bezig bent.</a:t>
            </a:r>
          </a:p>
          <a:p>
            <a:endParaRPr lang="nl-NL" dirty="0"/>
          </a:p>
          <a:p>
            <a:r>
              <a:rPr lang="nl-NL" b="1" i="1" spc="0" dirty="0">
                <a:solidFill>
                  <a:schemeClr val="accent2"/>
                </a:solidFill>
              </a:rPr>
              <a:t>Wie </a:t>
            </a:r>
            <a:r>
              <a:rPr lang="nl-NL" b="1" i="1" spc="0" dirty="0" smtClean="0">
                <a:solidFill>
                  <a:schemeClr val="accent2"/>
                </a:solidFill>
              </a:rPr>
              <a:t>mogen/kunnen </a:t>
            </a:r>
            <a:r>
              <a:rPr lang="nl-NL" b="1" i="1" spc="0" dirty="0">
                <a:solidFill>
                  <a:schemeClr val="accent2"/>
                </a:solidFill>
              </a:rPr>
              <a:t>eigenlijk welke gegevens </a:t>
            </a:r>
            <a:r>
              <a:rPr lang="nl-NL" b="1" i="1" spc="0" dirty="0" smtClean="0">
                <a:solidFill>
                  <a:schemeClr val="accent2"/>
                </a:solidFill>
              </a:rPr>
              <a:t>inzien </a:t>
            </a:r>
            <a:r>
              <a:rPr lang="nl-NL" b="1" i="1" spc="0" dirty="0">
                <a:solidFill>
                  <a:schemeClr val="accent2"/>
                </a:solidFill>
              </a:rPr>
              <a:t>en waarom? </a:t>
            </a:r>
          </a:p>
          <a:p>
            <a:endParaRPr lang="nl-NL" dirty="0"/>
          </a:p>
          <a:p>
            <a:r>
              <a:rPr lang="nl-NL" dirty="0"/>
              <a:t>Denk </a:t>
            </a:r>
            <a:r>
              <a:rPr lang="nl-NL" dirty="0" smtClean="0"/>
              <a:t>bij </a:t>
            </a:r>
            <a:r>
              <a:rPr lang="nl-NL" dirty="0"/>
              <a:t>toegang ook aan wachtwoorden, fysieke toegang, beveiliging smartphone en tablet, autorisatiematrix, vergrendelen beeldscherm enz.</a:t>
            </a:r>
          </a:p>
          <a:p>
            <a:endParaRPr lang="nl-NL" dirty="0" smtClean="0"/>
          </a:p>
          <a:p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i="1" dirty="0"/>
              <a:t>Bedenk minimaal 2 risico’s rondom het </a:t>
            </a:r>
            <a:r>
              <a:rPr lang="nl-NL" i="1" dirty="0" smtClean="0"/>
              <a:t>thema</a:t>
            </a:r>
          </a:p>
          <a:p>
            <a:pPr lvl="0"/>
            <a:r>
              <a:rPr lang="nl-NL" i="1" dirty="0"/>
              <a:t> </a:t>
            </a:r>
            <a:r>
              <a:rPr lang="nl-NL" i="1" dirty="0" smtClean="0"/>
              <a:t>    </a:t>
            </a:r>
            <a:r>
              <a:rPr lang="nl-NL" b="1" i="1" dirty="0"/>
              <a:t>toegang tot gegevens</a:t>
            </a:r>
            <a:r>
              <a:rPr lang="nl-NL" i="1" dirty="0" smtClean="0"/>
              <a:t>.</a:t>
            </a:r>
          </a:p>
          <a:p>
            <a:pPr lvl="0"/>
            <a:endParaRPr lang="nl-NL" i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i="1" dirty="0"/>
              <a:t>Bespreek hierbij ook de kans en de impact</a:t>
            </a:r>
            <a:r>
              <a:rPr lang="nl-NL" i="1" dirty="0" smtClean="0"/>
              <a:t>.</a:t>
            </a:r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96" y="4077073"/>
            <a:ext cx="2557998" cy="19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Voorbeeld: toegang tot gegevens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jdelijke aanduiding voor inhoud 7"/>
          <p:cNvSpPr txBox="1">
            <a:spLocks/>
          </p:cNvSpPr>
          <p:nvPr/>
        </p:nvSpPr>
        <p:spPr>
          <a:xfrm>
            <a:off x="720000" y="1952469"/>
            <a:ext cx="8064000" cy="43517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7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600" indent="-24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sz="18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600" indent="-24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sz="18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9600" indent="-24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sz="18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mtClean="0"/>
              <a:t>Een gebeurtenis 	……</a:t>
            </a:r>
          </a:p>
          <a:p>
            <a:endParaRPr lang="nl-NL" smtClean="0"/>
          </a:p>
          <a:p>
            <a:r>
              <a:rPr lang="nl-NL" smtClean="0"/>
              <a:t>Leidt tot (effect) 	……</a:t>
            </a:r>
          </a:p>
          <a:p>
            <a:endParaRPr lang="nl-NL" smtClean="0"/>
          </a:p>
          <a:p>
            <a:r>
              <a:rPr lang="nl-NL" smtClean="0"/>
              <a:t>Door(oorzaak)	……</a:t>
            </a:r>
          </a:p>
          <a:p>
            <a:endParaRPr lang="nl-NL" smtClean="0"/>
          </a:p>
          <a:p>
            <a:endParaRPr lang="nl-NL" smtClean="0"/>
          </a:p>
          <a:p>
            <a:endParaRPr lang="nl-NL" smtClean="0"/>
          </a:p>
          <a:p>
            <a:endParaRPr lang="nl-NL" smtClean="0"/>
          </a:p>
          <a:p>
            <a:endParaRPr lang="nl-NL" smtClean="0"/>
          </a:p>
          <a:p>
            <a:endParaRPr lang="nl-NL" smtClean="0"/>
          </a:p>
          <a:p>
            <a:endParaRPr lang="nl-NL" smtClean="0"/>
          </a:p>
          <a:p>
            <a:r>
              <a:rPr lang="nl-NL" smtClean="0"/>
              <a:t>Cluster:</a:t>
            </a:r>
          </a:p>
          <a:p>
            <a:endParaRPr lang="nl-NL" smtClean="0"/>
          </a:p>
          <a:p>
            <a:r>
              <a:rPr lang="nl-NL" smtClean="0"/>
              <a:t>Opmerkingen: 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573016"/>
            <a:ext cx="668179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1237874"/>
            <a:ext cx="8064000" cy="1038998"/>
          </a:xfrm>
        </p:spPr>
        <p:txBody>
          <a:bodyPr/>
          <a:lstStyle/>
          <a:p>
            <a:r>
              <a:rPr lang="nl-NL" dirty="0"/>
              <a:t>Voorbeeld 2: </a:t>
            </a:r>
            <a:br>
              <a:rPr lang="nl-NL" dirty="0"/>
            </a:br>
            <a:r>
              <a:rPr lang="nl-NL" dirty="0"/>
              <a:t>persoonsgegevens uitwisselen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2276872"/>
            <a:ext cx="8064000" cy="3720666"/>
          </a:xfrm>
        </p:spPr>
        <p:txBody>
          <a:bodyPr/>
          <a:lstStyle/>
          <a:p>
            <a:r>
              <a:rPr lang="nl-NL" dirty="0"/>
              <a:t>De privacy van de leerlingen moet gewaarborgd worden. Om dit te kunnen garanderen zijn goede afspraken met aanbieders van digitale leermiddelen van belang.</a:t>
            </a:r>
          </a:p>
          <a:p>
            <a:endParaRPr lang="nl-NL" dirty="0"/>
          </a:p>
          <a:p>
            <a:r>
              <a:rPr lang="nl-NL" b="1" i="1" spc="0" dirty="0">
                <a:solidFill>
                  <a:schemeClr val="accent2"/>
                </a:solidFill>
              </a:rPr>
              <a:t>Hoe zit het met het uitwisselen van persoonsgegevens bij ons?</a:t>
            </a:r>
          </a:p>
          <a:p>
            <a:endParaRPr lang="nl-NL" b="1" i="1" spc="0" dirty="0">
              <a:solidFill>
                <a:schemeClr val="accent2"/>
              </a:solidFill>
            </a:endParaRPr>
          </a:p>
          <a:p>
            <a:pPr lvl="0"/>
            <a:r>
              <a:rPr lang="nl-NL" dirty="0"/>
              <a:t>Denk daarbij aan de online </a:t>
            </a:r>
            <a:r>
              <a:rPr lang="nl-NL" dirty="0" err="1"/>
              <a:t>app’s</a:t>
            </a:r>
            <a:r>
              <a:rPr lang="nl-NL" dirty="0"/>
              <a:t>, waarvoor leerlingen moeten inloggen met hun e-mail </a:t>
            </a:r>
            <a:r>
              <a:rPr lang="nl-NL" dirty="0" smtClean="0"/>
              <a:t>adres. </a:t>
            </a:r>
            <a:r>
              <a:rPr lang="nl-NL" dirty="0"/>
              <a:t>De gegevens die worden uitgewisseld met GGD, andere scholen, gemeente, schoolmaatschappelijk werk </a:t>
            </a:r>
            <a:r>
              <a:rPr lang="nl-NL" dirty="0" err="1"/>
              <a:t>enz</a:t>
            </a:r>
            <a:r>
              <a:rPr lang="nl-NL" dirty="0"/>
              <a:t>?</a:t>
            </a:r>
          </a:p>
          <a:p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i="1" dirty="0"/>
              <a:t>Bedenk minimaal 2 risico’s rondom het thema toegang tot gegevens.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i="1" dirty="0"/>
              <a:t>Bespreek hierbij ook de kans en de impact</a:t>
            </a:r>
            <a:r>
              <a:rPr lang="nl-NL" i="1" dirty="0" smtClean="0"/>
              <a:t>.</a:t>
            </a:r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Risico’s vragen om maatregelen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916833"/>
            <a:ext cx="8064000" cy="4080706"/>
          </a:xfrm>
        </p:spPr>
        <p:txBody>
          <a:bodyPr/>
          <a:lstStyle/>
          <a:p>
            <a:r>
              <a:rPr lang="nl-NL" sz="1500" dirty="0"/>
              <a:t>De volgende stap is het bepalen van de maatregelen die moeten worden genomen om de risico’s te beperken.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r>
              <a:rPr lang="nl-NL" sz="1500" dirty="0"/>
              <a:t>Veel maatregelen zijn terug te vinden in de </a:t>
            </a:r>
          </a:p>
          <a:p>
            <a:r>
              <a:rPr lang="nl-NL" sz="1600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Aanpak IBP </a:t>
            </a:r>
            <a:r>
              <a:rPr lang="nl-NL" sz="1500" dirty="0" smtClean="0"/>
              <a:t>in </a:t>
            </a:r>
            <a:r>
              <a:rPr lang="nl-NL" sz="1500" dirty="0"/>
              <a:t>de vorm van templates, </a:t>
            </a:r>
            <a:r>
              <a:rPr lang="nl-NL" sz="1500" dirty="0" smtClean="0"/>
              <a:t>adviezen</a:t>
            </a:r>
          </a:p>
          <a:p>
            <a:r>
              <a:rPr lang="nl-NL" sz="1500" dirty="0" smtClean="0"/>
              <a:t>en hulpmiddelen</a:t>
            </a:r>
            <a:r>
              <a:rPr lang="nl-NL" sz="1500" dirty="0"/>
              <a:t>.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r>
              <a:rPr lang="nl-NL" sz="1500" dirty="0">
                <a:hlinkClick r:id="rId2"/>
              </a:rPr>
              <a:t>https://kn.nu/ibponderwijs</a:t>
            </a:r>
            <a:r>
              <a:rPr lang="nl-NL" sz="1500" dirty="0"/>
              <a:t> </a:t>
            </a:r>
          </a:p>
          <a:p>
            <a:r>
              <a:rPr lang="nl-NL" sz="1500" dirty="0"/>
              <a:t>De ‘startpagina’ om IBP goed geregeld te krijgen. </a:t>
            </a:r>
          </a:p>
          <a:p>
            <a:r>
              <a:rPr lang="nl-NL" sz="1500" dirty="0"/>
              <a:t>Zorg ervoor dat je school voldoet aan de eisen van de AVG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09" y="2404771"/>
            <a:ext cx="3751991" cy="26084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103" y="4177926"/>
            <a:ext cx="93886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 sz="2400" b="1" dirty="0" smtClean="0"/>
              <a:t>AVG en risico’s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Risicoanalyse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Classificatie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design/ 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default</a:t>
            </a: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 smtClean="0"/>
              <a:t>Gegevensbeschermingseffectbeoordeling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Vragen</a:t>
            </a:r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r>
              <a:rPr lang="nl-NL" sz="2400" dirty="0" smtClean="0"/>
              <a:t>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FontTx/>
              <a:buAutoNum type="arabicPeriod"/>
            </a:pP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575" y="3946040"/>
            <a:ext cx="4176425" cy="2693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hebben nu </a:t>
            </a:r>
            <a:r>
              <a:rPr lang="nl-NL" dirty="0" smtClean="0"/>
              <a:t>gezien ‘wat er mis kan gaan’ en </a:t>
            </a:r>
            <a:r>
              <a:rPr lang="nl-NL" dirty="0"/>
              <a:t>risico’s benoemd en een weging gegeven. We kunnen een prioriteitenlijstje maken en inplannen (alles kan niet tegelijk)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Maar we kunnen nog een stapje verder kijken</a:t>
            </a:r>
            <a:r>
              <a:rPr lang="nl-NL" dirty="0" smtClean="0"/>
              <a:t>.</a:t>
            </a:r>
          </a:p>
          <a:p>
            <a:r>
              <a:rPr lang="nl-NL" i="1" spc="0" dirty="0">
                <a:solidFill>
                  <a:schemeClr val="accent2"/>
                </a:solidFill>
              </a:rPr>
              <a:t>Hoe belangrijk </a:t>
            </a:r>
            <a:r>
              <a:rPr lang="nl-NL" i="1" spc="0" dirty="0" smtClean="0">
                <a:solidFill>
                  <a:schemeClr val="accent2"/>
                </a:solidFill>
              </a:rPr>
              <a:t>zijn de systemen, </a:t>
            </a:r>
            <a:r>
              <a:rPr lang="nl-NL" i="1" spc="0" dirty="0">
                <a:solidFill>
                  <a:schemeClr val="accent2"/>
                </a:solidFill>
              </a:rPr>
              <a:t>de gegevens?</a:t>
            </a:r>
          </a:p>
          <a:p>
            <a:r>
              <a:rPr lang="nl-NL" i="1" spc="0" dirty="0" smtClean="0">
                <a:solidFill>
                  <a:schemeClr val="accent2"/>
                </a:solidFill>
              </a:rPr>
              <a:t>Welk niveau van informatiebeveiliging is er gewenst en/of noodzakelijk</a:t>
            </a:r>
            <a:r>
              <a:rPr lang="nl-NL" i="1" dirty="0" smtClean="0">
                <a:solidFill>
                  <a:schemeClr val="accent2"/>
                </a:solidFill>
              </a:rPr>
              <a:t>?</a:t>
            </a:r>
          </a:p>
          <a:p>
            <a:endParaRPr lang="nl-NL" i="1" dirty="0"/>
          </a:p>
          <a:p>
            <a:endParaRPr lang="nl-NL" i="1" dirty="0" smtClean="0"/>
          </a:p>
          <a:p>
            <a:r>
              <a:rPr lang="nl-NL" dirty="0" smtClean="0"/>
              <a:t>Daarvoor </a:t>
            </a:r>
            <a:r>
              <a:rPr lang="nl-NL" dirty="0"/>
              <a:t>kunnen we systemen en gegevens </a:t>
            </a:r>
            <a:r>
              <a:rPr lang="nl-NL" i="1" spc="0" dirty="0">
                <a:solidFill>
                  <a:schemeClr val="accent2"/>
                </a:solidFill>
              </a:rPr>
              <a:t>classificeren.</a:t>
            </a:r>
          </a:p>
          <a:p>
            <a:pPr marL="285750" lvl="1" indent="-285750"/>
            <a:endParaRPr lang="nl-NL" dirty="0" smtClean="0"/>
          </a:p>
          <a:p>
            <a:pPr marL="285750" lvl="1" indent="-285750"/>
            <a:endParaRPr lang="nl-NL" dirty="0"/>
          </a:p>
          <a:p>
            <a:pPr marL="285750" lvl="1" indent="-285750"/>
            <a:endParaRPr lang="nl-NL" dirty="0" smtClean="0"/>
          </a:p>
          <a:p>
            <a:pPr marL="285750" lvl="1" indent="-285750"/>
            <a:endParaRPr lang="nl-NL" dirty="0"/>
          </a:p>
          <a:p>
            <a:pPr marL="285750" lvl="1" indent="-285750"/>
            <a:endParaRPr lang="nl-NL" dirty="0" smtClean="0"/>
          </a:p>
          <a:p>
            <a:pPr marL="285750" lvl="1" indent="-28575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 sz="2400" dirty="0" smtClean="0"/>
              <a:t>AVG en risico’s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Risicoanalyse </a:t>
            </a:r>
          </a:p>
          <a:p>
            <a:pPr marL="342900" indent="-342900">
              <a:buAutoNum type="arabicPeriod"/>
            </a:pPr>
            <a:r>
              <a:rPr lang="nl-NL" sz="2400" b="1" dirty="0" smtClean="0"/>
              <a:t>Classificatie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design/ 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default</a:t>
            </a: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 smtClean="0"/>
              <a:t>Gegevensbeschermingseffectbeoordeling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Vragen</a:t>
            </a:r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r>
              <a:rPr lang="nl-NL" sz="2400" dirty="0" smtClean="0"/>
              <a:t>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FontTx/>
              <a:buAutoNum type="arabicPeriod"/>
            </a:pP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3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194045"/>
            <a:ext cx="3139712" cy="20240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Classificatie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952469"/>
            <a:ext cx="8064000" cy="4212835"/>
          </a:xfrm>
        </p:spPr>
        <p:txBody>
          <a:bodyPr/>
          <a:lstStyle/>
          <a:p>
            <a:r>
              <a:rPr lang="nl-NL" i="1" spc="0" dirty="0">
                <a:solidFill>
                  <a:schemeClr val="accent2"/>
                </a:solidFill>
              </a:rPr>
              <a:t>Hoe belangrijk zijn de systemen, de gegevens?</a:t>
            </a:r>
          </a:p>
          <a:p>
            <a:r>
              <a:rPr lang="nl-NL" dirty="0" smtClean="0"/>
              <a:t>Alle gegevens hebben een waarde.</a:t>
            </a:r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Welke </a:t>
            </a:r>
            <a:r>
              <a:rPr lang="nl-NL" dirty="0"/>
              <a:t>gegevens gebruiken we eigenlijk in welke systemen?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Hoe waardevol zijn die gegevens?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Tot </a:t>
            </a:r>
            <a:r>
              <a:rPr lang="nl-NL" dirty="0"/>
              <a:t>welke hoogte </a:t>
            </a:r>
            <a:r>
              <a:rPr lang="nl-NL" dirty="0" smtClean="0"/>
              <a:t>moeten </a:t>
            </a:r>
            <a:r>
              <a:rPr lang="nl-NL" dirty="0"/>
              <a:t>de </a:t>
            </a:r>
            <a:r>
              <a:rPr lang="nl-NL" dirty="0" smtClean="0"/>
              <a:t>gegevens (dus) beveiligd </a:t>
            </a:r>
            <a:r>
              <a:rPr lang="nl-NL" dirty="0"/>
              <a:t>worden? </a:t>
            </a:r>
          </a:p>
          <a:p>
            <a:endParaRPr lang="nl-NL" dirty="0"/>
          </a:p>
          <a:p>
            <a:r>
              <a:rPr lang="nl-NL" dirty="0"/>
              <a:t>Hoeveel en welke </a:t>
            </a:r>
            <a:r>
              <a:rPr lang="nl-NL" b="1" spc="0" dirty="0">
                <a:solidFill>
                  <a:schemeClr val="accent2"/>
                </a:solidFill>
              </a:rPr>
              <a:t>beveiligingsmaatregelen</a:t>
            </a:r>
            <a:r>
              <a:rPr lang="nl-NL" dirty="0"/>
              <a:t> je neemt is dan ook afhankelijk van de classificatie van je </a:t>
            </a:r>
            <a:r>
              <a:rPr lang="nl-NL" dirty="0" smtClean="0"/>
              <a:t>gegevens en </a:t>
            </a:r>
            <a:r>
              <a:rPr lang="nl-NL" dirty="0"/>
              <a:t>informatiesystemen.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Informatiebeveiliging en classificatie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/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11560" y="2124694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Informatiebeveiliging heeft te maken met drie </a:t>
            </a:r>
            <a:r>
              <a:rPr lang="nl-NL" dirty="0" smtClean="0"/>
              <a:t>kwaliteitsaspecten:</a:t>
            </a:r>
          </a:p>
          <a:p>
            <a:endParaRPr lang="nl-NL" dirty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accent2"/>
                </a:solidFill>
              </a:rPr>
              <a:t>Beschikbaarheid, </a:t>
            </a:r>
            <a:endParaRPr lang="nl-NL" b="1" dirty="0" smtClean="0">
              <a:solidFill>
                <a:schemeClr val="accent2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accent2"/>
                </a:solidFill>
              </a:rPr>
              <a:t>Integriteit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accent2"/>
                </a:solidFill>
              </a:rPr>
              <a:t>Vertrouwelijkheid</a:t>
            </a:r>
            <a:r>
              <a:rPr lang="nl-NL" b="1" dirty="0">
                <a:solidFill>
                  <a:schemeClr val="accent2"/>
                </a:solidFill>
              </a:rPr>
              <a:t>. </a:t>
            </a:r>
          </a:p>
          <a:p>
            <a:endParaRPr lang="nl-NL" b="1" dirty="0">
              <a:solidFill>
                <a:schemeClr val="accent2"/>
              </a:solidFill>
            </a:endParaRPr>
          </a:p>
          <a:p>
            <a:r>
              <a:rPr lang="nl-NL" dirty="0"/>
              <a:t>Vandaar de term BIV-classificatie</a:t>
            </a:r>
            <a:r>
              <a:rPr lang="nl-NL" i="1" dirty="0" smtClean="0"/>
              <a:t>.</a:t>
            </a:r>
          </a:p>
          <a:p>
            <a:endParaRPr lang="nl-NL" i="1" dirty="0"/>
          </a:p>
          <a:p>
            <a:endParaRPr lang="nl-NL" i="1" dirty="0"/>
          </a:p>
          <a:p>
            <a:r>
              <a:rPr lang="nl-NL" i="1" dirty="0"/>
              <a:t>Het </a:t>
            </a:r>
            <a:r>
              <a:rPr lang="nl-NL" i="1" dirty="0" smtClean="0"/>
              <a:t>‘</a:t>
            </a:r>
            <a:r>
              <a:rPr lang="nl-NL" b="1" i="1" dirty="0" smtClean="0"/>
              <a:t>BIV-classificeren’</a:t>
            </a:r>
            <a:r>
              <a:rPr lang="nl-NL" i="1" dirty="0" smtClean="0"/>
              <a:t> </a:t>
            </a:r>
            <a:r>
              <a:rPr lang="nl-NL" i="1" dirty="0"/>
              <a:t>geeft antwoord op vragen 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dirty="0"/>
              <a:t>Hoe vertrouwelijk is de informatie in mijn leerlingvolgsysteem?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 dirty="0"/>
              <a:t>Hoe erg is het als de website een dag niet beschikbaar is</a:t>
            </a:r>
            <a:r>
              <a:rPr lang="nl-NL" i="1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i="1" dirty="0"/>
          </a:p>
          <a:p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1237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298" y="1340768"/>
            <a:ext cx="2620702" cy="1850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Beschikbaarheid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915191"/>
            <a:ext cx="8064000" cy="4166298"/>
          </a:xfrm>
        </p:spPr>
        <p:txBody>
          <a:bodyPr/>
          <a:lstStyle/>
          <a:p>
            <a:r>
              <a:rPr lang="nl-NL" dirty="0" smtClean="0"/>
              <a:t>Betekent </a:t>
            </a:r>
            <a:r>
              <a:rPr lang="nl-NL" dirty="0"/>
              <a:t>dat informatie(systemen) </a:t>
            </a:r>
            <a:r>
              <a:rPr lang="nl-NL" b="1" dirty="0" smtClean="0"/>
              <a:t>beschikbaar</a:t>
            </a:r>
            <a:r>
              <a:rPr lang="nl-NL" dirty="0" smtClean="0"/>
              <a:t> zijn</a:t>
            </a:r>
          </a:p>
          <a:p>
            <a:r>
              <a:rPr lang="nl-NL" dirty="0" smtClean="0"/>
              <a:t>op de </a:t>
            </a:r>
            <a:r>
              <a:rPr lang="nl-NL" dirty="0"/>
              <a:t>juiste momenten</a:t>
            </a:r>
            <a:r>
              <a:rPr lang="nl-NL" dirty="0" smtClean="0"/>
              <a:t>.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Deelaspecten </a:t>
            </a:r>
            <a:r>
              <a:rPr lang="nl-NL" dirty="0"/>
              <a:t>hiervan </a:t>
            </a:r>
            <a:r>
              <a:rPr lang="nl-NL" dirty="0" smtClean="0"/>
              <a:t>waarborgen: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Continuïteit:</a:t>
            </a:r>
            <a:r>
              <a:rPr lang="nl-NL" dirty="0" smtClean="0"/>
              <a:t> </a:t>
            </a:r>
            <a:r>
              <a:rPr lang="nl-NL" dirty="0"/>
              <a:t>de mate waarin </a:t>
            </a:r>
            <a:r>
              <a:rPr lang="nl-NL" dirty="0" smtClean="0"/>
              <a:t>de </a:t>
            </a:r>
            <a:r>
              <a:rPr lang="nl-NL" dirty="0" err="1" smtClean="0"/>
              <a:t>ict</a:t>
            </a:r>
            <a:r>
              <a:rPr lang="nl-NL" dirty="0" smtClean="0"/>
              <a:t>-dienstverlening beschikbaar 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spc="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Portabiliteit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</a:t>
            </a:r>
            <a:r>
              <a:rPr lang="nl-NL" dirty="0"/>
              <a:t> de mate waarin </a:t>
            </a:r>
            <a:r>
              <a:rPr lang="nl-NL" dirty="0" smtClean="0"/>
              <a:t>een informatiesysteem </a:t>
            </a:r>
            <a:r>
              <a:rPr lang="nl-NL" dirty="0"/>
              <a:t>naar andere gelijksoortige technische </a:t>
            </a:r>
            <a:r>
              <a:rPr lang="nl-NL" dirty="0" smtClean="0"/>
              <a:t>infrastructuren kan worden overgedragen;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Herstelbaarheid:</a:t>
            </a:r>
            <a:r>
              <a:rPr lang="nl-NL" dirty="0" smtClean="0"/>
              <a:t> </a:t>
            </a:r>
            <a:r>
              <a:rPr lang="nl-NL" dirty="0"/>
              <a:t>de mate waarin de informatievoorziening tijdig en volledig hersteld kan worden. </a:t>
            </a:r>
            <a:endParaRPr lang="nl-NL" dirty="0" smtClean="0"/>
          </a:p>
          <a:p>
            <a:endParaRPr lang="nl-NL" dirty="0"/>
          </a:p>
          <a:p>
            <a:r>
              <a:rPr lang="nl-NL" dirty="0"/>
              <a:t>Voor de beschikbaarheid komt de classificatie laag, midden en hoog respectievelijk overeen met niet vitaal, vitaal en zeer vitaal.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902678"/>
            <a:ext cx="1547704" cy="7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Integriteit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54990"/>
            <a:ext cx="8064000" cy="4166298"/>
          </a:xfrm>
        </p:spPr>
        <p:txBody>
          <a:bodyPr/>
          <a:lstStyle/>
          <a:p>
            <a:r>
              <a:rPr lang="nl-NL" dirty="0"/>
              <a:t>B</a:t>
            </a:r>
            <a:r>
              <a:rPr lang="nl-NL" dirty="0" smtClean="0"/>
              <a:t>etekent </a:t>
            </a:r>
            <a:r>
              <a:rPr lang="nl-NL" dirty="0"/>
              <a:t>het waarborgen van de </a:t>
            </a:r>
            <a:r>
              <a:rPr lang="nl-NL" b="1" dirty="0"/>
              <a:t>correctheid</a:t>
            </a:r>
            <a:r>
              <a:rPr lang="nl-NL" dirty="0"/>
              <a:t> en de </a:t>
            </a:r>
            <a:endParaRPr lang="nl-NL" dirty="0" smtClean="0"/>
          </a:p>
          <a:p>
            <a:r>
              <a:rPr lang="nl-NL" b="1" dirty="0" smtClean="0"/>
              <a:t>volledigheid</a:t>
            </a:r>
            <a:r>
              <a:rPr lang="nl-NL" dirty="0" smtClean="0"/>
              <a:t> van </a:t>
            </a:r>
            <a:r>
              <a:rPr lang="nl-NL" dirty="0"/>
              <a:t>de informatieverwerking. 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/>
              <a:t>Deelaspecten hiervan </a:t>
            </a:r>
            <a:r>
              <a:rPr lang="nl-NL" dirty="0" smtClean="0"/>
              <a:t>waarborgen: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Juistheid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nl-NL" dirty="0"/>
              <a:t>de mate waarin </a:t>
            </a:r>
            <a:r>
              <a:rPr lang="nl-NL" dirty="0" smtClean="0"/>
              <a:t>de gegevens/informatie </a:t>
            </a:r>
            <a:r>
              <a:rPr lang="nl-NL" dirty="0"/>
              <a:t>in </a:t>
            </a:r>
            <a:r>
              <a:rPr lang="nl-NL" dirty="0" smtClean="0"/>
              <a:t>IT-systemen overeenstemmen met de werkelijkheid;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Volledigheid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nl-NL" dirty="0"/>
              <a:t>de mate van zekerheid dat </a:t>
            </a:r>
            <a:r>
              <a:rPr lang="nl-NL" dirty="0" smtClean="0"/>
              <a:t>gegevens/informatie volledig zijn;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Waarborging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nl-NL" dirty="0"/>
              <a:t>de mate waarin </a:t>
            </a:r>
            <a:r>
              <a:rPr lang="nl-NL" dirty="0" smtClean="0"/>
              <a:t>de </a:t>
            </a:r>
            <a:r>
              <a:rPr lang="nl-NL" dirty="0"/>
              <a:t>IT-processen </a:t>
            </a:r>
            <a:r>
              <a:rPr lang="nl-NL" dirty="0" smtClean="0"/>
              <a:t>correct werken.</a:t>
            </a:r>
          </a:p>
          <a:p>
            <a:endParaRPr lang="nl-NL" dirty="0"/>
          </a:p>
          <a:p>
            <a:r>
              <a:rPr lang="nl-NL" dirty="0"/>
              <a:t>Voor de integriteit komt de classificatie laag, midden en hoog respectievelijk overeen met openbaar, intern en vertrouwelijk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76" y="1821074"/>
            <a:ext cx="3010424" cy="101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Vertrouwelijkheid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54990"/>
            <a:ext cx="8064000" cy="4670354"/>
          </a:xfrm>
        </p:spPr>
        <p:txBody>
          <a:bodyPr/>
          <a:lstStyle/>
          <a:p>
            <a:r>
              <a:rPr lang="nl-NL" dirty="0"/>
              <a:t>B</a:t>
            </a:r>
            <a:r>
              <a:rPr lang="nl-NL" dirty="0" smtClean="0"/>
              <a:t>etekent </a:t>
            </a:r>
            <a:r>
              <a:rPr lang="nl-NL" dirty="0"/>
              <a:t>dat informatie alleen </a:t>
            </a:r>
            <a:r>
              <a:rPr lang="nl-NL" b="1" dirty="0"/>
              <a:t>toegankelijk</a:t>
            </a:r>
            <a:r>
              <a:rPr lang="nl-NL" dirty="0"/>
              <a:t> is voor </a:t>
            </a:r>
            <a:r>
              <a:rPr lang="nl-NL" dirty="0" smtClean="0"/>
              <a:t>degenen</a:t>
            </a:r>
          </a:p>
          <a:p>
            <a:r>
              <a:rPr lang="nl-NL" dirty="0" smtClean="0"/>
              <a:t>die </a:t>
            </a:r>
            <a:r>
              <a:rPr lang="nl-NL" dirty="0"/>
              <a:t>hiertoe </a:t>
            </a:r>
            <a:r>
              <a:rPr lang="nl-NL" dirty="0" smtClean="0"/>
              <a:t>geautoriseerd zijn</a:t>
            </a:r>
            <a:r>
              <a:rPr lang="nl-NL" dirty="0"/>
              <a:t>.</a:t>
            </a:r>
            <a:r>
              <a:rPr lang="nl-NL" dirty="0" smtClean="0"/>
              <a:t> </a:t>
            </a:r>
          </a:p>
          <a:p>
            <a:endParaRPr lang="nl-NL" dirty="0"/>
          </a:p>
          <a:p>
            <a:r>
              <a:rPr lang="nl-NL" dirty="0"/>
              <a:t>Deelaspecten hiervan waarborgen: </a:t>
            </a:r>
            <a:endParaRPr lang="nl-NL" dirty="0" smtClean="0"/>
          </a:p>
          <a:p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Autorisatie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nl-NL" dirty="0"/>
              <a:t>de mate </a:t>
            </a:r>
            <a:r>
              <a:rPr lang="nl-NL" dirty="0" smtClean="0"/>
              <a:t>van adequate </a:t>
            </a:r>
            <a:r>
              <a:rPr lang="nl-NL" dirty="0"/>
              <a:t>inrichting van </a:t>
            </a:r>
            <a:r>
              <a:rPr lang="nl-NL" dirty="0" smtClean="0"/>
              <a:t>bevoegdheden; </a:t>
            </a: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Authenticatie: </a:t>
            </a:r>
            <a:r>
              <a:rPr lang="nl-NL" dirty="0"/>
              <a:t>de mate </a:t>
            </a:r>
            <a:r>
              <a:rPr lang="nl-NL" dirty="0" smtClean="0"/>
              <a:t>van adequate </a:t>
            </a:r>
            <a:r>
              <a:rPr lang="nl-NL" dirty="0"/>
              <a:t>verificatie van geïdentificeerde personen of </a:t>
            </a:r>
            <a:r>
              <a:rPr lang="nl-NL" dirty="0" smtClean="0"/>
              <a:t>apparatuur;</a:t>
            </a:r>
          </a:p>
          <a:p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Identificatie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nl-NL" dirty="0"/>
              <a:t>de mate waarin </a:t>
            </a:r>
            <a:r>
              <a:rPr lang="nl-NL" dirty="0" smtClean="0"/>
              <a:t>het mechanisme om </a:t>
            </a:r>
            <a:r>
              <a:rPr lang="nl-NL" dirty="0"/>
              <a:t>personen of </a:t>
            </a:r>
            <a:r>
              <a:rPr lang="nl-NL" dirty="0" smtClean="0"/>
              <a:t>apparatuur te herkennen geregeld is.</a:t>
            </a:r>
          </a:p>
          <a:p>
            <a:endParaRPr lang="nl-NL" dirty="0" smtClean="0"/>
          </a:p>
          <a:p>
            <a:r>
              <a:rPr lang="nl-NL" i="1" dirty="0" smtClean="0"/>
              <a:t>Van belang hierbij zijn periodieke </a:t>
            </a:r>
            <a:r>
              <a:rPr lang="nl-NL" i="1" dirty="0"/>
              <a:t>controle op de bestaande bevoegdheden. </a:t>
            </a:r>
            <a:endParaRPr lang="nl-NL" i="1" dirty="0" smtClean="0"/>
          </a:p>
          <a:p>
            <a:r>
              <a:rPr lang="nl-NL" i="1" dirty="0" smtClean="0"/>
              <a:t>(denk aan ‘in dienst </a:t>
            </a:r>
            <a:r>
              <a:rPr lang="mr-IN" i="1" dirty="0" smtClean="0"/>
              <a:t>–</a:t>
            </a:r>
            <a:r>
              <a:rPr lang="nl-NL" i="1" dirty="0" smtClean="0"/>
              <a:t> uit dienst’…)</a:t>
            </a:r>
          </a:p>
          <a:p>
            <a:endParaRPr lang="nl-NL" dirty="0"/>
          </a:p>
          <a:p>
            <a:r>
              <a:rPr lang="nl-NL" dirty="0" smtClean="0"/>
              <a:t>Voor </a:t>
            </a:r>
            <a:r>
              <a:rPr lang="nl-NL" dirty="0"/>
              <a:t>de vertrouwelijkheid komt de classificatie laag, midden en hoog respectievelijk overeen met openbaar, intern en vertrouwelijk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511693"/>
            <a:ext cx="2195736" cy="11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doe je dat?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21074"/>
            <a:ext cx="8064000" cy="4670354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In de 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Aanpak IBP </a:t>
            </a:r>
            <a:r>
              <a:rPr lang="nl-NL" dirty="0" smtClean="0"/>
              <a:t>is het onderdeel classificeren</a:t>
            </a:r>
          </a:p>
          <a:p>
            <a:r>
              <a:rPr lang="nl-NL" dirty="0" smtClean="0"/>
              <a:t>en risicoanalyse verder uitgewerkt. 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Kijk met de </a:t>
            </a:r>
            <a:r>
              <a:rPr lang="nl-NL" b="1" dirty="0" smtClean="0"/>
              <a:t>proceseigenaren</a:t>
            </a:r>
            <a:r>
              <a:rPr lang="nl-NL" dirty="0" smtClean="0"/>
              <a:t> welke systemen zij gebruiken en welke (persoons)gegevens zij vastleggen.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Voor het classificeren kun je gebruik maken van </a:t>
            </a:r>
            <a:r>
              <a:rPr lang="nl-NL" dirty="0"/>
              <a:t>de </a:t>
            </a:r>
            <a:r>
              <a:rPr lang="nl-NL" b="1" dirty="0" smtClean="0"/>
              <a:t>vragen</a:t>
            </a:r>
            <a:r>
              <a:rPr lang="nl-NL" dirty="0" smtClean="0"/>
              <a:t> die bij elk onderdeel beschreven zijn.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Praat </a:t>
            </a:r>
            <a:r>
              <a:rPr lang="nl-NL" dirty="0"/>
              <a:t>over </a:t>
            </a:r>
            <a:r>
              <a:rPr lang="nl-NL" dirty="0" smtClean="0"/>
              <a:t>de </a:t>
            </a:r>
            <a:r>
              <a:rPr lang="nl-NL" dirty="0"/>
              <a:t>vragen en maak een </a:t>
            </a:r>
            <a:r>
              <a:rPr lang="nl-NL" b="1" dirty="0"/>
              <a:t>inschatting </a:t>
            </a:r>
            <a:r>
              <a:rPr lang="nl-NL" b="1" dirty="0" smtClean="0"/>
              <a:t>van </a:t>
            </a:r>
            <a:r>
              <a:rPr lang="nl-NL" b="1" dirty="0"/>
              <a:t>gewenst niveau</a:t>
            </a:r>
            <a:r>
              <a:rPr lang="nl-NL" dirty="0"/>
              <a:t>.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i="1" dirty="0" smtClean="0"/>
              <a:t>Door </a:t>
            </a:r>
            <a:r>
              <a:rPr lang="nl-NL" i="1" dirty="0"/>
              <a:t>erover te praten kweek je </a:t>
            </a:r>
            <a:r>
              <a:rPr lang="nl-NL" b="1" i="1" dirty="0"/>
              <a:t>bewustwording</a:t>
            </a:r>
            <a:r>
              <a:rPr lang="nl-NL" i="1" dirty="0"/>
              <a:t> en ga je anders naar de processen </a:t>
            </a:r>
            <a:r>
              <a:rPr lang="nl-NL" i="1" dirty="0" smtClean="0"/>
              <a:t>kijken. </a:t>
            </a:r>
          </a:p>
          <a:p>
            <a:endParaRPr lang="nl-NL" i="1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664" y="1300961"/>
            <a:ext cx="1907744" cy="1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 sz="2400" dirty="0" smtClean="0"/>
              <a:t>AVG en risico’s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Risicoanalyse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Classificatie</a:t>
            </a:r>
          </a:p>
          <a:p>
            <a:pPr marL="342900" indent="-342900">
              <a:buAutoNum type="arabicPeriod"/>
            </a:pPr>
            <a:r>
              <a:rPr lang="nl-NL" sz="2400" b="1" dirty="0" smtClean="0"/>
              <a:t>Privacy </a:t>
            </a:r>
            <a:r>
              <a:rPr lang="nl-NL" sz="2400" b="1" dirty="0" err="1" smtClean="0"/>
              <a:t>by</a:t>
            </a:r>
            <a:r>
              <a:rPr lang="nl-NL" sz="2400" b="1" dirty="0" smtClean="0"/>
              <a:t> design/ privacy </a:t>
            </a:r>
            <a:r>
              <a:rPr lang="nl-NL" sz="2400" b="1" dirty="0" err="1" smtClean="0"/>
              <a:t>by</a:t>
            </a:r>
            <a:r>
              <a:rPr lang="nl-NL" sz="2400" b="1" dirty="0" smtClean="0"/>
              <a:t> default</a:t>
            </a:r>
            <a:endParaRPr lang="nl-NL" sz="2400" b="1" dirty="0"/>
          </a:p>
          <a:p>
            <a:pPr marL="342900" indent="-342900">
              <a:buAutoNum type="arabicPeriod"/>
            </a:pPr>
            <a:r>
              <a:rPr lang="nl-NL" sz="2400" dirty="0" smtClean="0"/>
              <a:t>Gegevensbeschermingseffectbeoordeling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Vragen</a:t>
            </a:r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r>
              <a:rPr lang="nl-NL" sz="2400" dirty="0" smtClean="0"/>
              <a:t>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FontTx/>
              <a:buAutoNum type="arabicPeriod"/>
            </a:pP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9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Privacy </a:t>
            </a:r>
            <a:r>
              <a:rPr lang="nl-NL" dirty="0" err="1" smtClean="0"/>
              <a:t>by</a:t>
            </a:r>
            <a:r>
              <a:rPr lang="nl-NL" dirty="0" smtClean="0"/>
              <a:t> design / privacy </a:t>
            </a:r>
            <a:r>
              <a:rPr lang="nl-NL" dirty="0" err="1" smtClean="0"/>
              <a:t>by</a:t>
            </a:r>
            <a:r>
              <a:rPr lang="nl-NL" dirty="0" smtClean="0"/>
              <a:t> default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21074"/>
            <a:ext cx="8064000" cy="4670354"/>
          </a:xfrm>
        </p:spPr>
        <p:txBody>
          <a:bodyPr/>
          <a:lstStyle/>
          <a:p>
            <a:pPr algn="ctr"/>
            <a:r>
              <a:rPr lang="nl-NL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‘gegevensbescherming </a:t>
            </a:r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</a:rPr>
              <a:t>door ontwerp en door standaardinstellingen’ </a:t>
            </a:r>
            <a:endParaRPr lang="nl-NL" i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nl-NL" i="1" dirty="0" smtClean="0">
                <a:latin typeface="Calibri" panose="020F0502020204030204" pitchFamily="34" charset="0"/>
              </a:rPr>
              <a:t>Beide een vereiste vanuit de AVG.</a:t>
            </a:r>
            <a:endParaRPr lang="nl-NL" i="1" dirty="0">
              <a:latin typeface="Calibri" panose="020F0502020204030204" pitchFamily="34" charset="0"/>
            </a:endParaRPr>
          </a:p>
          <a:p>
            <a:endParaRPr lang="nl-NL" dirty="0"/>
          </a:p>
          <a:p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Privacy </a:t>
            </a:r>
            <a:r>
              <a:rPr lang="nl-NL" b="1" spc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by</a:t>
            </a:r>
            <a:r>
              <a:rPr lang="nl-NL" b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design </a:t>
            </a:r>
            <a:endParaRPr lang="nl-NL" b="1" spc="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r>
              <a:rPr lang="nl-NL" dirty="0" smtClean="0"/>
              <a:t>Al </a:t>
            </a:r>
            <a:r>
              <a:rPr lang="nl-NL" dirty="0"/>
              <a:t>bij het ontwerpen van (nieuwe) producten en diensten (zoals b.v. een nieuw leerlingvolgsysteem) </a:t>
            </a:r>
            <a:r>
              <a:rPr lang="nl-NL" dirty="0" smtClean="0"/>
              <a:t>wordt rekening gehouden met de juiste bescherming van persoonsgegevens. </a:t>
            </a:r>
            <a:r>
              <a:rPr lang="nl-NL" b="1" i="1" dirty="0" smtClean="0"/>
              <a:t>Vóóraf</a:t>
            </a:r>
            <a:r>
              <a:rPr lang="nl-NL" i="1" dirty="0" smtClean="0"/>
              <a:t> wordt gekeken naar mogelijke privacy </a:t>
            </a:r>
            <a:r>
              <a:rPr lang="nl-NL" i="1" dirty="0"/>
              <a:t>verhogende maatregelen.</a:t>
            </a:r>
          </a:p>
          <a:p>
            <a:endParaRPr lang="nl-NL" b="1" spc="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endParaRPr lang="nl-NL" b="1" spc="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endParaRPr lang="nl-NL" b="1" spc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Privacy </a:t>
            </a:r>
            <a:r>
              <a:rPr lang="nl-NL" b="1" spc="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by</a:t>
            </a:r>
            <a:r>
              <a:rPr lang="nl-NL" b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default</a:t>
            </a:r>
            <a:endParaRPr lang="nl-NL" dirty="0"/>
          </a:p>
          <a:p>
            <a:r>
              <a:rPr lang="nl-NL" dirty="0" smtClean="0"/>
              <a:t>De standaard </a:t>
            </a:r>
            <a:r>
              <a:rPr lang="nl-NL" dirty="0"/>
              <a:t>instellingen van een programma, app, website of dienst </a:t>
            </a:r>
            <a:r>
              <a:rPr lang="nl-NL" dirty="0" smtClean="0"/>
              <a:t>moeten zodanig </a:t>
            </a:r>
            <a:r>
              <a:rPr lang="nl-NL" dirty="0"/>
              <a:t>zijn dat de privacy zo optimaal mogelijk wordt gewaarborgd. </a:t>
            </a:r>
            <a:endParaRPr lang="nl-NL" dirty="0" smtClean="0"/>
          </a:p>
          <a:p>
            <a:r>
              <a:rPr lang="nl-NL" i="1" dirty="0" smtClean="0"/>
              <a:t>Dus standaard op niet delen en zelf kiezen om te delen.</a:t>
            </a:r>
            <a:endParaRPr lang="nl-NL" i="1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29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789040"/>
            <a:ext cx="2658692" cy="1290627"/>
          </a:xfrm>
          <a:prstGeom prst="rect">
            <a:avLst/>
          </a:prstGeom>
        </p:spPr>
      </p:pic>
      <p:sp>
        <p:nvSpPr>
          <p:cNvPr id="8" name="Wolk 7"/>
          <p:cNvSpPr/>
          <p:nvPr/>
        </p:nvSpPr>
        <p:spPr>
          <a:xfrm>
            <a:off x="5580112" y="3805168"/>
            <a:ext cx="1152128" cy="63194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5724128" y="393305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Privacy</a:t>
            </a:r>
            <a:endParaRPr lang="nl-NL" sz="12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355" y="4453240"/>
            <a:ext cx="1152588" cy="67468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732240" y="458112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ym typeface="Symbol" panose="05050102010706020507" pitchFamily="18" charset="2"/>
              </a:rPr>
              <a:t></a:t>
            </a:r>
            <a:r>
              <a:rPr lang="nl-NL" sz="1200" dirty="0" smtClean="0">
                <a:sym typeface="Symbol" panose="05050102010706020507" pitchFamily="18" charset="2"/>
              </a:rPr>
              <a:t> </a:t>
            </a:r>
            <a:r>
              <a:rPr lang="nl-NL" sz="1200" dirty="0" smtClean="0"/>
              <a:t>delen</a:t>
            </a:r>
            <a:endParaRPr lang="nl-NL" sz="1200" dirty="0"/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5604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AVG en risico’s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916833"/>
            <a:ext cx="8064000" cy="4176464"/>
          </a:xfrm>
        </p:spPr>
        <p:txBody>
          <a:bodyPr/>
          <a:lstStyle/>
          <a:p>
            <a:r>
              <a:rPr lang="nl-NL" dirty="0" smtClean="0"/>
              <a:t>De verwerkingsverantwoordelijke is verantwoordelijk (</a:t>
            </a:r>
            <a:r>
              <a:rPr lang="nl-NL" dirty="0" err="1" smtClean="0"/>
              <a:t>accountable</a:t>
            </a:r>
            <a:r>
              <a:rPr lang="nl-NL" dirty="0" smtClean="0"/>
              <a:t>) voor het naleven (</a:t>
            </a:r>
            <a:r>
              <a:rPr lang="nl-NL" dirty="0" err="1" smtClean="0"/>
              <a:t>complying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) van de privacywetgeving.</a:t>
            </a:r>
          </a:p>
          <a:p>
            <a:endParaRPr lang="nl-NL" dirty="0"/>
          </a:p>
          <a:p>
            <a:r>
              <a:rPr lang="nl-NL" dirty="0" smtClean="0"/>
              <a:t>Deze verantwoordelijkheid houdt o.a.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Naleven van de privacy principes; </a:t>
            </a:r>
            <a:r>
              <a:rPr lang="nl-NL" i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welke maatregelen neem je om te voldoen aan de uitgangspunten van </a:t>
            </a:r>
            <a:r>
              <a:rPr lang="nl-NL" i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privacy (5 vuistregels 2.0)</a:t>
            </a:r>
            <a:endParaRPr lang="nl-NL" i="1" spc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Naleven aan kunnen tonen; </a:t>
            </a:r>
            <a:r>
              <a:rPr lang="nl-NL" i="1" spc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transparantie over maatregelen en </a:t>
            </a:r>
            <a:r>
              <a:rPr lang="nl-NL" i="1" spc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effectiviteit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i="1" spc="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endParaRPr lang="nl-NL" dirty="0" smtClean="0"/>
          </a:p>
          <a:p>
            <a:r>
              <a:rPr lang="nl-NL" dirty="0" smtClean="0"/>
              <a:t>Maar</a:t>
            </a:r>
            <a:r>
              <a:rPr lang="nl-NL" dirty="0"/>
              <a:t>:</a:t>
            </a:r>
          </a:p>
          <a:p>
            <a:r>
              <a:rPr lang="nl-NL" dirty="0" smtClean="0"/>
              <a:t>Je kan geen maatregelen nemen als je de risico’s niet kent en </a:t>
            </a:r>
          </a:p>
          <a:p>
            <a:r>
              <a:rPr lang="nl-NL" dirty="0"/>
              <a:t>j</a:t>
            </a:r>
            <a:r>
              <a:rPr lang="nl-NL" dirty="0" smtClean="0"/>
              <a:t>e kan de risico’s niet bepalen als je de (huidige) situatie niet </a:t>
            </a:r>
          </a:p>
          <a:p>
            <a:r>
              <a:rPr lang="nl-NL" dirty="0"/>
              <a:t>o</a:t>
            </a:r>
            <a:r>
              <a:rPr lang="nl-NL" dirty="0" smtClean="0"/>
              <a:t>verziet.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4622031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Privacy </a:t>
            </a:r>
            <a:r>
              <a:rPr lang="nl-NL" dirty="0" err="1" smtClean="0"/>
              <a:t>by</a:t>
            </a:r>
            <a:r>
              <a:rPr lang="nl-NL" dirty="0" smtClean="0"/>
              <a:t> design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23992"/>
            <a:ext cx="8064000" cy="4670354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Privacy </a:t>
            </a:r>
            <a:r>
              <a:rPr lang="nl-NL" dirty="0" err="1"/>
              <a:t>by</a:t>
            </a:r>
            <a:r>
              <a:rPr lang="nl-NL" dirty="0"/>
              <a:t> design </a:t>
            </a:r>
            <a:r>
              <a:rPr lang="nl-NL" dirty="0" smtClean="0"/>
              <a:t>is vooral </a:t>
            </a:r>
            <a:r>
              <a:rPr lang="nl-NL" dirty="0"/>
              <a:t>een proces van </a:t>
            </a:r>
            <a:r>
              <a:rPr lang="nl-NL" b="1" dirty="0" smtClean="0"/>
              <a:t>bewustwording:</a:t>
            </a:r>
          </a:p>
          <a:p>
            <a:r>
              <a:rPr lang="nl-NL" i="1" dirty="0" smtClean="0"/>
              <a:t>Bij </a:t>
            </a:r>
            <a:r>
              <a:rPr lang="nl-NL" i="1" dirty="0"/>
              <a:t>iedere bestaande of nieuwe verwerking van persoonsgegevens </a:t>
            </a:r>
            <a:r>
              <a:rPr lang="nl-NL" i="1" dirty="0" smtClean="0"/>
              <a:t>moet vanuit </a:t>
            </a:r>
            <a:r>
              <a:rPr lang="nl-NL" i="1" dirty="0"/>
              <a:t>het belang van de privacy </a:t>
            </a:r>
            <a:r>
              <a:rPr lang="nl-NL" i="1" dirty="0" smtClean="0"/>
              <a:t>gewerkt worden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r>
              <a:rPr lang="nl-NL" dirty="0" smtClean="0"/>
              <a:t>Bijvoorbeeld bij het aanschaffen of veranderen van een LAS, website of tablets. </a:t>
            </a:r>
          </a:p>
          <a:p>
            <a:endParaRPr lang="nl-NL" dirty="0" smtClean="0"/>
          </a:p>
          <a:p>
            <a:r>
              <a:rPr lang="nl-NL" dirty="0" smtClean="0"/>
              <a:t>Gebruik en verwerk verstandig:</a:t>
            </a:r>
          </a:p>
          <a:p>
            <a:endParaRPr lang="nl-NL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Verzamel alleen wat je nodig hebt (</a:t>
            </a:r>
            <a:r>
              <a:rPr lang="nl-NL" b="1" dirty="0" smtClean="0"/>
              <a:t>dataminimalisatie</a:t>
            </a:r>
            <a:r>
              <a:rPr lang="nl-NL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Gebruik gegevens alleen voor het gestelde </a:t>
            </a:r>
            <a:r>
              <a:rPr lang="nl-NL" b="1" dirty="0" smtClean="0"/>
              <a:t>doel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Houd rekening met de </a:t>
            </a:r>
            <a:r>
              <a:rPr lang="nl-NL" b="1" dirty="0" smtClean="0"/>
              <a:t>rechten van betrokkenen </a:t>
            </a:r>
            <a:r>
              <a:rPr lang="nl-NL" dirty="0" smtClean="0"/>
              <a:t>(o.a. inzage, aanpassen, dataportabiliteit)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Let op de </a:t>
            </a:r>
            <a:r>
              <a:rPr lang="nl-NL" b="1" dirty="0" smtClean="0"/>
              <a:t>kwaliteit</a:t>
            </a:r>
            <a:r>
              <a:rPr lang="nl-NL" dirty="0" smtClean="0"/>
              <a:t> van de data, is deze juist en volledig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Verwijder wat je niet langer nodig hebt (</a:t>
            </a:r>
            <a:r>
              <a:rPr lang="nl-NL" b="1" dirty="0" smtClean="0"/>
              <a:t>bewaartermijn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6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Passende bescherming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21074"/>
            <a:ext cx="8064000" cy="4670354"/>
          </a:xfrm>
        </p:spPr>
        <p:txBody>
          <a:bodyPr/>
          <a:lstStyle/>
          <a:p>
            <a:r>
              <a:rPr lang="nl-NL" dirty="0" smtClean="0"/>
              <a:t>Naast verzamelen en verwerken van gegevens is ook </a:t>
            </a:r>
            <a:r>
              <a:rPr lang="nl-NL" b="1" dirty="0" smtClean="0"/>
              <a:t>passende bescherming </a:t>
            </a:r>
            <a:r>
              <a:rPr lang="nl-NL" dirty="0" smtClean="0"/>
              <a:t>(beveiliging) van belang.</a:t>
            </a:r>
            <a:endParaRPr lang="nl-NL" dirty="0"/>
          </a:p>
          <a:p>
            <a:endParaRPr lang="nl-NL" dirty="0" smtClean="0"/>
          </a:p>
          <a:p>
            <a:endParaRPr lang="nl-NL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Versleutel</a:t>
            </a:r>
            <a:r>
              <a:rPr lang="nl-NL" dirty="0"/>
              <a:t>, </a:t>
            </a:r>
            <a:r>
              <a:rPr lang="nl-NL" dirty="0" smtClean="0"/>
              <a:t>pseudonimiseer of anonimiseer </a:t>
            </a:r>
            <a:r>
              <a:rPr lang="nl-NL" dirty="0"/>
              <a:t>waar </a:t>
            </a:r>
            <a:r>
              <a:rPr lang="nl-NL" dirty="0" smtClean="0"/>
              <a:t>mogelijk;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Sla gegevens gescheiden </a:t>
            </a:r>
            <a:r>
              <a:rPr lang="nl-NL" dirty="0"/>
              <a:t>op (i.v.m. rechten betrokkenen</a:t>
            </a:r>
            <a:r>
              <a:rPr lang="nl-NL" dirty="0" smtClean="0"/>
              <a:t>) liefst op attribuut niveau;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Beperk de </a:t>
            </a:r>
            <a:r>
              <a:rPr lang="nl-NL" dirty="0" smtClean="0"/>
              <a:t>toegang;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Denk na over authenticatie (wachtwoord of extra token) en autorisatie (vertrekkende medewerker).</a:t>
            </a:r>
          </a:p>
          <a:p>
            <a:endParaRPr lang="nl-NL" dirty="0"/>
          </a:p>
          <a:p>
            <a:r>
              <a:rPr lang="nl-NL" b="1" i="1" dirty="0" smtClean="0"/>
              <a:t>TIP: </a:t>
            </a:r>
            <a:r>
              <a:rPr lang="nl-NL" i="1" dirty="0" smtClean="0"/>
              <a:t>verstuur een link naar een bestand; alleen degene met de link </a:t>
            </a:r>
            <a:r>
              <a:rPr lang="nl-NL" b="1" i="1" dirty="0" smtClean="0"/>
              <a:t>en </a:t>
            </a:r>
            <a:r>
              <a:rPr lang="nl-NL" i="1" dirty="0" smtClean="0"/>
              <a:t>de juiste toegangsrechten kan er dan bij.</a:t>
            </a:r>
          </a:p>
          <a:p>
            <a:endParaRPr lang="nl-NL" i="1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4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Privacy </a:t>
            </a:r>
            <a:r>
              <a:rPr lang="nl-NL" dirty="0" err="1" smtClean="0"/>
              <a:t>by</a:t>
            </a:r>
            <a:r>
              <a:rPr lang="nl-NL" dirty="0" smtClean="0"/>
              <a:t> default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23992"/>
            <a:ext cx="8064000" cy="4670354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32</a:t>
            </a:fld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720000" y="1916832"/>
            <a:ext cx="7740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Vereist </a:t>
            </a:r>
            <a:r>
              <a:rPr lang="nl-NL" dirty="0"/>
              <a:t>dat </a:t>
            </a:r>
            <a:r>
              <a:rPr lang="nl-NL" dirty="0" smtClean="0"/>
              <a:t>standaardinstellingen </a:t>
            </a:r>
            <a:r>
              <a:rPr lang="nl-NL" dirty="0"/>
              <a:t>altijd zo privacy-vriendelijk mogelijk zijn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 smtClean="0"/>
              <a:t>Persoonsgegevens zijn standaard nooit </a:t>
            </a:r>
            <a:r>
              <a:rPr lang="nl-NL" dirty="0"/>
              <a:t>openbaar </a:t>
            </a:r>
            <a:r>
              <a:rPr lang="nl-NL" dirty="0" smtClean="0"/>
              <a:t>zichtbaar.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Voorbeeld:</a:t>
            </a:r>
          </a:p>
          <a:p>
            <a:r>
              <a:rPr lang="nl-NL" dirty="0" smtClean="0"/>
              <a:t>Een </a:t>
            </a:r>
            <a:r>
              <a:rPr lang="nl-NL" dirty="0"/>
              <a:t>profiel op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smtClean="0"/>
              <a:t>media</a:t>
            </a:r>
            <a:r>
              <a:rPr lang="nl-NL" dirty="0"/>
              <a:t> </a:t>
            </a:r>
            <a:r>
              <a:rPr lang="nl-NL" dirty="0" smtClean="0"/>
              <a:t>blijft </a:t>
            </a:r>
            <a:r>
              <a:rPr lang="nl-NL" b="1" dirty="0" smtClean="0"/>
              <a:t>privé…</a:t>
            </a:r>
          </a:p>
          <a:p>
            <a:endParaRPr lang="nl-NL" dirty="0" smtClean="0"/>
          </a:p>
          <a:p>
            <a:r>
              <a:rPr lang="nl-NL" u="sng" dirty="0"/>
              <a:t>t</a:t>
            </a:r>
            <a:r>
              <a:rPr lang="nl-NL" u="sng" dirty="0" smtClean="0"/>
              <a:t>enzij</a:t>
            </a:r>
            <a:r>
              <a:rPr lang="nl-NL" dirty="0" smtClean="0"/>
              <a:t> een </a:t>
            </a:r>
            <a:r>
              <a:rPr lang="nl-NL" dirty="0"/>
              <a:t>gebruiker </a:t>
            </a:r>
            <a:r>
              <a:rPr lang="nl-NL" b="1" dirty="0" smtClean="0"/>
              <a:t>zélf </a:t>
            </a:r>
            <a:r>
              <a:rPr lang="nl-NL" b="1" dirty="0"/>
              <a:t>actief </a:t>
            </a:r>
            <a:r>
              <a:rPr lang="nl-NL" b="1" dirty="0" smtClean="0"/>
              <a:t>kiest</a:t>
            </a:r>
            <a:endParaRPr lang="nl-NL" dirty="0" smtClean="0"/>
          </a:p>
          <a:p>
            <a:r>
              <a:rPr lang="nl-NL" dirty="0"/>
              <a:t>v</a:t>
            </a:r>
            <a:r>
              <a:rPr lang="nl-NL" dirty="0" smtClean="0"/>
              <a:t>oor openbaar maken 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pic>
        <p:nvPicPr>
          <p:cNvPr id="7" name="Afbeelding 6" descr="Privacy / privé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56" y="3206414"/>
            <a:ext cx="2799080" cy="1787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6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 sz="2400" dirty="0" smtClean="0"/>
              <a:t>AVG en risico’s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Risicoanalyse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Classificatie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design/ 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default</a:t>
            </a: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b="1" dirty="0" smtClean="0"/>
              <a:t>Gegevensbeschermingseffectbeoordeling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Vragen</a:t>
            </a:r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r>
              <a:rPr lang="nl-NL" sz="2400" dirty="0" smtClean="0"/>
              <a:t>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FontTx/>
              <a:buAutoNum type="arabicPeriod"/>
            </a:pP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7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237874"/>
            <a:ext cx="8244448" cy="583200"/>
          </a:xfrm>
        </p:spPr>
        <p:txBody>
          <a:bodyPr/>
          <a:lstStyle/>
          <a:p>
            <a:r>
              <a:rPr lang="nl-NL" dirty="0" smtClean="0"/>
              <a:t>Gegevensbeschermingseffectbeoordeling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2394" y="1816443"/>
            <a:ext cx="8064000" cy="4670354"/>
          </a:xfrm>
        </p:spPr>
        <p:txBody>
          <a:bodyPr/>
          <a:lstStyle/>
          <a:p>
            <a:r>
              <a:rPr lang="nl-NL" dirty="0" smtClean="0"/>
              <a:t>De </a:t>
            </a:r>
            <a:r>
              <a:rPr lang="nl-NL" dirty="0"/>
              <a:t>AVG gebruikt hiervoor de termen ‘data </a:t>
            </a:r>
            <a:r>
              <a:rPr lang="nl-NL" dirty="0" err="1"/>
              <a:t>protection</a:t>
            </a:r>
            <a:r>
              <a:rPr lang="nl-NL" dirty="0"/>
              <a:t> impact assessment (DPIA) of PIA (Privacy Impact Assessment). 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Dit betekent dat:</a:t>
            </a:r>
          </a:p>
          <a:p>
            <a:r>
              <a:rPr lang="nl-NL" dirty="0" smtClean="0"/>
              <a:t>Vóóraf </a:t>
            </a:r>
            <a:r>
              <a:rPr lang="nl-NL" dirty="0"/>
              <a:t>bij </a:t>
            </a:r>
            <a:r>
              <a:rPr lang="nl-NL" b="1" dirty="0"/>
              <a:t>nieuwe ontwikkelingen</a:t>
            </a:r>
            <a:r>
              <a:rPr lang="nl-NL" dirty="0"/>
              <a:t> en/of gebruik van </a:t>
            </a:r>
            <a:r>
              <a:rPr lang="nl-NL" b="1" dirty="0"/>
              <a:t>nieuwe technieken </a:t>
            </a:r>
            <a:r>
              <a:rPr lang="nl-NL" dirty="0" smtClean="0"/>
              <a:t>onderzocht moet worden </a:t>
            </a:r>
            <a:r>
              <a:rPr lang="nl-NL" dirty="0"/>
              <a:t>wat de mogelijke impact op de bescherming van </a:t>
            </a:r>
            <a:r>
              <a:rPr lang="nl-NL" dirty="0" smtClean="0"/>
              <a:t>persoonsgegevens. Een PIA heeft de vorm van een </a:t>
            </a:r>
            <a:r>
              <a:rPr lang="nl-NL" b="1" dirty="0"/>
              <a:t>‘toets-model of vragenlijst’.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/>
              <a:t>Ook scholen zijn straks verplicht in bepaalde gevallen een zogenaamde “gegevensbeschermingseffectbeoordeling” te doen. 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Wanneer </a:t>
            </a:r>
            <a:r>
              <a:rPr lang="nl-NL" dirty="0"/>
              <a:t>geldt die plicht?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En </a:t>
            </a:r>
            <a:r>
              <a:rPr lang="nl-NL" dirty="0"/>
              <a:t>hoe kun je dat als school oppakken.</a:t>
            </a:r>
            <a:endParaRPr lang="nl-NL" dirty="0" smtClean="0"/>
          </a:p>
          <a:p>
            <a:endParaRPr lang="nl-NL" i="1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34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55" y="4759981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237874"/>
            <a:ext cx="8244448" cy="583200"/>
          </a:xfrm>
        </p:spPr>
        <p:txBody>
          <a:bodyPr/>
          <a:lstStyle/>
          <a:p>
            <a:r>
              <a:rPr lang="nl-NL" dirty="0" smtClean="0"/>
              <a:t>Wanneer van toepassing?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2394" y="1816443"/>
            <a:ext cx="8064000" cy="4670354"/>
          </a:xfrm>
          <a:effectLst>
            <a:innerShdw blurRad="63500" dist="50800" dir="2700000">
              <a:schemeClr val="accent2">
                <a:alpha val="50000"/>
              </a:schemeClr>
            </a:innerShdw>
          </a:effectLst>
        </p:spPr>
        <p:txBody>
          <a:bodyPr/>
          <a:lstStyle/>
          <a:p>
            <a:r>
              <a:rPr lang="nl-NL" dirty="0" smtClean="0"/>
              <a:t>Vuistregel: PIA </a:t>
            </a:r>
            <a:r>
              <a:rPr lang="nl-NL" dirty="0"/>
              <a:t>noodzakelijk </a:t>
            </a:r>
            <a:r>
              <a:rPr lang="nl-NL" dirty="0" smtClean="0"/>
              <a:t>als </a:t>
            </a:r>
            <a:r>
              <a:rPr lang="nl-NL" dirty="0"/>
              <a:t>de verwerking aan 2 of meer </a:t>
            </a:r>
            <a:r>
              <a:rPr lang="nl-NL" dirty="0" smtClean="0"/>
              <a:t>criteria voldoet</a:t>
            </a:r>
            <a:endParaRPr lang="nl-NL" dirty="0"/>
          </a:p>
          <a:p>
            <a:endParaRPr lang="nl-NL" i="1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35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4" y="2241201"/>
            <a:ext cx="7161974" cy="3825469"/>
          </a:xfrm>
          <a:prstGeom prst="rect">
            <a:avLst/>
          </a:prstGeom>
          <a:effectLst>
            <a:innerShdw blurRad="63500" dist="50800" dir="2700000">
              <a:schemeClr val="accent2"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442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237874"/>
            <a:ext cx="8244448" cy="583200"/>
          </a:xfrm>
        </p:spPr>
        <p:txBody>
          <a:bodyPr/>
          <a:lstStyle/>
          <a:p>
            <a:r>
              <a:rPr lang="nl-NL" dirty="0" smtClean="0"/>
              <a:t>Hoe doe je dat?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4114" y="1804506"/>
            <a:ext cx="8064000" cy="4204845"/>
          </a:xfrm>
        </p:spPr>
        <p:txBody>
          <a:bodyPr/>
          <a:lstStyle/>
          <a:p>
            <a:pPr lvl="1" indent="0">
              <a:buClrTx/>
              <a:buSzTx/>
              <a:buNone/>
            </a:pPr>
            <a:r>
              <a:rPr lang="nl-NL" dirty="0" smtClean="0"/>
              <a:t>Bepaal </a:t>
            </a:r>
            <a:r>
              <a:rPr lang="nl-NL" dirty="0"/>
              <a:t>eerst of de nieuwe ontwikkeling/techniek </a:t>
            </a:r>
            <a:r>
              <a:rPr lang="nl-NL" dirty="0" smtClean="0"/>
              <a:t>voldoet </a:t>
            </a:r>
            <a:r>
              <a:rPr lang="nl-NL" dirty="0"/>
              <a:t>aan de 2 of meer van de </a:t>
            </a:r>
            <a:r>
              <a:rPr lang="nl-NL" dirty="0" smtClean="0"/>
              <a:t>criteria. Voer voor die systemen een PIA uit. </a:t>
            </a:r>
          </a:p>
          <a:p>
            <a:pPr lvl="1" indent="0">
              <a:buClrTx/>
              <a:buSzTx/>
              <a:buNone/>
            </a:pPr>
            <a:endParaRPr lang="nl-NL" dirty="0" smtClean="0"/>
          </a:p>
          <a:p>
            <a:pPr lvl="1" indent="0">
              <a:buClrTx/>
              <a:buSzTx/>
              <a:buNone/>
            </a:pPr>
            <a:r>
              <a:rPr lang="nl-NL" dirty="0" smtClean="0"/>
              <a:t>In de PIA staat in ieder geval:</a:t>
            </a:r>
            <a:endParaRPr lang="nl-NL" dirty="0"/>
          </a:p>
          <a:p>
            <a:pPr lvl="1" indent="0">
              <a:buClrTx/>
              <a:buSzTx/>
              <a:buNone/>
            </a:pPr>
            <a:endParaRPr lang="nl-NL" dirty="0" smtClean="0"/>
          </a:p>
          <a:p>
            <a:pPr marL="285750" lvl="1" indent="-285750">
              <a:buClrTx/>
              <a:buSzTx/>
              <a:buFont typeface="Arial" charset="0"/>
              <a:buChar char="•"/>
            </a:pPr>
            <a:r>
              <a:rPr lang="nl-NL" spc="10" dirty="0"/>
              <a:t>Een beschrijving van de </a:t>
            </a:r>
            <a:r>
              <a:rPr lang="nl-NL" spc="10" dirty="0" smtClean="0"/>
              <a:t>voorgenomen gegevensverwerking(en) </a:t>
            </a:r>
            <a:r>
              <a:rPr lang="nl-NL" spc="10" dirty="0"/>
              <a:t>en de doeleinden</a:t>
            </a:r>
          </a:p>
          <a:p>
            <a:pPr marL="285750" lvl="1" indent="-285750">
              <a:buClrTx/>
              <a:buSzTx/>
              <a:buFont typeface="Arial" charset="0"/>
              <a:buChar char="•"/>
            </a:pPr>
            <a:r>
              <a:rPr lang="nl-NL" spc="10" dirty="0" smtClean="0"/>
              <a:t>Beoordeling</a:t>
            </a:r>
            <a:r>
              <a:rPr lang="nl-NL" dirty="0" smtClean="0"/>
              <a:t> </a:t>
            </a:r>
            <a:r>
              <a:rPr lang="nl-NL" spc="10" dirty="0" smtClean="0"/>
              <a:t>van </a:t>
            </a:r>
            <a:r>
              <a:rPr lang="nl-NL" spc="10" dirty="0"/>
              <a:t>de noodzaak en de </a:t>
            </a:r>
            <a:r>
              <a:rPr lang="nl-NL" spc="10" dirty="0" smtClean="0"/>
              <a:t>evenredigheid m.b.t. de doeleinden</a:t>
            </a:r>
          </a:p>
          <a:p>
            <a:pPr marL="285750" lvl="1" indent="-285750">
              <a:buClrTx/>
              <a:buSzTx/>
              <a:buFont typeface="Arial" charset="0"/>
              <a:buChar char="•"/>
            </a:pPr>
            <a:r>
              <a:rPr lang="nl-NL" spc="10" dirty="0" smtClean="0"/>
              <a:t>Beoordeling </a:t>
            </a:r>
            <a:r>
              <a:rPr lang="nl-NL" spc="10" dirty="0"/>
              <a:t>van de risico’s voor de rechten en vrijheden van </a:t>
            </a:r>
            <a:r>
              <a:rPr lang="nl-NL" spc="10" dirty="0" smtClean="0"/>
              <a:t>betrokkenen</a:t>
            </a:r>
          </a:p>
          <a:p>
            <a:pPr marL="285750" lvl="1" indent="-285750">
              <a:buClrTx/>
              <a:buSzTx/>
              <a:buFont typeface="Arial" charset="0"/>
              <a:buChar char="•"/>
            </a:pPr>
            <a:r>
              <a:rPr lang="nl-NL" spc="10" dirty="0" smtClean="0"/>
              <a:t>Beoogde </a:t>
            </a:r>
            <a:r>
              <a:rPr lang="nl-NL" spc="10" dirty="0"/>
              <a:t>maatregelen om deze risico’s aan te </a:t>
            </a:r>
            <a:r>
              <a:rPr lang="nl-NL" spc="10" dirty="0" smtClean="0"/>
              <a:t>pakken (informatiebeveiliging)</a:t>
            </a:r>
            <a:endParaRPr lang="nl-NL" dirty="0"/>
          </a:p>
          <a:p>
            <a:endParaRPr lang="nl-NL" dirty="0" smtClean="0"/>
          </a:p>
          <a:p>
            <a:r>
              <a:rPr lang="nl-NL" i="1" spc="0" dirty="0" smtClean="0">
                <a:solidFill>
                  <a:schemeClr val="accent2"/>
                </a:solidFill>
              </a:rPr>
              <a:t>vanuit Kennisnet wordt er gewerkt aan een format gegevensbeschermingseffectbeoordeling voor het PO/VO</a:t>
            </a:r>
          </a:p>
          <a:p>
            <a:endParaRPr lang="nl-NL" dirty="0" smtClean="0"/>
          </a:p>
          <a:p>
            <a:r>
              <a:rPr lang="nl-NL" i="1" dirty="0" smtClean="0"/>
              <a:t>		</a:t>
            </a:r>
            <a:endParaRPr lang="nl-NL" i="1" spc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36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76" y="4286238"/>
            <a:ext cx="1755665" cy="175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4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…Uitstapje naar documentatieplicht…</a:t>
            </a:r>
            <a:br>
              <a:rPr lang="nl-NL" i="1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Het </a:t>
            </a:r>
            <a:r>
              <a:rPr lang="nl-NL" dirty="0"/>
              <a:t>vrijstellingsbesluit is in de AVG vervangen door de </a:t>
            </a:r>
            <a:r>
              <a:rPr lang="nl-NL" b="1" dirty="0"/>
              <a:t>documentatieplicht</a:t>
            </a:r>
            <a:r>
              <a:rPr lang="nl-NL" dirty="0"/>
              <a:t>. Deze zegt dat alle verwerkingen van persoonsgegevens binnen of ten behoeve van de schoolorganisatie moeten worden gedocumenteerd. </a:t>
            </a:r>
          </a:p>
          <a:p>
            <a:pPr marL="285750" indent="-285750">
              <a:buFont typeface="Arial" charset="0"/>
              <a:buChar char="•"/>
            </a:pPr>
            <a:endParaRPr lang="nl-NL" dirty="0"/>
          </a:p>
          <a:p>
            <a:r>
              <a:rPr lang="nl-NL" dirty="0" smtClean="0"/>
              <a:t>Een </a:t>
            </a:r>
            <a:r>
              <a:rPr lang="nl-NL" i="1" dirty="0" smtClean="0">
                <a:solidFill>
                  <a:schemeClr val="accent2"/>
                </a:solidFill>
              </a:rPr>
              <a:t>dataregister </a:t>
            </a:r>
            <a:r>
              <a:rPr lang="nl-NL" dirty="0" smtClean="0"/>
              <a:t>is een oplossing voor de documentatieplicht en kan veel </a:t>
            </a:r>
            <a:r>
              <a:rPr lang="nl-NL" dirty="0"/>
              <a:t>input geven voor het invullen van een </a:t>
            </a:r>
            <a:r>
              <a:rPr lang="nl-NL" dirty="0" smtClean="0"/>
              <a:t>PIA.</a:t>
            </a:r>
            <a:endParaRPr lang="nl-NL" dirty="0"/>
          </a:p>
          <a:p>
            <a:pPr lvl="1" indent="0">
              <a:buNone/>
            </a:pPr>
            <a:endParaRPr lang="nl-NL" dirty="0" smtClean="0"/>
          </a:p>
          <a:p>
            <a:pPr lvl="1" indent="0">
              <a:buNone/>
            </a:pPr>
            <a:r>
              <a:rPr lang="nl-NL" sz="1400" i="1" dirty="0" smtClean="0"/>
              <a:t>(Een format dataregister voor medewerkers en leerlingen komt met uitleg ook in de Aanpak IBP )</a:t>
            </a:r>
          </a:p>
          <a:p>
            <a:pPr marL="285750" lvl="1" indent="-285750"/>
            <a:endParaRPr lang="nl-NL" smtClean="0"/>
          </a:p>
          <a:p>
            <a:pPr marL="285750" lvl="1" indent="-285750"/>
            <a:endParaRPr lang="nl-NL" dirty="0"/>
          </a:p>
          <a:p>
            <a:r>
              <a:rPr lang="nl-NL" dirty="0"/>
              <a:t>De uitkomst van een PIA </a:t>
            </a:r>
            <a:r>
              <a:rPr lang="nl-NL" b="1" dirty="0"/>
              <a:t>niet vrijblijvend</a:t>
            </a:r>
            <a:r>
              <a:rPr lang="nl-NL" dirty="0"/>
              <a:t>, </a:t>
            </a:r>
          </a:p>
          <a:p>
            <a:r>
              <a:rPr lang="nl-NL" dirty="0"/>
              <a:t>maar </a:t>
            </a:r>
            <a:r>
              <a:rPr lang="nl-NL" b="1" dirty="0"/>
              <a:t>richtinggevend en corrigerend </a:t>
            </a:r>
            <a:r>
              <a:rPr lang="nl-NL" dirty="0"/>
              <a:t>bedoeld.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60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Kortom…de </a:t>
            </a:r>
            <a:r>
              <a:rPr lang="nl-NL" sz="2800" dirty="0"/>
              <a:t>AVG </a:t>
            </a:r>
            <a:r>
              <a:rPr lang="nl-NL" sz="2800" dirty="0" smtClean="0"/>
              <a:t>laat ons nadenken</a:t>
            </a:r>
            <a:r>
              <a:rPr lang="nl-NL" sz="2800" dirty="0"/>
              <a:t>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821075"/>
            <a:ext cx="8064000" cy="41764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N</a:t>
            </a:r>
            <a:r>
              <a:rPr lang="nl-NL" b="1" dirty="0" smtClean="0"/>
              <a:t>adenken</a:t>
            </a:r>
            <a:r>
              <a:rPr lang="nl-NL" dirty="0" smtClean="0"/>
              <a:t> over welke gegevens we waar gebruiken en waarvoor.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Nadenken</a:t>
            </a:r>
            <a:r>
              <a:rPr lang="nl-NL" dirty="0" smtClean="0"/>
              <a:t> over de huidige situatie en toekomstige veranderingen.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Nadenken</a:t>
            </a:r>
            <a:r>
              <a:rPr lang="nl-NL" dirty="0" smtClean="0"/>
              <a:t> over de risico’s van de dagelijkse praktijk.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Nadenken</a:t>
            </a:r>
            <a:r>
              <a:rPr lang="nl-NL" dirty="0" smtClean="0"/>
              <a:t> over de beschikbaarheid, de integriteit en vertrouwelijkheid van gegevens en systemen</a:t>
            </a:r>
            <a:r>
              <a:rPr lang="nl-NL" dirty="0"/>
              <a:t>.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Nadenken</a:t>
            </a:r>
            <a:r>
              <a:rPr lang="nl-NL" dirty="0" smtClean="0"/>
              <a:t> over de beveiligingsmaatregelen die we moeten nemen.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De AVG laat ons </a:t>
            </a:r>
            <a:r>
              <a:rPr lang="nl-NL" b="1" dirty="0" smtClean="0"/>
              <a:t>vóórdenken</a:t>
            </a:r>
            <a:r>
              <a:rPr lang="nl-NL" dirty="0" smtClean="0"/>
              <a:t> over privacy verhogende maatregelen.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De AVG zorgt ervoor dat we (straks) </a:t>
            </a:r>
            <a:r>
              <a:rPr lang="nl-NL" b="1" dirty="0" smtClean="0"/>
              <a:t>niet meer </a:t>
            </a:r>
            <a:r>
              <a:rPr lang="nl-NL" dirty="0" smtClean="0"/>
              <a:t>hoeven </a:t>
            </a:r>
            <a:r>
              <a:rPr lang="nl-NL" b="1" dirty="0" smtClean="0"/>
              <a:t>nadenken </a:t>
            </a:r>
            <a:r>
              <a:rPr lang="nl-NL" dirty="0" smtClean="0"/>
              <a:t>of ons profiel op </a:t>
            </a:r>
            <a:r>
              <a:rPr lang="nl-NL" dirty="0" err="1" smtClean="0"/>
              <a:t>social</a:t>
            </a:r>
            <a:r>
              <a:rPr lang="nl-NL" dirty="0" smtClean="0"/>
              <a:t> media voor iedereen zichtbaar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Tenslotte laat de AVG ons </a:t>
            </a:r>
            <a:r>
              <a:rPr lang="nl-NL" b="1" dirty="0" smtClean="0"/>
              <a:t>vóórdenken</a:t>
            </a:r>
            <a:r>
              <a:rPr lang="nl-NL" dirty="0" smtClean="0"/>
              <a:t> over de mogelijke impact op de </a:t>
            </a:r>
            <a:r>
              <a:rPr lang="nl-NL" dirty="0"/>
              <a:t>bescherming van </a:t>
            </a:r>
            <a:r>
              <a:rPr lang="nl-NL" dirty="0" smtClean="0"/>
              <a:t>persoonsgegevens bij nieuwe toepassingen en het inzetten van nieuwe technieken.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uw aandacht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636911"/>
            <a:ext cx="3480043" cy="3480043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39551" y="2996952"/>
            <a:ext cx="3744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2"/>
                </a:solidFill>
              </a:rPr>
              <a:t>Vragen en opmerkingen </a:t>
            </a:r>
          </a:p>
        </p:txBody>
      </p:sp>
    </p:spTree>
    <p:extLst>
      <p:ext uri="{BB962C8B-B14F-4D97-AF65-F5344CB8AC3E}">
        <p14:creationId xmlns:p14="http://schemas.microsoft.com/office/powerpoint/2010/main" val="17496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Huidige situatie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1920684"/>
            <a:ext cx="8064000" cy="4045069"/>
          </a:xfrm>
        </p:spPr>
        <p:txBody>
          <a:bodyPr/>
          <a:lstStyle/>
          <a:p>
            <a:r>
              <a:rPr lang="nl-NL" dirty="0"/>
              <a:t>De AVG eist van organisaties dat zij bewust omgaan met </a:t>
            </a:r>
            <a:r>
              <a:rPr lang="nl-NL" dirty="0" smtClean="0"/>
              <a:t>persoonsgegevens en dus met privacy</a:t>
            </a:r>
            <a:r>
              <a:rPr lang="nl-NL" dirty="0"/>
              <a:t>. 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Hierbij </a:t>
            </a:r>
            <a:r>
              <a:rPr lang="nl-NL" dirty="0"/>
              <a:t>hoort het in kaart brengen van de huidige </a:t>
            </a:r>
            <a:r>
              <a:rPr lang="nl-NL" dirty="0" smtClean="0"/>
              <a:t>situatie.</a:t>
            </a:r>
          </a:p>
          <a:p>
            <a:endParaRPr lang="nl-NL" dirty="0"/>
          </a:p>
          <a:p>
            <a:pPr marL="955350" lvl="2" indent="-285750">
              <a:buFont typeface="Arial" panose="020B0604020202020204" pitchFamily="34" charset="0"/>
              <a:buChar char="•"/>
            </a:pPr>
            <a:r>
              <a:rPr lang="nl-NL" i="1" dirty="0" smtClean="0"/>
              <a:t>Welke persoonsgegevens gebruiken we en waarvoor?</a:t>
            </a:r>
          </a:p>
          <a:p>
            <a:pPr marL="955350" lvl="2" indent="-285750">
              <a:buFont typeface="Arial" panose="020B0604020202020204" pitchFamily="34" charset="0"/>
              <a:buChar char="•"/>
            </a:pPr>
            <a:r>
              <a:rPr lang="nl-NL" i="1" dirty="0" smtClean="0"/>
              <a:t>Zetten we het gebruik van sociale media in, in de klas?</a:t>
            </a:r>
          </a:p>
          <a:p>
            <a:pPr marL="955350" lvl="2" indent="-285750">
              <a:buFont typeface="Arial" panose="020B0604020202020204" pitchFamily="34" charset="0"/>
              <a:buChar char="•"/>
            </a:pPr>
            <a:r>
              <a:rPr lang="nl-NL" i="1" dirty="0" smtClean="0"/>
              <a:t>Weet iedereen wat datalekken zijn en hoe hier mee om te gaan?</a:t>
            </a:r>
          </a:p>
          <a:p>
            <a:pPr marL="955350" lvl="2" indent="-285750">
              <a:buFont typeface="Arial" panose="020B0604020202020204" pitchFamily="34" charset="0"/>
              <a:buChar char="•"/>
            </a:pPr>
            <a:r>
              <a:rPr lang="nl-NL" i="1" dirty="0" smtClean="0"/>
              <a:t>Hoe gaan we om met beeldmateriaal?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00" y="4293096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44000" y="1268760"/>
            <a:ext cx="7740000" cy="792088"/>
          </a:xfrm>
        </p:spPr>
        <p:txBody>
          <a:bodyPr/>
          <a:lstStyle/>
          <a:p>
            <a:r>
              <a:rPr lang="nl-NL" sz="2000" dirty="0"/>
              <a:t>Elly Dingemanse</a:t>
            </a:r>
            <a:br>
              <a:rPr lang="nl-NL" sz="2000" dirty="0"/>
            </a:br>
            <a:r>
              <a:rPr lang="nl-NL" sz="1600" dirty="0"/>
              <a:t>Adviseur Informatiebeveiliging en privacy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044000" y="2132856"/>
            <a:ext cx="7740000" cy="1800200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	</a:t>
            </a:r>
          </a:p>
          <a:p>
            <a:r>
              <a:rPr lang="nl-NL" dirty="0"/>
              <a:t>	</a:t>
            </a:r>
          </a:p>
          <a:p>
            <a:endParaRPr lang="nl-NL" dirty="0"/>
          </a:p>
          <a:p>
            <a:r>
              <a:rPr lang="nl-NL" dirty="0" smtClean="0"/>
              <a:t>Vragen via:	ibp@kennisnet.nl</a:t>
            </a:r>
          </a:p>
          <a:p>
            <a:pPr lvl="4"/>
            <a:endParaRPr lang="nl-NL" dirty="0" smtClean="0"/>
          </a:p>
          <a:p>
            <a:r>
              <a:rPr lang="nl-NL" dirty="0" smtClean="0"/>
              <a:t>		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63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Welke risico’s heeft de huidige situatie?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841249"/>
            <a:ext cx="8064000" cy="4045069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Een </a:t>
            </a:r>
            <a:r>
              <a:rPr lang="nl-NL" spc="0" dirty="0">
                <a:solidFill>
                  <a:schemeClr val="accent2"/>
                </a:solidFill>
              </a:rPr>
              <a:t>risicoanalyse </a:t>
            </a:r>
            <a:r>
              <a:rPr lang="nl-NL" dirty="0"/>
              <a:t>kan vervolgens antwoord geven op de vragen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zijn de risico’s bij de inzet van </a:t>
            </a:r>
            <a:r>
              <a:rPr lang="nl-NL" i="1" spc="0" dirty="0">
                <a:solidFill>
                  <a:schemeClr val="accent2"/>
                </a:solidFill>
              </a:rPr>
              <a:t>sociale media </a:t>
            </a:r>
            <a:r>
              <a:rPr lang="nl-NL" dirty="0"/>
              <a:t>in de klas? Wat kunnen we doen om die risico’s te beperken</a:t>
            </a:r>
            <a:r>
              <a:rPr lang="nl-NL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zijn de grootste risico's bij gebruik van het </a:t>
            </a:r>
            <a:r>
              <a:rPr lang="nl-NL" i="1" spc="0" dirty="0">
                <a:solidFill>
                  <a:schemeClr val="accent2"/>
                </a:solidFill>
              </a:rPr>
              <a:t>leerlingvolgsysteem</a:t>
            </a:r>
            <a:r>
              <a:rPr lang="nl-NL" dirty="0"/>
              <a:t>? En met welke maatregelen kunnen deze risico's worden beperkt?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27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Toekomstige situatie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Maar de wetgeving gaat verder: </a:t>
            </a:r>
          </a:p>
          <a:p>
            <a:r>
              <a:rPr lang="nl-NL" dirty="0" smtClean="0"/>
              <a:t>Niet alleen de huidige situatie is van belang, maar ook</a:t>
            </a:r>
            <a:r>
              <a:rPr lang="nl-NL" i="1" dirty="0" smtClean="0"/>
              <a:t> </a:t>
            </a:r>
            <a:r>
              <a:rPr lang="nl-NL" i="1" dirty="0" smtClean="0">
                <a:solidFill>
                  <a:schemeClr val="accent2"/>
                </a:solidFill>
              </a:rPr>
              <a:t>toekomstige veranderingen</a:t>
            </a:r>
            <a:r>
              <a:rPr lang="nl-NL" i="1" dirty="0" smtClean="0"/>
              <a:t> </a:t>
            </a:r>
            <a:r>
              <a:rPr lang="nl-NL" dirty="0" smtClean="0"/>
              <a:t>rondom het verwerken van persoonsgegevens. 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Vanuit de AVG vragen 4 onderwerpen rondom ‘risico’s ’ en ‘nadenken over privacy’ de aandacht:</a:t>
            </a:r>
          </a:p>
          <a:p>
            <a:pPr marL="342900" indent="-342900">
              <a:buAutoNum type="arabicPeriod"/>
            </a:pPr>
            <a:r>
              <a:rPr lang="nl-NL" dirty="0" smtClean="0"/>
              <a:t>Verplichte risicoanalyse </a:t>
            </a:r>
            <a:endParaRPr lang="nl-NL" dirty="0"/>
          </a:p>
          <a:p>
            <a:pPr marL="342900" indent="-342900">
              <a:buAutoNum type="arabicPeriod"/>
            </a:pPr>
            <a:r>
              <a:rPr lang="nl-NL" dirty="0"/>
              <a:t>Classificatie</a:t>
            </a:r>
          </a:p>
          <a:p>
            <a:pPr marL="342900" indent="-342900">
              <a:buAutoNum type="arabicPeriod"/>
            </a:pPr>
            <a:r>
              <a:rPr lang="nl-NL" dirty="0"/>
              <a:t>Privacy </a:t>
            </a:r>
            <a:r>
              <a:rPr lang="nl-NL" dirty="0" err="1"/>
              <a:t>by</a:t>
            </a:r>
            <a:r>
              <a:rPr lang="nl-NL" dirty="0"/>
              <a:t> design/ privacy </a:t>
            </a:r>
            <a:r>
              <a:rPr lang="nl-NL" dirty="0" err="1"/>
              <a:t>by</a:t>
            </a:r>
            <a:r>
              <a:rPr lang="nl-NL" dirty="0"/>
              <a:t> default</a:t>
            </a:r>
          </a:p>
          <a:p>
            <a:pPr marL="342900" indent="-342900">
              <a:buAutoNum type="arabicPeriod"/>
            </a:pPr>
            <a:r>
              <a:rPr lang="nl-NL" dirty="0"/>
              <a:t>Gegevensbeschermingseffectbeoordeling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7" name="Tijdelijke aanduiding voor inhou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912356"/>
            <a:ext cx="343234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 sz="2400" dirty="0" smtClean="0"/>
              <a:t>AVG en risico’s</a:t>
            </a:r>
          </a:p>
          <a:p>
            <a:pPr marL="342900" indent="-342900">
              <a:buAutoNum type="arabicPeriod"/>
            </a:pPr>
            <a:r>
              <a:rPr lang="nl-NL" sz="2400" b="1" dirty="0" smtClean="0"/>
              <a:t>Risicoanalyse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Classificatie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design/ privacy </a:t>
            </a:r>
            <a:r>
              <a:rPr lang="nl-NL" sz="2400" dirty="0" err="1" smtClean="0"/>
              <a:t>by</a:t>
            </a:r>
            <a:r>
              <a:rPr lang="nl-NL" sz="2400" dirty="0" smtClean="0"/>
              <a:t> default</a:t>
            </a: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 smtClean="0"/>
              <a:t>Gegevensbeschermingseffectbeoordeling 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Vragen</a:t>
            </a:r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 smtClean="0"/>
          </a:p>
          <a:p>
            <a:r>
              <a:rPr lang="nl-NL" sz="2400" dirty="0" smtClean="0"/>
              <a:t>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FontTx/>
              <a:buAutoNum type="arabicPeriod"/>
            </a:pP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7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Risicoanalyse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988840"/>
            <a:ext cx="8064000" cy="4045069"/>
          </a:xfrm>
        </p:spPr>
        <p:txBody>
          <a:bodyPr/>
          <a:lstStyle/>
          <a:p>
            <a:r>
              <a:rPr lang="nl-NL" dirty="0"/>
              <a:t>Het doel van de jaarlijkse risicoanalyse is het </a:t>
            </a:r>
            <a:r>
              <a:rPr lang="nl-NL" dirty="0" smtClean="0"/>
              <a:t>school-breed bepalen wat de </a:t>
            </a:r>
            <a:r>
              <a:rPr lang="nl-NL" dirty="0"/>
              <a:t>grootste risico’s </a:t>
            </a:r>
            <a:r>
              <a:rPr lang="nl-NL" dirty="0" smtClean="0"/>
              <a:t>zijn op </a:t>
            </a:r>
            <a:r>
              <a:rPr lang="nl-NL" dirty="0"/>
              <a:t>het gebied van </a:t>
            </a:r>
            <a:r>
              <a:rPr lang="nl-NL" dirty="0" smtClean="0"/>
              <a:t>informatiebeveiliging en privacy. </a:t>
            </a:r>
          </a:p>
          <a:p>
            <a:endParaRPr lang="nl-NL" dirty="0" smtClean="0"/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Van chaos naar overzicht.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Een risicoworkshop laat je </a:t>
            </a:r>
          </a:p>
          <a:p>
            <a:r>
              <a:rPr lang="nl-NL" dirty="0" smtClean="0"/>
              <a:t>    nadenken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Jaarlijks…?     </a:t>
            </a:r>
          </a:p>
          <a:p>
            <a:r>
              <a:rPr lang="nl-NL" sz="1200" dirty="0"/>
              <a:t>	</a:t>
            </a:r>
            <a:r>
              <a:rPr lang="nl-NL" sz="1200" dirty="0" smtClean="0"/>
              <a:t>Effectiviteit / nieuwe ontwikkelingen</a:t>
            </a:r>
          </a:p>
          <a:p>
            <a:endParaRPr lang="nl-NL" dirty="0"/>
          </a:p>
          <a:p>
            <a:endParaRPr lang="nl-NL" sz="800" dirty="0" smtClean="0"/>
          </a:p>
          <a:p>
            <a:r>
              <a:rPr lang="nl-NL" dirty="0" smtClean="0"/>
              <a:t>Uitkomst is een </a:t>
            </a:r>
            <a:r>
              <a:rPr lang="nl-NL" b="1" dirty="0" smtClean="0"/>
              <a:t>prioriteitenlijst; </a:t>
            </a:r>
            <a:r>
              <a:rPr lang="nl-NL" dirty="0" smtClean="0"/>
              <a:t> de basis voor </a:t>
            </a:r>
            <a:r>
              <a:rPr lang="nl-NL" b="1" dirty="0" smtClean="0"/>
              <a:t>juiste maatregelen </a:t>
            </a:r>
          </a:p>
          <a:p>
            <a:r>
              <a:rPr lang="nl-NL" dirty="0" smtClean="0"/>
              <a:t>Je weet waarin je </a:t>
            </a:r>
            <a:r>
              <a:rPr lang="nl-NL" b="1" dirty="0" smtClean="0"/>
              <a:t>als eerste </a:t>
            </a:r>
            <a:r>
              <a:rPr lang="nl-NL" dirty="0" smtClean="0"/>
              <a:t>moet </a:t>
            </a:r>
            <a:r>
              <a:rPr lang="nl-NL" b="1" dirty="0" smtClean="0"/>
              <a:t>investeren.</a:t>
            </a:r>
          </a:p>
          <a:p>
            <a:endParaRPr lang="nl-NL" dirty="0"/>
          </a:p>
          <a:p>
            <a:pPr marL="118350" lvl="1" indent="-285750"/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 descr="ttps://upload.wikimedia.org/wikipedia/commons/a/a5/Battle_of_Vienna_1683_1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596142"/>
            <a:ext cx="3960440" cy="23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2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780928"/>
            <a:ext cx="2371550" cy="17801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Risicoanalyse, van start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nl-NL" dirty="0" smtClean="0"/>
              <a:t>Risicoanalyse </a:t>
            </a:r>
            <a:r>
              <a:rPr lang="nl-NL" dirty="0"/>
              <a:t>in de vorm van een </a:t>
            </a:r>
            <a:r>
              <a:rPr lang="nl-NL" dirty="0" smtClean="0"/>
              <a:t>workshop werkt prettig.</a:t>
            </a:r>
            <a:endParaRPr lang="nl-NL" dirty="0"/>
          </a:p>
          <a:p>
            <a:pPr lvl="1" indent="0">
              <a:buNone/>
            </a:pPr>
            <a:r>
              <a:rPr lang="nl-NL" dirty="0" smtClean="0"/>
              <a:t>Verzamel </a:t>
            </a:r>
            <a:r>
              <a:rPr lang="nl-NL" dirty="0"/>
              <a:t>mensen </a:t>
            </a:r>
            <a:r>
              <a:rPr lang="nl-NL" dirty="0" smtClean="0"/>
              <a:t>met </a:t>
            </a:r>
            <a:r>
              <a:rPr lang="nl-NL" dirty="0"/>
              <a:t>verschillende rollen en taken</a:t>
            </a:r>
            <a:r>
              <a:rPr lang="nl-NL" dirty="0" smtClean="0"/>
              <a:t>.</a:t>
            </a:r>
          </a:p>
          <a:p>
            <a:pPr lvl="1" indent="0">
              <a:buNone/>
            </a:pPr>
            <a:endParaRPr lang="nl-NL" dirty="0" smtClean="0"/>
          </a:p>
          <a:p>
            <a:pPr lvl="1" indent="0">
              <a:buNone/>
            </a:pPr>
            <a:endParaRPr lang="nl-NL" dirty="0" smtClean="0"/>
          </a:p>
          <a:p>
            <a:pPr lvl="1" indent="0">
              <a:buNone/>
            </a:pPr>
            <a:r>
              <a:rPr lang="nl-NL" dirty="0" smtClean="0"/>
              <a:t>			Wat zijn de</a:t>
            </a:r>
          </a:p>
          <a:p>
            <a:pPr lvl="1" indent="0">
              <a:buNone/>
            </a:pPr>
            <a:r>
              <a:rPr lang="nl-NL" dirty="0"/>
              <a:t>	</a:t>
            </a:r>
            <a:r>
              <a:rPr lang="nl-NL" dirty="0" smtClean="0"/>
              <a:t>		       risico’s 			Deze hebben 							de hoogste							prioriteit</a:t>
            </a:r>
            <a:endParaRPr lang="nl-NL" dirty="0"/>
          </a:p>
          <a:p>
            <a:pPr lvl="1" indent="0">
              <a:buNone/>
            </a:pPr>
            <a:r>
              <a:rPr lang="nl-NL" dirty="0" smtClean="0"/>
              <a:t>Kijk vervolgens naar:</a:t>
            </a:r>
          </a:p>
          <a:p>
            <a:pPr lvl="1" indent="0">
              <a:buNone/>
            </a:pPr>
            <a:endParaRPr lang="nl-NL" dirty="0" smtClean="0"/>
          </a:p>
          <a:p>
            <a:pPr marL="214313" lvl="1" indent="-214313"/>
            <a:r>
              <a:rPr lang="nl-NL" dirty="0" smtClean="0"/>
              <a:t> de situatie op school;</a:t>
            </a:r>
          </a:p>
          <a:p>
            <a:pPr marL="214313" lvl="1" indent="-214313"/>
            <a:r>
              <a:rPr lang="nl-NL" dirty="0"/>
              <a:t> </a:t>
            </a:r>
            <a:r>
              <a:rPr lang="nl-NL" dirty="0" smtClean="0"/>
              <a:t>wat je allemaal ’hebt’;</a:t>
            </a:r>
            <a:endParaRPr lang="nl-NL" dirty="0"/>
          </a:p>
          <a:p>
            <a:pPr marL="214313" lvl="1" indent="-214313"/>
            <a:r>
              <a:rPr lang="nl-NL" dirty="0" smtClean="0"/>
              <a:t> waar zitten de risico’s;</a:t>
            </a:r>
            <a:endParaRPr lang="nl-NL" dirty="0"/>
          </a:p>
          <a:p>
            <a:pPr marL="214313" lvl="1" indent="-214313"/>
            <a:r>
              <a:rPr lang="nl-NL" dirty="0" smtClean="0"/>
              <a:t> het beeld dat iedereen heeft van de gevolgen.</a:t>
            </a:r>
            <a:endParaRPr lang="nl-NL" dirty="0"/>
          </a:p>
          <a:p>
            <a:pPr marL="285750" lvl="1" indent="-285750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24C9A-6C93-49AE-BFE5-6539B145F2C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7A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7AC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nnisnet">
  <a:themeElements>
    <a:clrScheme name="Kennisnet">
      <a:dk1>
        <a:srgbClr val="000000"/>
      </a:dk1>
      <a:lt1>
        <a:sysClr val="window" lastClr="FFFFFF"/>
      </a:lt1>
      <a:dk2>
        <a:srgbClr val="172474"/>
      </a:dk2>
      <a:lt2>
        <a:srgbClr val="EAEAF4"/>
      </a:lt2>
      <a:accent1>
        <a:srgbClr val="2E3192"/>
      </a:accent1>
      <a:accent2>
        <a:srgbClr val="007AC3"/>
      </a:accent2>
      <a:accent3>
        <a:srgbClr val="8283BE"/>
      </a:accent3>
      <a:accent4>
        <a:srgbClr val="67AFDB"/>
      </a:accent4>
      <a:accent5>
        <a:srgbClr val="72BE44"/>
      </a:accent5>
      <a:accent6>
        <a:srgbClr val="FF7021"/>
      </a:accent6>
      <a:hlink>
        <a:srgbClr val="0000FF"/>
      </a:hlink>
      <a:folHlink>
        <a:srgbClr val="800080"/>
      </a:folHlink>
    </a:clrScheme>
    <a:fontScheme name="Kennis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N Powerpoint presentatie" id="{622AB046-1AF9-494E-9542-5DEC33BBC183}" vid="{B9C26496-8B55-0649-8A75-DFB756B9F9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ennisnet Document" ma:contentTypeID="0x0101002EDAEE3C786C24469538234C37C086020033E4771826C6DE49BE3817FE631A5ADA" ma:contentTypeVersion="13" ma:contentTypeDescription="Een nieuw Word document maken." ma:contentTypeScope="" ma:versionID="e583ccd7016ac10e4ebc8d1e295fd21a">
  <xsd:schema xmlns:xsd="http://www.w3.org/2001/XMLSchema" xmlns:xs="http://www.w3.org/2001/XMLSchema" xmlns:p="http://schemas.microsoft.com/office/2006/metadata/properties" xmlns:ns2="3108b37f-b9d1-4114-b2ae-d92b734119ea" targetNamespace="http://schemas.microsoft.com/office/2006/metadata/properties" ma:root="true" ma:fieldsID="0624190f7649041f654e1a7f50e37978" ns2:_="">
    <xsd:import namespace="3108b37f-b9d1-4114-b2ae-d92b734119ea"/>
    <xsd:element name="properties">
      <xsd:complexType>
        <xsd:sequence>
          <xsd:element name="documentManagement">
            <xsd:complexType>
              <xsd:all>
                <xsd:element ref="ns2:KN-Hoofdcategorie" minOccurs="0"/>
                <xsd:element ref="ns2:KN-C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8b37f-b9d1-4114-b2ae-d92b734119ea" elementFormDefault="qualified">
    <xsd:import namespace="http://schemas.microsoft.com/office/2006/documentManagement/types"/>
    <xsd:import namespace="http://schemas.microsoft.com/office/infopath/2007/PartnerControls"/>
    <xsd:element name="KN-Hoofdcategorie" ma:index="8" nillable="true" ma:displayName="Hoofdcategorie" ma:default="Algemeen" ma:format="RadioButtons" ma:internalName="KN_x002d_Hoofdcategorie">
      <xsd:simpleType>
        <xsd:union memberTypes="dms:Text">
          <xsd:simpleType>
            <xsd:restriction base="dms:Choice">
              <xsd:enumeration value="Algemeen"/>
            </xsd:restriction>
          </xsd:simpleType>
        </xsd:union>
      </xsd:simpleType>
    </xsd:element>
    <xsd:element name="KN-Categorie" ma:index="9" nillable="true" ma:displayName="Subcategorie" ma:default="Algemeen" ma:format="Dropdown" ma:internalName="KN_x002d_Categorie">
      <xsd:simpleType>
        <xsd:union memberTypes="dms:Text">
          <xsd:simpleType>
            <xsd:restriction base="dms:Choice">
              <xsd:enumeration value="Algemeen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nderwerpen xmlns="283e8c93-f899-4eaf-a353-0a94f3052241">1) Ontwikkelen expertise</Onderwerpe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803618C745649A41D6C5F45B8ADBB" ma:contentTypeVersion="6" ma:contentTypeDescription="Een nieuw document maken." ma:contentTypeScope="" ma:versionID="e81662073d800d07612d62bbc16aa42e">
  <xsd:schema xmlns:xsd="http://www.w3.org/2001/XMLSchema" xmlns:xs="http://www.w3.org/2001/XMLSchema" xmlns:p="http://schemas.microsoft.com/office/2006/metadata/properties" xmlns:ns2="283e8c93-f899-4eaf-a353-0a94f3052241" xmlns:ns3="e067cfc9-2a67-4427-a8f2-6d7170068cf9" targetNamespace="http://schemas.microsoft.com/office/2006/metadata/properties" ma:root="true" ma:fieldsID="963165daa6eca7c9c1bca3b09d5eaefa" ns2:_="" ns3:_="">
    <xsd:import namespace="283e8c93-f899-4eaf-a353-0a94f3052241"/>
    <xsd:import namespace="e067cfc9-2a67-4427-a8f2-6d7170068cf9"/>
    <xsd:element name="properties">
      <xsd:complexType>
        <xsd:sequence>
          <xsd:element name="documentManagement">
            <xsd:complexType>
              <xsd:all>
                <xsd:element ref="ns2:Onderwerpen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3e8c93-f899-4eaf-a353-0a94f3052241" elementFormDefault="qualified">
    <xsd:import namespace="http://schemas.microsoft.com/office/2006/documentManagement/types"/>
    <xsd:import namespace="http://schemas.microsoft.com/office/infopath/2007/PartnerControls"/>
    <xsd:element name="Onderwerpen" ma:index="8" nillable="true" ma:displayName="Onderwerpen" ma:default="1) Ontwikkelen expertise" ma:format="Dropdown" ma:internalName="Onderwerpen">
      <xsd:simpleType>
        <xsd:restriction base="dms:Choice">
          <xsd:enumeration value="1) Ontwikkelen expertise"/>
          <xsd:enumeration value="2) Ontwikkelen hulpmiddelen"/>
          <xsd:enumeration value="3) Voorlichtingssessies"/>
          <xsd:enumeration value="4) Werkconferentie"/>
          <xsd:enumeration value="5. Masterclasses"/>
        </xsd:restriction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7cfc9-2a67-4427-a8f2-6d7170068cf9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B946FE-0819-4D8F-8DFE-30A92CDB9F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8b37f-b9d1-4114-b2ae-d92b734119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7B370D-9222-4386-9615-A0F2E8C902E8}">
  <ds:schemaRefs>
    <ds:schemaRef ds:uri="http://purl.org/dc/elements/1.1/"/>
    <ds:schemaRef ds:uri="3108b37f-b9d1-4114-b2ae-d92b734119ea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7DEBEE6-B7CB-4EC9-8452-5464AC808E1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444BB65-9E21-4C13-917D-921CE828BF30}"/>
</file>

<file path=docProps/app.xml><?xml version="1.0" encoding="utf-8"?>
<Properties xmlns="http://schemas.openxmlformats.org/officeDocument/2006/extended-properties" xmlns:vt="http://schemas.openxmlformats.org/officeDocument/2006/docPropsVTypes">
  <Template>KN Powerpoint presentatie</Template>
  <TotalTime>14531</TotalTime>
  <Words>2583</Words>
  <Application>Microsoft Office PowerPoint</Application>
  <PresentationFormat>Diavoorstelling (4:3)</PresentationFormat>
  <Paragraphs>599</Paragraphs>
  <Slides>41</Slides>
  <Notes>5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7" baseType="lpstr">
      <vt:lpstr>Arial</vt:lpstr>
      <vt:lpstr>Calibri</vt:lpstr>
      <vt:lpstr>Info Corr Offc Medium</vt:lpstr>
      <vt:lpstr>Symbol</vt:lpstr>
      <vt:lpstr>Wingdings</vt:lpstr>
      <vt:lpstr>Kennisnet</vt:lpstr>
      <vt:lpstr>Informatiebeveiliging en privacy….</vt:lpstr>
      <vt:lpstr>Programma</vt:lpstr>
      <vt:lpstr>AVG en risico’s </vt:lpstr>
      <vt:lpstr>Huidige situatie</vt:lpstr>
      <vt:lpstr>Welke risico’s heeft de huidige situatie?</vt:lpstr>
      <vt:lpstr>Toekomstige situatie</vt:lpstr>
      <vt:lpstr>Programma</vt:lpstr>
      <vt:lpstr>Risicoanalyse</vt:lpstr>
      <vt:lpstr>Risicoanalyse, van start</vt:lpstr>
      <vt:lpstr>PowerPoint-presentatie</vt:lpstr>
      <vt:lpstr>Waar zitten de risico’s?</vt:lpstr>
      <vt:lpstr>Heeft iedereen hetzelfde beeld?</vt:lpstr>
      <vt:lpstr>Maar wat is een risico?</vt:lpstr>
      <vt:lpstr>Wat is klein en wat is groot?</vt:lpstr>
      <vt:lpstr>Tips om risico’s te inventariseren</vt:lpstr>
      <vt:lpstr>Tip 2: toegang tot gegevens (als voorbeeld)</vt:lpstr>
      <vt:lpstr>Voorbeeld: toegang tot gegevens</vt:lpstr>
      <vt:lpstr>Voorbeeld 2:  persoonsgegevens uitwisselen</vt:lpstr>
      <vt:lpstr>Risico’s vragen om maatregelen</vt:lpstr>
      <vt:lpstr>Maar…</vt:lpstr>
      <vt:lpstr>Programma</vt:lpstr>
      <vt:lpstr>Classificatie</vt:lpstr>
      <vt:lpstr>Informatiebeveiliging en classificatie</vt:lpstr>
      <vt:lpstr>Beschikbaarheid</vt:lpstr>
      <vt:lpstr>Integriteit</vt:lpstr>
      <vt:lpstr>Vertrouwelijkheid</vt:lpstr>
      <vt:lpstr>Hoe doe je dat?</vt:lpstr>
      <vt:lpstr>Programma</vt:lpstr>
      <vt:lpstr>Privacy by design / privacy by default</vt:lpstr>
      <vt:lpstr>Privacy by design</vt:lpstr>
      <vt:lpstr>Passende bescherming</vt:lpstr>
      <vt:lpstr>Privacy by default</vt:lpstr>
      <vt:lpstr>Programma</vt:lpstr>
      <vt:lpstr>Gegevensbeschermingseffectbeoordeling</vt:lpstr>
      <vt:lpstr>Wanneer van toepassing?</vt:lpstr>
      <vt:lpstr>Hoe doe je dat?</vt:lpstr>
      <vt:lpstr>…Uitstapje naar documentatieplicht… </vt:lpstr>
      <vt:lpstr>Kortom…de AVG laat ons nadenken…</vt:lpstr>
      <vt:lpstr>Bedankt voor uw aandacht</vt:lpstr>
      <vt:lpstr>Elly Dingemanse Adviseur Informatiebeveiliging en privacy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Elly Dingemanse</dc:creator>
  <cp:lastModifiedBy>Elly</cp:lastModifiedBy>
  <cp:revision>353</cp:revision>
  <cp:lastPrinted>2017-10-05T08:37:41Z</cp:lastPrinted>
  <dcterms:created xsi:type="dcterms:W3CDTF">2016-09-07T06:38:09Z</dcterms:created>
  <dcterms:modified xsi:type="dcterms:W3CDTF">2017-10-11T18:03:49Z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0x0101004E0803618C745649A41D6C5F45B8ADBB</vt:lpwstr>
  </property>
</Properties>
</file>