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1" autoAdjust="0"/>
  </p:normalViewPr>
  <p:slideViewPr>
    <p:cSldViewPr>
      <p:cViewPr>
        <p:scale>
          <a:sx n="66" d="100"/>
          <a:sy n="66" d="100"/>
        </p:scale>
        <p:origin x="-150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7-5-2014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14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7-5-2014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457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7-5-2014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346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7-5-2014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538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7-5-2014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288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7-5-2014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35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7-5-2014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283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7-5-2014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826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7-5-2014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277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7-5-2014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829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7-5-2014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924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A0B57-E248-485D-9285-E37DD0FD9191}" type="datetimeFigureOut">
              <a:rPr lang="nl-NL" smtClean="0"/>
              <a:t>7-5-2014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569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Hoofdstuk </a:t>
            </a:r>
            <a:r>
              <a:rPr lang="nl-NL" dirty="0" smtClean="0"/>
              <a:t>4. Pijnstillers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Tandartsassistent en medicatie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12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Opiaten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Centraal werken analgetica</a:t>
            </a:r>
          </a:p>
          <a:p>
            <a:pPr lvl="1"/>
            <a:r>
              <a:rPr lang="nl-NL" dirty="0" smtClean="0"/>
              <a:t>Werken op centraal zenuwstelsel</a:t>
            </a:r>
          </a:p>
          <a:p>
            <a:r>
              <a:rPr lang="nl-NL" dirty="0" smtClean="0"/>
              <a:t>Werken verdovend, pijnstillend en wekken euforie op</a:t>
            </a:r>
          </a:p>
          <a:p>
            <a:r>
              <a:rPr lang="nl-NL" dirty="0" smtClean="0"/>
              <a:t>Alleen bij hevige pijn</a:t>
            </a:r>
          </a:p>
          <a:p>
            <a:r>
              <a:rPr lang="nl-NL" dirty="0" smtClean="0"/>
              <a:t>Zijn verslavend </a:t>
            </a:r>
            <a:r>
              <a:rPr lang="nl-NL" dirty="0" smtClean="0">
                <a:sym typeface="Wingdings" pitchFamily="2" charset="2"/>
              </a:rPr>
              <a:t> </a:t>
            </a:r>
            <a:r>
              <a:rPr lang="nl-NL" dirty="0" err="1" smtClean="0">
                <a:sym typeface="Wingdings" pitchFamily="2" charset="2"/>
              </a:rPr>
              <a:t>opiumwet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046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opdracht 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288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Hoofdstuk 5. Middelen voor plaatselijke verdoving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Tandartsassistent en medicatie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31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Plaatselijke verdoving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Middelen heten anesthetica</a:t>
            </a:r>
          </a:p>
          <a:p>
            <a:r>
              <a:rPr lang="nl-NL" dirty="0" smtClean="0"/>
              <a:t>Tijdelijke verdoving van deel lichaam</a:t>
            </a:r>
          </a:p>
          <a:p>
            <a:r>
              <a:rPr lang="nl-NL" dirty="0" smtClean="0"/>
              <a:t>Blokkeren pijngeleiding door zenuwen</a:t>
            </a:r>
          </a:p>
          <a:p>
            <a:r>
              <a:rPr lang="nl-NL" dirty="0" smtClean="0"/>
              <a:t>Bijwerkingen:	</a:t>
            </a:r>
          </a:p>
          <a:p>
            <a:pPr lvl="1"/>
            <a:r>
              <a:rPr lang="nl-NL" dirty="0" smtClean="0"/>
              <a:t>Zelden, soms infecties of bloedproppen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45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Lokale anesthetica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Chloorethyl (koude test) of als prik niet gevoeld wordt</a:t>
            </a:r>
          </a:p>
          <a:p>
            <a:r>
              <a:rPr lang="nl-NL" dirty="0" err="1" smtClean="0"/>
              <a:t>Lidocaine</a:t>
            </a:r>
            <a:r>
              <a:rPr lang="nl-NL" dirty="0" smtClean="0"/>
              <a:t> </a:t>
            </a:r>
          </a:p>
          <a:p>
            <a:pPr lvl="1"/>
            <a:r>
              <a:rPr lang="nl-NL" dirty="0" smtClean="0"/>
              <a:t>bij aften (zalf) </a:t>
            </a:r>
          </a:p>
          <a:p>
            <a:pPr lvl="1"/>
            <a:r>
              <a:rPr lang="nl-NL" dirty="0" smtClean="0"/>
              <a:t>bij doorbreken tanden (druppeltjes)</a:t>
            </a:r>
          </a:p>
          <a:p>
            <a:pPr lvl="1"/>
            <a:r>
              <a:rPr lang="nl-NL" dirty="0" smtClean="0"/>
              <a:t>als injectie</a:t>
            </a:r>
          </a:p>
          <a:p>
            <a:r>
              <a:rPr lang="nl-NL" dirty="0" err="1" smtClean="0"/>
              <a:t>Prilocaine</a:t>
            </a:r>
            <a:endParaRPr lang="nl-NL" dirty="0" smtClean="0"/>
          </a:p>
          <a:p>
            <a:r>
              <a:rPr lang="nl-NL" dirty="0" smtClean="0"/>
              <a:t>Toevoeging </a:t>
            </a:r>
            <a:r>
              <a:rPr lang="nl-NL" smtClean="0"/>
              <a:t>van adrenaline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983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Pijnstilling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Symptomatisch</a:t>
            </a:r>
          </a:p>
          <a:p>
            <a:pPr lvl="1"/>
            <a:r>
              <a:rPr lang="nl-NL" dirty="0" smtClean="0"/>
              <a:t>Waarom?</a:t>
            </a:r>
          </a:p>
          <a:p>
            <a:r>
              <a:rPr lang="nl-NL" dirty="0" smtClean="0"/>
              <a:t>Pijnstillers </a:t>
            </a:r>
            <a:r>
              <a:rPr lang="nl-NL" dirty="0" smtClean="0">
                <a:sym typeface="Wingdings" pitchFamily="2" charset="2"/>
              </a:rPr>
              <a:t> ander woord analgetica</a:t>
            </a:r>
          </a:p>
          <a:p>
            <a:r>
              <a:rPr lang="nl-NL" dirty="0" smtClean="0">
                <a:sym typeface="Wingdings" pitchFamily="2" charset="2"/>
              </a:rPr>
              <a:t>Wanneer schade bij gebruik?</a:t>
            </a:r>
          </a:p>
          <a:p>
            <a:pPr lvl="1"/>
            <a:r>
              <a:rPr lang="nl-NL" dirty="0" smtClean="0">
                <a:sym typeface="Wingdings" pitchFamily="2" charset="2"/>
              </a:rPr>
              <a:t>Te lang gebruik</a:t>
            </a:r>
          </a:p>
          <a:p>
            <a:pPr lvl="1"/>
            <a:r>
              <a:rPr lang="nl-NL" dirty="0" smtClean="0">
                <a:sym typeface="Wingdings" pitchFamily="2" charset="2"/>
              </a:rPr>
              <a:t>Te hoge dosering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505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Indeling pijnstillers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Paracetamol</a:t>
            </a:r>
          </a:p>
          <a:p>
            <a:r>
              <a:rPr lang="nl-NL" dirty="0" err="1" smtClean="0"/>
              <a:t>NSAID’s</a:t>
            </a:r>
            <a:endParaRPr lang="nl-NL" dirty="0" smtClean="0"/>
          </a:p>
          <a:p>
            <a:r>
              <a:rPr lang="nl-NL" dirty="0" smtClean="0"/>
              <a:t>Opiaten</a:t>
            </a:r>
          </a:p>
          <a:p>
            <a:endParaRPr lang="nl-NL" dirty="0"/>
          </a:p>
          <a:p>
            <a:r>
              <a:rPr lang="nl-NL" dirty="0" smtClean="0"/>
              <a:t>Evt. combinaties van middelen uit bovenstaande groepen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214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Paracetamol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Zie opdracht 1 taak 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443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Paracetamol in het kort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Bijna geen bijwerkingen</a:t>
            </a:r>
          </a:p>
          <a:p>
            <a:r>
              <a:rPr lang="nl-NL" dirty="0" smtClean="0"/>
              <a:t>Bijna geen contra-indicaties</a:t>
            </a:r>
          </a:p>
          <a:p>
            <a:r>
              <a:rPr lang="nl-NL" dirty="0" smtClean="0"/>
              <a:t>Bij overdosering leverbeschadiging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8695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NSAID’s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Voorbeelden?</a:t>
            </a:r>
          </a:p>
          <a:p>
            <a:pPr lvl="1"/>
            <a:r>
              <a:rPr lang="nl-NL" dirty="0" smtClean="0"/>
              <a:t>Ibuprofen</a:t>
            </a:r>
          </a:p>
          <a:p>
            <a:pPr lvl="1"/>
            <a:r>
              <a:rPr lang="nl-NL" dirty="0" err="1" smtClean="0"/>
              <a:t>Naproxen</a:t>
            </a:r>
            <a:endParaRPr lang="nl-NL" dirty="0" smtClean="0"/>
          </a:p>
          <a:p>
            <a:pPr lvl="1"/>
            <a:r>
              <a:rPr lang="nl-NL" dirty="0" err="1" smtClean="0"/>
              <a:t>Diclofenac</a:t>
            </a:r>
            <a:endParaRPr lang="nl-NL" dirty="0" smtClean="0"/>
          </a:p>
          <a:p>
            <a:pPr lvl="1"/>
            <a:r>
              <a:rPr lang="nl-NL" dirty="0" smtClean="0"/>
              <a:t>Acetylsalicylzuur (aspirine)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257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NSAID’s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Remmen zogenaamde prostaglandines</a:t>
            </a:r>
          </a:p>
          <a:p>
            <a:pPr lvl="1"/>
            <a:r>
              <a:rPr lang="nl-NL" dirty="0" smtClean="0"/>
              <a:t>Deze stoffen worden door lichaam aangemaakt </a:t>
            </a:r>
          </a:p>
          <a:p>
            <a:pPr lvl="1"/>
            <a:r>
              <a:rPr lang="nl-NL" dirty="0" smtClean="0"/>
              <a:t>Veroorzaken pijn en ontstekingen</a:t>
            </a:r>
          </a:p>
          <a:p>
            <a:pPr lvl="1"/>
            <a:r>
              <a:rPr lang="nl-NL" dirty="0" smtClean="0"/>
              <a:t>En: beschermen de maag</a:t>
            </a:r>
          </a:p>
          <a:p>
            <a:r>
              <a:rPr lang="nl-NL" dirty="0" smtClean="0"/>
              <a:t>Bijwerkingen</a:t>
            </a:r>
          </a:p>
          <a:p>
            <a:pPr lvl="1"/>
            <a:r>
              <a:rPr lang="nl-NL" dirty="0" smtClean="0"/>
              <a:t>Maagbloedingen</a:t>
            </a:r>
          </a:p>
          <a:p>
            <a:r>
              <a:rPr lang="nl-NL" dirty="0" smtClean="0"/>
              <a:t>Interacties</a:t>
            </a:r>
          </a:p>
          <a:p>
            <a:pPr lvl="1"/>
            <a:r>
              <a:rPr lang="nl-NL" dirty="0" smtClean="0"/>
              <a:t>Met antistollingsmiddelen </a:t>
            </a:r>
            <a:r>
              <a:rPr lang="nl-NL" dirty="0" smtClean="0">
                <a:sym typeface="Wingdings" pitchFamily="2" charset="2"/>
              </a:rPr>
              <a:t> bloedingen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870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NSAID’s</a:t>
            </a:r>
            <a:r>
              <a:rPr lang="nl-NL" dirty="0" smtClean="0"/>
              <a:t> (aspirine)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Aspirine = acetylsalicylzuur = acetosal</a:t>
            </a:r>
          </a:p>
          <a:p>
            <a:r>
              <a:rPr lang="nl-NL" dirty="0" smtClean="0"/>
              <a:t>Maagklachten en verminderde bloedstolling</a:t>
            </a:r>
          </a:p>
          <a:p>
            <a:r>
              <a:rPr lang="nl-NL" dirty="0" smtClean="0"/>
              <a:t>Wordt vaak gebruikt door patiënten maar weinig door tandartsen voorgeschreven</a:t>
            </a:r>
          </a:p>
          <a:p>
            <a:r>
              <a:rPr lang="nl-NL" dirty="0" smtClean="0"/>
              <a:t>Wordt wel vaak gebruikt bij bloedstolsel (trombose)</a:t>
            </a:r>
          </a:p>
          <a:p>
            <a:r>
              <a:rPr lang="nl-NL" dirty="0" smtClean="0"/>
              <a:t>Aspirine is niet hetzelfde als paracetamol!!!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447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Combinatiepreparaten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Soms worden verschillende middelen in één pil gecombineerd</a:t>
            </a:r>
          </a:p>
          <a:p>
            <a:r>
              <a:rPr lang="nl-NL" dirty="0" smtClean="0"/>
              <a:t>Maar hierover opdracht </a:t>
            </a:r>
            <a:r>
              <a:rPr lang="nl-NL" dirty="0"/>
              <a:t>2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384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4863</TotalTime>
  <Words>232</Words>
  <Application>Microsoft Office PowerPoint</Application>
  <PresentationFormat>Diavoorstelling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Kantoorthema</vt:lpstr>
      <vt:lpstr>Hoofdstuk 4. Pijnstillers  </vt:lpstr>
      <vt:lpstr>Pijnstilling</vt:lpstr>
      <vt:lpstr>Indeling pijnstillers</vt:lpstr>
      <vt:lpstr>Paracetamol</vt:lpstr>
      <vt:lpstr>Paracetamol in het kort</vt:lpstr>
      <vt:lpstr>NSAID’s</vt:lpstr>
      <vt:lpstr>NSAID’s</vt:lpstr>
      <vt:lpstr>NSAID’s (aspirine)</vt:lpstr>
      <vt:lpstr>Combinatiepreparaten</vt:lpstr>
      <vt:lpstr>Opiaten</vt:lpstr>
      <vt:lpstr>Casus</vt:lpstr>
      <vt:lpstr>Hoofdstuk 5. Middelen voor plaatselijke verdoving</vt:lpstr>
      <vt:lpstr>Plaatselijke verdoving</vt:lpstr>
      <vt:lpstr>Lokale anesthetica</vt:lpstr>
    </vt:vector>
  </TitlesOfParts>
  <Company>Noorderpoort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2. Doel en gebruik</dc:title>
  <dc:creator>Paula Scheltinga</dc:creator>
  <cp:lastModifiedBy>Paula Scheltinga</cp:lastModifiedBy>
  <cp:revision>25</cp:revision>
  <dcterms:created xsi:type="dcterms:W3CDTF">2013-05-15T09:30:35Z</dcterms:created>
  <dcterms:modified xsi:type="dcterms:W3CDTF">2014-05-07T19:15:37Z</dcterms:modified>
</cp:coreProperties>
</file>