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CA9DEF0C-3AB0-4E2C-9428-8E36CF124FC3}"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41898860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A9DEF0C-3AB0-4E2C-9428-8E36CF124FC3}"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89741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A9DEF0C-3AB0-4E2C-9428-8E36CF124FC3}"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169034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A9DEF0C-3AB0-4E2C-9428-8E36CF124FC3}"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59395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CA9DEF0C-3AB0-4E2C-9428-8E36CF124FC3}"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17433238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CA9DEF0C-3AB0-4E2C-9428-8E36CF124FC3}" type="datetimeFigureOut">
              <a:rPr lang="nl-NL" smtClean="0"/>
              <a:t>26-1-2020</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111322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CA9DEF0C-3AB0-4E2C-9428-8E36CF124FC3}"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71D1262-75E0-43A7-97D8-6D8988144211}"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3917342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A9DEF0C-3AB0-4E2C-9428-8E36CF124FC3}" type="datetimeFigureOut">
              <a:rPr lang="nl-NL" smtClean="0"/>
              <a:t>26-1-2020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464622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DEF0C-3AB0-4E2C-9428-8E36CF124FC3}" type="datetimeFigureOut">
              <a:rPr lang="nl-NL" smtClean="0"/>
              <a:t>26-1-2020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990511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CA9DEF0C-3AB0-4E2C-9428-8E36CF124FC3}" type="datetimeFigureOut">
              <a:rPr lang="nl-NL" smtClean="0"/>
              <a:t>26-1-2020</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1887276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A9DEF0C-3AB0-4E2C-9428-8E36CF124FC3}" type="datetimeFigureOut">
              <a:rPr lang="nl-NL" smtClean="0"/>
              <a:t>26-1-2020</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671D1262-75E0-43A7-97D8-6D8988144211}" type="slidenum">
              <a:rPr lang="nl-NL" smtClean="0"/>
              <a:t>‹nr.›</a:t>
            </a:fld>
            <a:endParaRPr lang="nl-NL"/>
          </a:p>
        </p:txBody>
      </p:sp>
    </p:spTree>
    <p:extLst>
      <p:ext uri="{BB962C8B-B14F-4D97-AF65-F5344CB8AC3E}">
        <p14:creationId xmlns:p14="http://schemas.microsoft.com/office/powerpoint/2010/main" val="2833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A9DEF0C-3AB0-4E2C-9428-8E36CF124FC3}" type="datetimeFigureOut">
              <a:rPr lang="nl-NL" smtClean="0"/>
              <a:t>26-1-2020</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71D1262-75E0-43A7-97D8-6D8988144211}" type="slidenum">
              <a:rPr lang="nl-NL" smtClean="0"/>
              <a:t>‹nr.›</a:t>
            </a:fld>
            <a:endParaRPr lang="nl-NL"/>
          </a:p>
        </p:txBody>
      </p:sp>
    </p:spTree>
    <p:extLst>
      <p:ext uri="{BB962C8B-B14F-4D97-AF65-F5344CB8AC3E}">
        <p14:creationId xmlns:p14="http://schemas.microsoft.com/office/powerpoint/2010/main" val="1164678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4BE4E-F0F0-4DBF-BCCA-CFB970D1E567}"/>
              </a:ext>
            </a:extLst>
          </p:cNvPr>
          <p:cNvSpPr>
            <a:spLocks noGrp="1"/>
          </p:cNvSpPr>
          <p:nvPr>
            <p:ph type="ctrTitle"/>
          </p:nvPr>
        </p:nvSpPr>
        <p:spPr/>
        <p:txBody>
          <a:bodyPr/>
          <a:lstStyle/>
          <a:p>
            <a:r>
              <a:rPr lang="nl-NL" dirty="0"/>
              <a:t>Anatomie en fysiologie</a:t>
            </a:r>
          </a:p>
        </p:txBody>
      </p:sp>
      <p:sp>
        <p:nvSpPr>
          <p:cNvPr id="3" name="Ondertitel 2">
            <a:extLst>
              <a:ext uri="{FF2B5EF4-FFF2-40B4-BE49-F238E27FC236}">
                <a16:creationId xmlns:a16="http://schemas.microsoft.com/office/drawing/2014/main" id="{A52141F8-36B6-4B13-A566-6B4CF6DEC021}"/>
              </a:ext>
            </a:extLst>
          </p:cNvPr>
          <p:cNvSpPr>
            <a:spLocks noGrp="1"/>
          </p:cNvSpPr>
          <p:nvPr>
            <p:ph type="subTitle" idx="1"/>
          </p:nvPr>
        </p:nvSpPr>
        <p:spPr/>
        <p:txBody>
          <a:bodyPr/>
          <a:lstStyle/>
          <a:p>
            <a:r>
              <a:rPr lang="nl-NL" dirty="0"/>
              <a:t>Les 8</a:t>
            </a:r>
          </a:p>
          <a:p>
            <a:r>
              <a:rPr lang="nl-NL" dirty="0"/>
              <a:t>Het hormonale stelsel</a:t>
            </a:r>
          </a:p>
        </p:txBody>
      </p:sp>
    </p:spTree>
    <p:extLst>
      <p:ext uri="{BB962C8B-B14F-4D97-AF65-F5344CB8AC3E}">
        <p14:creationId xmlns:p14="http://schemas.microsoft.com/office/powerpoint/2010/main" val="45550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D3792B-8982-497B-AFD7-4B10A1CFC541}"/>
              </a:ext>
            </a:extLst>
          </p:cNvPr>
          <p:cNvSpPr>
            <a:spLocks noGrp="1"/>
          </p:cNvSpPr>
          <p:nvPr>
            <p:ph type="title"/>
          </p:nvPr>
        </p:nvSpPr>
        <p:spPr/>
        <p:txBody>
          <a:bodyPr/>
          <a:lstStyle/>
          <a:p>
            <a:r>
              <a:rPr lang="nl-NL" dirty="0"/>
              <a:t>hormonen</a:t>
            </a:r>
          </a:p>
        </p:txBody>
      </p:sp>
      <p:sp>
        <p:nvSpPr>
          <p:cNvPr id="3" name="Tijdelijke aanduiding voor inhoud 2">
            <a:extLst>
              <a:ext uri="{FF2B5EF4-FFF2-40B4-BE49-F238E27FC236}">
                <a16:creationId xmlns:a16="http://schemas.microsoft.com/office/drawing/2014/main" id="{4303FCC6-A06E-45A9-AAAC-A3E72C69E9E4}"/>
              </a:ext>
            </a:extLst>
          </p:cNvPr>
          <p:cNvSpPr>
            <a:spLocks noGrp="1"/>
          </p:cNvSpPr>
          <p:nvPr>
            <p:ph idx="1"/>
          </p:nvPr>
        </p:nvSpPr>
        <p:spPr/>
        <p:txBody>
          <a:bodyPr/>
          <a:lstStyle/>
          <a:p>
            <a:r>
              <a:rPr lang="nl-NL" dirty="0"/>
              <a:t>Hormonen zijn stoffen die door hormoonklieren aangemaakt worden en via het bloed verspreid worden in het lichaam. Hormonen zetten processen inwerking, bijv. kloppen van het hart en bloeddruk regulatie. </a:t>
            </a:r>
          </a:p>
          <a:p>
            <a:r>
              <a:rPr lang="nl-NL" dirty="0"/>
              <a:t>Hormonen worden ook wel de chemische boodschappers van het lichaam genoemd</a:t>
            </a:r>
          </a:p>
          <a:p>
            <a:r>
              <a:rPr lang="nl-NL" dirty="0"/>
              <a:t>Het specialisme </a:t>
            </a:r>
            <a:r>
              <a:rPr lang="nl-NL" b="1" dirty="0"/>
              <a:t>endocrinologie</a:t>
            </a:r>
            <a:r>
              <a:rPr lang="nl-NL" dirty="0"/>
              <a:t> richt zich op ziekten die ontstaan doordat organen teveel of juist te weinig van een bepaald hormoon aanmaken. </a:t>
            </a:r>
          </a:p>
          <a:p>
            <a:endParaRPr lang="nl-NL" dirty="0"/>
          </a:p>
          <a:p>
            <a:endParaRPr lang="nl-NL" dirty="0"/>
          </a:p>
        </p:txBody>
      </p:sp>
    </p:spTree>
    <p:extLst>
      <p:ext uri="{BB962C8B-B14F-4D97-AF65-F5344CB8AC3E}">
        <p14:creationId xmlns:p14="http://schemas.microsoft.com/office/powerpoint/2010/main" val="104905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2026FF-AAFC-4226-BEB1-1A0556405882}"/>
              </a:ext>
            </a:extLst>
          </p:cNvPr>
          <p:cNvSpPr>
            <a:spLocks noGrp="1"/>
          </p:cNvSpPr>
          <p:nvPr>
            <p:ph type="title"/>
          </p:nvPr>
        </p:nvSpPr>
        <p:spPr/>
        <p:txBody>
          <a:bodyPr/>
          <a:lstStyle/>
          <a:p>
            <a:r>
              <a:rPr lang="nl-NL" dirty="0"/>
              <a:t>Endocrinologie </a:t>
            </a:r>
          </a:p>
        </p:txBody>
      </p:sp>
      <p:sp>
        <p:nvSpPr>
          <p:cNvPr id="3" name="Tijdelijke aanduiding voor inhoud 2">
            <a:extLst>
              <a:ext uri="{FF2B5EF4-FFF2-40B4-BE49-F238E27FC236}">
                <a16:creationId xmlns:a16="http://schemas.microsoft.com/office/drawing/2014/main" id="{D2396B04-D2BB-4081-BB0A-075577E18B6E}"/>
              </a:ext>
            </a:extLst>
          </p:cNvPr>
          <p:cNvSpPr>
            <a:spLocks noGrp="1"/>
          </p:cNvSpPr>
          <p:nvPr>
            <p:ph idx="1"/>
          </p:nvPr>
        </p:nvSpPr>
        <p:spPr/>
        <p:txBody>
          <a:bodyPr>
            <a:normAutofit fontScale="92500" lnSpcReduction="20000"/>
          </a:bodyPr>
          <a:lstStyle/>
          <a:p>
            <a:r>
              <a:rPr lang="nl-NL" dirty="0"/>
              <a:t>Een endocrinoloog behandelt patiënten met complexe hormoonaandoeningen en stofwisselingsziekten. Voorbeelden hiervan zijn:</a:t>
            </a:r>
            <a:br>
              <a:rPr lang="nl-NL" dirty="0"/>
            </a:br>
            <a:r>
              <a:rPr lang="nl-NL" dirty="0"/>
              <a:t>- aandoeningen van de hypofyse</a:t>
            </a:r>
            <a:br>
              <a:rPr lang="nl-NL" dirty="0"/>
            </a:br>
            <a:r>
              <a:rPr lang="nl-NL" dirty="0"/>
              <a:t>- aandoeningen van de schildklier en bijschildklieren</a:t>
            </a:r>
            <a:br>
              <a:rPr lang="nl-NL" dirty="0"/>
            </a:br>
            <a:r>
              <a:rPr lang="nl-NL" dirty="0"/>
              <a:t>- aandoeningen van de bijnieren</a:t>
            </a:r>
            <a:br>
              <a:rPr lang="nl-NL" dirty="0"/>
            </a:br>
            <a:r>
              <a:rPr lang="nl-NL" dirty="0"/>
              <a:t>- osteoporose</a:t>
            </a:r>
            <a:br>
              <a:rPr lang="nl-NL" dirty="0"/>
            </a:br>
            <a:r>
              <a:rPr lang="nl-NL" dirty="0"/>
              <a:t>- diabetes mellitus</a:t>
            </a:r>
            <a:br>
              <a:rPr lang="nl-NL" dirty="0"/>
            </a:br>
            <a:r>
              <a:rPr lang="nl-NL" dirty="0"/>
              <a:t>- aangeboren stofwisselingsziekten</a:t>
            </a:r>
            <a:br>
              <a:rPr lang="nl-NL" dirty="0"/>
            </a:br>
            <a:r>
              <a:rPr lang="nl-NL" dirty="0"/>
              <a:t>- </a:t>
            </a:r>
            <a:r>
              <a:rPr lang="nl-NL" dirty="0" err="1"/>
              <a:t>neuro-endocriene</a:t>
            </a:r>
            <a:r>
              <a:rPr lang="nl-NL" dirty="0"/>
              <a:t> tumoren</a:t>
            </a:r>
          </a:p>
          <a:p>
            <a:endParaRPr lang="nl-NL" dirty="0"/>
          </a:p>
          <a:p>
            <a:r>
              <a:rPr lang="nl-NL" dirty="0"/>
              <a:t>In het werkveld kun je cliënten treffen die te maken hebben met bovenstaande aandoeningen. </a:t>
            </a:r>
          </a:p>
        </p:txBody>
      </p:sp>
    </p:spTree>
    <p:extLst>
      <p:ext uri="{BB962C8B-B14F-4D97-AF65-F5344CB8AC3E}">
        <p14:creationId xmlns:p14="http://schemas.microsoft.com/office/powerpoint/2010/main" val="3360173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E8B9BA-24C1-4E5A-9093-9889A9711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C1CBCB2-11E7-4A98-86AF-54C8FE649710}"/>
              </a:ext>
            </a:extLst>
          </p:cNvPr>
          <p:cNvSpPr>
            <a:spLocks noGrp="1"/>
          </p:cNvSpPr>
          <p:nvPr>
            <p:ph type="title"/>
          </p:nvPr>
        </p:nvSpPr>
        <p:spPr>
          <a:xfrm>
            <a:off x="6119732" y="1290025"/>
            <a:ext cx="5291327" cy="1188720"/>
          </a:xfrm>
          <a:solidFill>
            <a:srgbClr val="FFFFFF"/>
          </a:solidFill>
          <a:ln>
            <a:solidFill>
              <a:srgbClr val="404040"/>
            </a:solidFill>
          </a:ln>
        </p:spPr>
        <p:txBody>
          <a:bodyPr>
            <a:normAutofit/>
          </a:bodyPr>
          <a:lstStyle/>
          <a:p>
            <a:r>
              <a:rPr lang="nl-NL" dirty="0"/>
              <a:t>hormoonklieren</a:t>
            </a:r>
          </a:p>
        </p:txBody>
      </p:sp>
      <p:sp>
        <p:nvSpPr>
          <p:cNvPr id="12" name="Rectangle 11">
            <a:extLst>
              <a:ext uri="{FF2B5EF4-FFF2-40B4-BE49-F238E27FC236}">
                <a16:creationId xmlns:a16="http://schemas.microsoft.com/office/drawing/2014/main" id="{B9C72BE9-6CCE-4BA0-86B7-77E743ED2E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665"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36037B0-5738-4712-B214-7927C9134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9781"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7" name="Graphic 6">
            <a:extLst>
              <a:ext uri="{FF2B5EF4-FFF2-40B4-BE49-F238E27FC236}">
                <a16:creationId xmlns:a16="http://schemas.microsoft.com/office/drawing/2014/main" id="{4EE48376-A98B-46AA-970F-5E1F6DCBB63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4373" y="1592741"/>
            <a:ext cx="3355848" cy="3355848"/>
          </a:xfrm>
          <a:prstGeom prst="rect">
            <a:avLst/>
          </a:prstGeom>
        </p:spPr>
      </p:pic>
      <p:sp>
        <p:nvSpPr>
          <p:cNvPr id="3" name="Tijdelijke aanduiding voor inhoud 2">
            <a:extLst>
              <a:ext uri="{FF2B5EF4-FFF2-40B4-BE49-F238E27FC236}">
                <a16:creationId xmlns:a16="http://schemas.microsoft.com/office/drawing/2014/main" id="{C0A57690-E0C8-491B-9E84-8B670003AF29}"/>
              </a:ext>
            </a:extLst>
          </p:cNvPr>
          <p:cNvSpPr>
            <a:spLocks noGrp="1"/>
          </p:cNvSpPr>
          <p:nvPr>
            <p:ph idx="1"/>
          </p:nvPr>
        </p:nvSpPr>
        <p:spPr>
          <a:xfrm>
            <a:off x="6119732" y="2858703"/>
            <a:ext cx="5710318" cy="3999297"/>
          </a:xfrm>
        </p:spPr>
        <p:txBody>
          <a:bodyPr>
            <a:normAutofit/>
          </a:bodyPr>
          <a:lstStyle/>
          <a:p>
            <a:pPr marL="0" indent="0">
              <a:lnSpc>
                <a:spcPct val="90000"/>
              </a:lnSpc>
              <a:buNone/>
            </a:pPr>
            <a:r>
              <a:rPr lang="nl-NL" sz="1400" dirty="0">
                <a:solidFill>
                  <a:srgbClr val="FFFFFF"/>
                </a:solidFill>
              </a:rPr>
              <a:t>Hormonen worden geproduceerd in klieren, dit zijn:</a:t>
            </a:r>
          </a:p>
          <a:p>
            <a:pPr>
              <a:lnSpc>
                <a:spcPct val="90000"/>
              </a:lnSpc>
            </a:pPr>
            <a:r>
              <a:rPr lang="nl-NL" sz="1400" b="1" dirty="0">
                <a:solidFill>
                  <a:srgbClr val="FFFFFF"/>
                </a:solidFill>
              </a:rPr>
              <a:t>De hypofyse </a:t>
            </a:r>
            <a:r>
              <a:rPr lang="nl-NL" sz="1400" dirty="0">
                <a:solidFill>
                  <a:srgbClr val="FFFFFF"/>
                </a:solidFill>
              </a:rPr>
              <a:t>(in de hersenen)</a:t>
            </a:r>
          </a:p>
          <a:p>
            <a:pPr>
              <a:lnSpc>
                <a:spcPct val="90000"/>
              </a:lnSpc>
            </a:pPr>
            <a:r>
              <a:rPr lang="nl-NL" sz="1400" i="1" dirty="0">
                <a:solidFill>
                  <a:srgbClr val="FFFFFF"/>
                </a:solidFill>
              </a:rPr>
              <a:t>Produceert groeihormonen. Stuurt ook andere klieren aan, zonder hypofyse worden er geen hormonen aangemaakt </a:t>
            </a:r>
          </a:p>
          <a:p>
            <a:pPr>
              <a:lnSpc>
                <a:spcPct val="90000"/>
              </a:lnSpc>
            </a:pPr>
            <a:r>
              <a:rPr lang="nl-NL" sz="1400" b="1" dirty="0">
                <a:solidFill>
                  <a:srgbClr val="FFFFFF"/>
                </a:solidFill>
              </a:rPr>
              <a:t>De alvleesklier </a:t>
            </a:r>
            <a:r>
              <a:rPr lang="nl-NL" sz="1400" dirty="0">
                <a:solidFill>
                  <a:srgbClr val="FFFFFF"/>
                </a:solidFill>
              </a:rPr>
              <a:t>(in de maag)</a:t>
            </a:r>
          </a:p>
          <a:p>
            <a:pPr>
              <a:lnSpc>
                <a:spcPct val="90000"/>
              </a:lnSpc>
            </a:pPr>
            <a:r>
              <a:rPr lang="nl-NL" sz="1400" i="1" dirty="0">
                <a:solidFill>
                  <a:srgbClr val="FFFFFF"/>
                </a:solidFill>
              </a:rPr>
              <a:t>Produceert insuline en glucagon, regelen samen het bloedsuikergehalte</a:t>
            </a:r>
          </a:p>
          <a:p>
            <a:pPr>
              <a:lnSpc>
                <a:spcPct val="90000"/>
              </a:lnSpc>
            </a:pPr>
            <a:r>
              <a:rPr lang="nl-NL" sz="1400" b="1" dirty="0">
                <a:solidFill>
                  <a:srgbClr val="FFFFFF"/>
                </a:solidFill>
              </a:rPr>
              <a:t>De schildklier </a:t>
            </a:r>
            <a:r>
              <a:rPr lang="nl-NL" sz="1400" dirty="0">
                <a:solidFill>
                  <a:srgbClr val="FFFFFF"/>
                </a:solidFill>
              </a:rPr>
              <a:t>(in de hals)</a:t>
            </a:r>
          </a:p>
          <a:p>
            <a:pPr>
              <a:lnSpc>
                <a:spcPct val="90000"/>
              </a:lnSpc>
            </a:pPr>
            <a:r>
              <a:rPr lang="nl-NL" sz="1400" i="1" dirty="0">
                <a:solidFill>
                  <a:srgbClr val="FFFFFF"/>
                </a:solidFill>
              </a:rPr>
              <a:t>Produceert thyroxine, beïnvloedt de stofwisseling</a:t>
            </a:r>
          </a:p>
          <a:p>
            <a:pPr>
              <a:lnSpc>
                <a:spcPct val="90000"/>
              </a:lnSpc>
            </a:pPr>
            <a:r>
              <a:rPr lang="nl-NL" sz="1400" b="1" dirty="0">
                <a:solidFill>
                  <a:srgbClr val="FFFFFF"/>
                </a:solidFill>
              </a:rPr>
              <a:t>De geslachtsklieren </a:t>
            </a:r>
            <a:r>
              <a:rPr lang="nl-NL" sz="1400" dirty="0">
                <a:solidFill>
                  <a:srgbClr val="FFFFFF"/>
                </a:solidFill>
              </a:rPr>
              <a:t>(in de zaadballen/ eierstokken)</a:t>
            </a:r>
          </a:p>
          <a:p>
            <a:pPr>
              <a:lnSpc>
                <a:spcPct val="90000"/>
              </a:lnSpc>
            </a:pPr>
            <a:r>
              <a:rPr lang="nl-NL" sz="1400" i="1" dirty="0">
                <a:solidFill>
                  <a:srgbClr val="FFFFFF"/>
                </a:solidFill>
              </a:rPr>
              <a:t>Produceren testosteron, oestrogeen en progesteron</a:t>
            </a:r>
          </a:p>
          <a:p>
            <a:pPr>
              <a:lnSpc>
                <a:spcPct val="90000"/>
              </a:lnSpc>
            </a:pPr>
            <a:r>
              <a:rPr lang="nl-NL" sz="1400" b="1" dirty="0">
                <a:solidFill>
                  <a:srgbClr val="FFFFFF"/>
                </a:solidFill>
              </a:rPr>
              <a:t>De bijnieren </a:t>
            </a:r>
            <a:r>
              <a:rPr lang="nl-NL" sz="1400" dirty="0">
                <a:solidFill>
                  <a:srgbClr val="FFFFFF"/>
                </a:solidFill>
              </a:rPr>
              <a:t>(bij de nieren)</a:t>
            </a:r>
          </a:p>
          <a:p>
            <a:pPr>
              <a:lnSpc>
                <a:spcPct val="90000"/>
              </a:lnSpc>
            </a:pPr>
            <a:r>
              <a:rPr lang="nl-NL" sz="1400" i="1" dirty="0">
                <a:solidFill>
                  <a:srgbClr val="FFFFFF"/>
                </a:solidFill>
              </a:rPr>
              <a:t>Produceert adrenaline</a:t>
            </a:r>
          </a:p>
          <a:p>
            <a:pPr marL="0" indent="0">
              <a:lnSpc>
                <a:spcPct val="90000"/>
              </a:lnSpc>
              <a:buNone/>
            </a:pPr>
            <a:endParaRPr lang="nl-NL" sz="1000" dirty="0">
              <a:solidFill>
                <a:srgbClr val="FFFFFF"/>
              </a:solidFill>
            </a:endParaRPr>
          </a:p>
        </p:txBody>
      </p:sp>
    </p:spTree>
    <p:extLst>
      <p:ext uri="{BB962C8B-B14F-4D97-AF65-F5344CB8AC3E}">
        <p14:creationId xmlns:p14="http://schemas.microsoft.com/office/powerpoint/2010/main" val="454309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077737-1051-4249-95DF-EDD4D30F1B4B}"/>
              </a:ext>
            </a:extLst>
          </p:cNvPr>
          <p:cNvSpPr>
            <a:spLocks noGrp="1"/>
          </p:cNvSpPr>
          <p:nvPr>
            <p:ph type="title"/>
          </p:nvPr>
        </p:nvSpPr>
        <p:spPr/>
        <p:txBody>
          <a:bodyPr/>
          <a:lstStyle/>
          <a:p>
            <a:r>
              <a:rPr lang="nl-NL" dirty="0"/>
              <a:t>Diabetes mellitus (suikerziekte)</a:t>
            </a:r>
          </a:p>
        </p:txBody>
      </p:sp>
      <p:sp>
        <p:nvSpPr>
          <p:cNvPr id="3" name="Tijdelijke aanduiding voor inhoud 2">
            <a:extLst>
              <a:ext uri="{FF2B5EF4-FFF2-40B4-BE49-F238E27FC236}">
                <a16:creationId xmlns:a16="http://schemas.microsoft.com/office/drawing/2014/main" id="{F75E9C5D-4856-4A82-B043-924AD854E874}"/>
              </a:ext>
            </a:extLst>
          </p:cNvPr>
          <p:cNvSpPr>
            <a:spLocks noGrp="1"/>
          </p:cNvSpPr>
          <p:nvPr>
            <p:ph idx="1"/>
          </p:nvPr>
        </p:nvSpPr>
        <p:spPr/>
        <p:txBody>
          <a:bodyPr/>
          <a:lstStyle/>
          <a:p>
            <a:pPr marL="0" indent="0">
              <a:buNone/>
            </a:pPr>
            <a:r>
              <a:rPr lang="nl-NL" dirty="0"/>
              <a:t>​Diabetes mellitus (ook wel suikerziekte genoemd) is een ziekte waarbij verhoogde glucose (suiker) waarden in het bloed te vinden zijn. Deze verhoogde glucosewaarden worden veroorzaakt door te weinig van het </a:t>
            </a:r>
            <a:r>
              <a:rPr lang="nl-NL" b="1" dirty="0"/>
              <a:t>hormoon insuline</a:t>
            </a:r>
            <a:r>
              <a:rPr lang="nl-NL" dirty="0"/>
              <a:t>, en/of door verminderde gevoeligheid voor insuline. Insuline wordt gemaakt door cellen in de alvleesklier. Insuline zorgt ervoor dat glucose in de weefsels wordt opgenomen. Als er geen of te weinig insuline in het bloed aanwezig is, stijgt het bloedglucosegehalte. Op de lange termijn kan dit zorgen voor schade aan het lichaam. Dit kan schade geven aan de kleine bloedvaatjes (van de ogen, nieren en/of zenuwen) en aan de grote bloedvaten (mogelijk leidend tot een hartaanval, beroerte of etalagebenen).</a:t>
            </a:r>
          </a:p>
        </p:txBody>
      </p:sp>
    </p:spTree>
    <p:extLst>
      <p:ext uri="{BB962C8B-B14F-4D97-AF65-F5344CB8AC3E}">
        <p14:creationId xmlns:p14="http://schemas.microsoft.com/office/powerpoint/2010/main" val="3574025381"/>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6</TotalTime>
  <Words>294</Words>
  <Application>Microsoft Office PowerPoint</Application>
  <PresentationFormat>Breedbeeld</PresentationFormat>
  <Paragraphs>25</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Gill Sans MT</vt:lpstr>
      <vt:lpstr>Pakket</vt:lpstr>
      <vt:lpstr>Anatomie en fysiologie</vt:lpstr>
      <vt:lpstr>hormonen</vt:lpstr>
      <vt:lpstr>Endocrinologie </vt:lpstr>
      <vt:lpstr>hormoonklieren</vt:lpstr>
      <vt:lpstr>Diabetes mellitus (suikerziekte)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Marlyt Busman</dc:creator>
  <cp:lastModifiedBy>Marlyt Busman</cp:lastModifiedBy>
  <cp:revision>2</cp:revision>
  <dcterms:created xsi:type="dcterms:W3CDTF">2020-01-26T12:04:26Z</dcterms:created>
  <dcterms:modified xsi:type="dcterms:W3CDTF">2020-01-26T12:11:05Z</dcterms:modified>
</cp:coreProperties>
</file>