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0" r:id="rId6"/>
    <p:sldId id="261" r:id="rId7"/>
    <p:sldId id="259" r:id="rId8"/>
    <p:sldId id="262" r:id="rId9"/>
    <p:sldId id="263" r:id="rId10"/>
    <p:sldId id="264" r:id="rId11"/>
    <p:sldId id="267" r:id="rId12"/>
    <p:sldId id="265" r:id="rId13"/>
    <p:sldId id="268" r:id="rId14"/>
    <p:sldId id="269" r:id="rId15"/>
    <p:sldId id="266"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09" d="100"/>
          <a:sy n="109" d="100"/>
        </p:scale>
        <p:origin x="132" y="10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1A92A-1CF2-4792-902C-FEC8E9A6E32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C058C10-3A4F-42B5-CF7B-A7B6F5887D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2682A74-8C95-FEEA-EC93-FDAFF6904455}"/>
              </a:ext>
            </a:extLst>
          </p:cNvPr>
          <p:cNvSpPr>
            <a:spLocks noGrp="1"/>
          </p:cNvSpPr>
          <p:nvPr>
            <p:ph type="dt" sz="half" idx="10"/>
          </p:nvPr>
        </p:nvSpPr>
        <p:spPr/>
        <p:txBody>
          <a:bodyPr/>
          <a:lstStyle/>
          <a:p>
            <a:fld id="{51022C91-50C9-4B80-A871-482462848166}" type="datetimeFigureOut">
              <a:rPr lang="nl-NL" smtClean="0"/>
              <a:t>1-2-2023</a:t>
            </a:fld>
            <a:endParaRPr lang="nl-NL"/>
          </a:p>
        </p:txBody>
      </p:sp>
      <p:sp>
        <p:nvSpPr>
          <p:cNvPr id="5" name="Tijdelijke aanduiding voor voettekst 4">
            <a:extLst>
              <a:ext uri="{FF2B5EF4-FFF2-40B4-BE49-F238E27FC236}">
                <a16:creationId xmlns:a16="http://schemas.microsoft.com/office/drawing/2014/main" id="{5DE029C3-C8D5-FF1E-B920-A3B1D4A952A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5319D6D-3945-92AE-16D3-2C43873937F0}"/>
              </a:ext>
            </a:extLst>
          </p:cNvPr>
          <p:cNvSpPr>
            <a:spLocks noGrp="1"/>
          </p:cNvSpPr>
          <p:nvPr>
            <p:ph type="sldNum" sz="quarter" idx="12"/>
          </p:nvPr>
        </p:nvSpPr>
        <p:spPr/>
        <p:txBody>
          <a:bodyPr/>
          <a:lstStyle/>
          <a:p>
            <a:fld id="{A3C9F066-4DA0-4A13-A536-C10DD6D34E53}" type="slidenum">
              <a:rPr lang="nl-NL" smtClean="0"/>
              <a:t>‹nr.›</a:t>
            </a:fld>
            <a:endParaRPr lang="nl-NL"/>
          </a:p>
        </p:txBody>
      </p:sp>
    </p:spTree>
    <p:extLst>
      <p:ext uri="{BB962C8B-B14F-4D97-AF65-F5344CB8AC3E}">
        <p14:creationId xmlns:p14="http://schemas.microsoft.com/office/powerpoint/2010/main" val="343746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92FAE-D7FD-0D3A-87E8-9036781BADB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D91E337-4709-53ED-7A29-D7A9AA93E35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C898A53-A95A-EF7D-E599-CC8827B4FE76}"/>
              </a:ext>
            </a:extLst>
          </p:cNvPr>
          <p:cNvSpPr>
            <a:spLocks noGrp="1"/>
          </p:cNvSpPr>
          <p:nvPr>
            <p:ph type="dt" sz="half" idx="10"/>
          </p:nvPr>
        </p:nvSpPr>
        <p:spPr/>
        <p:txBody>
          <a:bodyPr/>
          <a:lstStyle/>
          <a:p>
            <a:fld id="{51022C91-50C9-4B80-A871-482462848166}" type="datetimeFigureOut">
              <a:rPr lang="nl-NL" smtClean="0"/>
              <a:t>1-2-2023</a:t>
            </a:fld>
            <a:endParaRPr lang="nl-NL"/>
          </a:p>
        </p:txBody>
      </p:sp>
      <p:sp>
        <p:nvSpPr>
          <p:cNvPr id="5" name="Tijdelijke aanduiding voor voettekst 4">
            <a:extLst>
              <a:ext uri="{FF2B5EF4-FFF2-40B4-BE49-F238E27FC236}">
                <a16:creationId xmlns:a16="http://schemas.microsoft.com/office/drawing/2014/main" id="{34866058-709A-D70B-3A77-22D4432D7A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293FDB4-DA72-25D8-9BAF-31C227A48E00}"/>
              </a:ext>
            </a:extLst>
          </p:cNvPr>
          <p:cNvSpPr>
            <a:spLocks noGrp="1"/>
          </p:cNvSpPr>
          <p:nvPr>
            <p:ph type="sldNum" sz="quarter" idx="12"/>
          </p:nvPr>
        </p:nvSpPr>
        <p:spPr/>
        <p:txBody>
          <a:bodyPr/>
          <a:lstStyle/>
          <a:p>
            <a:fld id="{A3C9F066-4DA0-4A13-A536-C10DD6D34E53}" type="slidenum">
              <a:rPr lang="nl-NL" smtClean="0"/>
              <a:t>‹nr.›</a:t>
            </a:fld>
            <a:endParaRPr lang="nl-NL"/>
          </a:p>
        </p:txBody>
      </p:sp>
    </p:spTree>
    <p:extLst>
      <p:ext uri="{BB962C8B-B14F-4D97-AF65-F5344CB8AC3E}">
        <p14:creationId xmlns:p14="http://schemas.microsoft.com/office/powerpoint/2010/main" val="274587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835010C-8902-8903-7CE5-84B888769A1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36E1CFB-E311-AEC4-739F-39D5144A905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5DFFF65-9CCA-D88E-07A6-E11665D3C8F8}"/>
              </a:ext>
            </a:extLst>
          </p:cNvPr>
          <p:cNvSpPr>
            <a:spLocks noGrp="1"/>
          </p:cNvSpPr>
          <p:nvPr>
            <p:ph type="dt" sz="half" idx="10"/>
          </p:nvPr>
        </p:nvSpPr>
        <p:spPr/>
        <p:txBody>
          <a:bodyPr/>
          <a:lstStyle/>
          <a:p>
            <a:fld id="{51022C91-50C9-4B80-A871-482462848166}" type="datetimeFigureOut">
              <a:rPr lang="nl-NL" smtClean="0"/>
              <a:t>1-2-2023</a:t>
            </a:fld>
            <a:endParaRPr lang="nl-NL"/>
          </a:p>
        </p:txBody>
      </p:sp>
      <p:sp>
        <p:nvSpPr>
          <p:cNvPr id="5" name="Tijdelijke aanduiding voor voettekst 4">
            <a:extLst>
              <a:ext uri="{FF2B5EF4-FFF2-40B4-BE49-F238E27FC236}">
                <a16:creationId xmlns:a16="http://schemas.microsoft.com/office/drawing/2014/main" id="{AABC81B1-7F79-88B6-6186-558BFD4D5E3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56A99A-293D-F06E-494C-AB2C4652A73D}"/>
              </a:ext>
            </a:extLst>
          </p:cNvPr>
          <p:cNvSpPr>
            <a:spLocks noGrp="1"/>
          </p:cNvSpPr>
          <p:nvPr>
            <p:ph type="sldNum" sz="quarter" idx="12"/>
          </p:nvPr>
        </p:nvSpPr>
        <p:spPr/>
        <p:txBody>
          <a:bodyPr/>
          <a:lstStyle/>
          <a:p>
            <a:fld id="{A3C9F066-4DA0-4A13-A536-C10DD6D34E53}" type="slidenum">
              <a:rPr lang="nl-NL" smtClean="0"/>
              <a:t>‹nr.›</a:t>
            </a:fld>
            <a:endParaRPr lang="nl-NL"/>
          </a:p>
        </p:txBody>
      </p:sp>
    </p:spTree>
    <p:extLst>
      <p:ext uri="{BB962C8B-B14F-4D97-AF65-F5344CB8AC3E}">
        <p14:creationId xmlns:p14="http://schemas.microsoft.com/office/powerpoint/2010/main" val="2668439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ECEDEB2C-CA7F-4CAC-A326-2F9EC6F0D261}" type="datetimeFigureOut">
              <a:rPr lang="nl-NL" smtClean="0"/>
              <a:t>1-2-2023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C1C770-49FC-4D85-B566-77DE6B0097C9}" type="slidenum">
              <a:rPr lang="nl-NL" smtClean="0"/>
              <a:t>‹nr.›</a:t>
            </a:fld>
            <a:endParaRPr lang="nl-NL"/>
          </a:p>
        </p:txBody>
      </p:sp>
    </p:spTree>
    <p:extLst>
      <p:ext uri="{BB962C8B-B14F-4D97-AF65-F5344CB8AC3E}">
        <p14:creationId xmlns:p14="http://schemas.microsoft.com/office/powerpoint/2010/main" val="3163238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CEDEB2C-CA7F-4CAC-A326-2F9EC6F0D261}" type="datetimeFigureOut">
              <a:rPr lang="nl-NL" smtClean="0"/>
              <a:t>1-2-2023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C1C770-49FC-4D85-B566-77DE6B0097C9}" type="slidenum">
              <a:rPr lang="nl-NL" smtClean="0"/>
              <a:t>‹nr.›</a:t>
            </a:fld>
            <a:endParaRPr lang="nl-NL"/>
          </a:p>
        </p:txBody>
      </p:sp>
    </p:spTree>
    <p:extLst>
      <p:ext uri="{BB962C8B-B14F-4D97-AF65-F5344CB8AC3E}">
        <p14:creationId xmlns:p14="http://schemas.microsoft.com/office/powerpoint/2010/main" val="2656203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ECEDEB2C-CA7F-4CAC-A326-2F9EC6F0D261}" type="datetimeFigureOut">
              <a:rPr lang="nl-NL" smtClean="0"/>
              <a:t>1-2-2023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C1C770-49FC-4D85-B566-77DE6B0097C9}" type="slidenum">
              <a:rPr lang="nl-NL" smtClean="0"/>
              <a:t>‹nr.›</a:t>
            </a:fld>
            <a:endParaRPr lang="nl-NL"/>
          </a:p>
        </p:txBody>
      </p:sp>
    </p:spTree>
    <p:extLst>
      <p:ext uri="{BB962C8B-B14F-4D97-AF65-F5344CB8AC3E}">
        <p14:creationId xmlns:p14="http://schemas.microsoft.com/office/powerpoint/2010/main" val="1071986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CEDEB2C-CA7F-4CAC-A326-2F9EC6F0D261}" type="datetimeFigureOut">
              <a:rPr lang="nl-NL" smtClean="0"/>
              <a:t>1-2-2023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0C1C770-49FC-4D85-B566-77DE6B0097C9}" type="slidenum">
              <a:rPr lang="nl-NL" smtClean="0"/>
              <a:t>‹nr.›</a:t>
            </a:fld>
            <a:endParaRPr lang="nl-NL"/>
          </a:p>
        </p:txBody>
      </p:sp>
    </p:spTree>
    <p:extLst>
      <p:ext uri="{BB962C8B-B14F-4D97-AF65-F5344CB8AC3E}">
        <p14:creationId xmlns:p14="http://schemas.microsoft.com/office/powerpoint/2010/main" val="3260519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CEDEB2C-CA7F-4CAC-A326-2F9EC6F0D261}" type="datetimeFigureOut">
              <a:rPr lang="nl-NL" smtClean="0"/>
              <a:t>1-2-2023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0C1C770-49FC-4D85-B566-77DE6B0097C9}" type="slidenum">
              <a:rPr lang="nl-NL" smtClean="0"/>
              <a:t>‹nr.›</a:t>
            </a:fld>
            <a:endParaRPr lang="nl-NL"/>
          </a:p>
        </p:txBody>
      </p:sp>
    </p:spTree>
    <p:extLst>
      <p:ext uri="{BB962C8B-B14F-4D97-AF65-F5344CB8AC3E}">
        <p14:creationId xmlns:p14="http://schemas.microsoft.com/office/powerpoint/2010/main" val="1477054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ECEDEB2C-CA7F-4CAC-A326-2F9EC6F0D261}" type="datetimeFigureOut">
              <a:rPr lang="nl-NL" smtClean="0"/>
              <a:t>1-2-2023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0C1C770-49FC-4D85-B566-77DE6B0097C9}" type="slidenum">
              <a:rPr lang="nl-NL" smtClean="0"/>
              <a:t>‹nr.›</a:t>
            </a:fld>
            <a:endParaRPr lang="nl-NL"/>
          </a:p>
        </p:txBody>
      </p:sp>
    </p:spTree>
    <p:extLst>
      <p:ext uri="{BB962C8B-B14F-4D97-AF65-F5344CB8AC3E}">
        <p14:creationId xmlns:p14="http://schemas.microsoft.com/office/powerpoint/2010/main" val="3282430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CEDEB2C-CA7F-4CAC-A326-2F9EC6F0D261}" type="datetimeFigureOut">
              <a:rPr lang="nl-NL" smtClean="0"/>
              <a:t>1-2-2023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0C1C770-49FC-4D85-B566-77DE6B0097C9}" type="slidenum">
              <a:rPr lang="nl-NL" smtClean="0"/>
              <a:t>‹nr.›</a:t>
            </a:fld>
            <a:endParaRPr lang="nl-NL"/>
          </a:p>
        </p:txBody>
      </p:sp>
    </p:spTree>
    <p:extLst>
      <p:ext uri="{BB962C8B-B14F-4D97-AF65-F5344CB8AC3E}">
        <p14:creationId xmlns:p14="http://schemas.microsoft.com/office/powerpoint/2010/main" val="570206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CEDEB2C-CA7F-4CAC-A326-2F9EC6F0D261}" type="datetimeFigureOut">
              <a:rPr lang="nl-NL" smtClean="0"/>
              <a:t>1-2-2023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0C1C770-49FC-4D85-B566-77DE6B0097C9}" type="slidenum">
              <a:rPr lang="nl-NL" smtClean="0"/>
              <a:t>‹nr.›</a:t>
            </a:fld>
            <a:endParaRPr lang="nl-NL"/>
          </a:p>
        </p:txBody>
      </p:sp>
    </p:spTree>
    <p:extLst>
      <p:ext uri="{BB962C8B-B14F-4D97-AF65-F5344CB8AC3E}">
        <p14:creationId xmlns:p14="http://schemas.microsoft.com/office/powerpoint/2010/main" val="331013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BF708F-58F4-41CE-63AE-7EAD748F183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2963406-CE66-5176-F745-2131205330A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1CC6CF6-A500-5C80-60A4-9897C7D243BB}"/>
              </a:ext>
            </a:extLst>
          </p:cNvPr>
          <p:cNvSpPr>
            <a:spLocks noGrp="1"/>
          </p:cNvSpPr>
          <p:nvPr>
            <p:ph type="dt" sz="half" idx="10"/>
          </p:nvPr>
        </p:nvSpPr>
        <p:spPr/>
        <p:txBody>
          <a:bodyPr/>
          <a:lstStyle/>
          <a:p>
            <a:fld id="{51022C91-50C9-4B80-A871-482462848166}" type="datetimeFigureOut">
              <a:rPr lang="nl-NL" smtClean="0"/>
              <a:t>1-2-2023</a:t>
            </a:fld>
            <a:endParaRPr lang="nl-NL"/>
          </a:p>
        </p:txBody>
      </p:sp>
      <p:sp>
        <p:nvSpPr>
          <p:cNvPr id="5" name="Tijdelijke aanduiding voor voettekst 4">
            <a:extLst>
              <a:ext uri="{FF2B5EF4-FFF2-40B4-BE49-F238E27FC236}">
                <a16:creationId xmlns:a16="http://schemas.microsoft.com/office/drawing/2014/main" id="{21C68457-566D-45C9-7B0B-7FA6E3FCDD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E6031D7-CCAE-84AC-3300-D46732BE91B2}"/>
              </a:ext>
            </a:extLst>
          </p:cNvPr>
          <p:cNvSpPr>
            <a:spLocks noGrp="1"/>
          </p:cNvSpPr>
          <p:nvPr>
            <p:ph type="sldNum" sz="quarter" idx="12"/>
          </p:nvPr>
        </p:nvSpPr>
        <p:spPr/>
        <p:txBody>
          <a:bodyPr/>
          <a:lstStyle/>
          <a:p>
            <a:fld id="{A3C9F066-4DA0-4A13-A536-C10DD6D34E53}" type="slidenum">
              <a:rPr lang="nl-NL" smtClean="0"/>
              <a:t>‹nr.›</a:t>
            </a:fld>
            <a:endParaRPr lang="nl-NL"/>
          </a:p>
        </p:txBody>
      </p:sp>
    </p:spTree>
    <p:extLst>
      <p:ext uri="{BB962C8B-B14F-4D97-AF65-F5344CB8AC3E}">
        <p14:creationId xmlns:p14="http://schemas.microsoft.com/office/powerpoint/2010/main" val="234934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CEDEB2C-CA7F-4CAC-A326-2F9EC6F0D261}" type="datetimeFigureOut">
              <a:rPr lang="nl-NL" smtClean="0"/>
              <a:t>1-2-2023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0C1C770-49FC-4D85-B566-77DE6B0097C9}" type="slidenum">
              <a:rPr lang="nl-NL" smtClean="0"/>
              <a:t>‹nr.›</a:t>
            </a:fld>
            <a:endParaRPr lang="nl-NL"/>
          </a:p>
        </p:txBody>
      </p:sp>
    </p:spTree>
    <p:extLst>
      <p:ext uri="{BB962C8B-B14F-4D97-AF65-F5344CB8AC3E}">
        <p14:creationId xmlns:p14="http://schemas.microsoft.com/office/powerpoint/2010/main" val="3371670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CEDEB2C-CA7F-4CAC-A326-2F9EC6F0D261}" type="datetimeFigureOut">
              <a:rPr lang="nl-NL" smtClean="0"/>
              <a:t>1-2-2023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C1C770-49FC-4D85-B566-77DE6B0097C9}" type="slidenum">
              <a:rPr lang="nl-NL" smtClean="0"/>
              <a:t>‹nr.›</a:t>
            </a:fld>
            <a:endParaRPr lang="nl-NL"/>
          </a:p>
        </p:txBody>
      </p:sp>
    </p:spTree>
    <p:extLst>
      <p:ext uri="{BB962C8B-B14F-4D97-AF65-F5344CB8AC3E}">
        <p14:creationId xmlns:p14="http://schemas.microsoft.com/office/powerpoint/2010/main" val="286714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CEDEB2C-CA7F-4CAC-A326-2F9EC6F0D261}" type="datetimeFigureOut">
              <a:rPr lang="nl-NL" smtClean="0"/>
              <a:t>1-2-2023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C1C770-49FC-4D85-B566-77DE6B0097C9}" type="slidenum">
              <a:rPr lang="nl-NL" smtClean="0"/>
              <a:t>‹nr.›</a:t>
            </a:fld>
            <a:endParaRPr lang="nl-NL"/>
          </a:p>
        </p:txBody>
      </p:sp>
    </p:spTree>
    <p:extLst>
      <p:ext uri="{BB962C8B-B14F-4D97-AF65-F5344CB8AC3E}">
        <p14:creationId xmlns:p14="http://schemas.microsoft.com/office/powerpoint/2010/main" val="291031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CABB2D-190E-3362-6AE3-1733B9135F5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CB058FB-DF9E-DE68-72DB-FDB7FE1840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8A56896-F8F0-3A19-FF89-FBCBB85543DD}"/>
              </a:ext>
            </a:extLst>
          </p:cNvPr>
          <p:cNvSpPr>
            <a:spLocks noGrp="1"/>
          </p:cNvSpPr>
          <p:nvPr>
            <p:ph type="dt" sz="half" idx="10"/>
          </p:nvPr>
        </p:nvSpPr>
        <p:spPr/>
        <p:txBody>
          <a:bodyPr/>
          <a:lstStyle/>
          <a:p>
            <a:fld id="{51022C91-50C9-4B80-A871-482462848166}" type="datetimeFigureOut">
              <a:rPr lang="nl-NL" smtClean="0"/>
              <a:t>1-2-2023</a:t>
            </a:fld>
            <a:endParaRPr lang="nl-NL"/>
          </a:p>
        </p:txBody>
      </p:sp>
      <p:sp>
        <p:nvSpPr>
          <p:cNvPr id="5" name="Tijdelijke aanduiding voor voettekst 4">
            <a:extLst>
              <a:ext uri="{FF2B5EF4-FFF2-40B4-BE49-F238E27FC236}">
                <a16:creationId xmlns:a16="http://schemas.microsoft.com/office/drawing/2014/main" id="{28531005-CEF4-BDB7-2DD3-D9A603F9A1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8F9ACA7-450C-3256-327A-0D053661CAFA}"/>
              </a:ext>
            </a:extLst>
          </p:cNvPr>
          <p:cNvSpPr>
            <a:spLocks noGrp="1"/>
          </p:cNvSpPr>
          <p:nvPr>
            <p:ph type="sldNum" sz="quarter" idx="12"/>
          </p:nvPr>
        </p:nvSpPr>
        <p:spPr/>
        <p:txBody>
          <a:bodyPr/>
          <a:lstStyle/>
          <a:p>
            <a:fld id="{A3C9F066-4DA0-4A13-A536-C10DD6D34E53}" type="slidenum">
              <a:rPr lang="nl-NL" smtClean="0"/>
              <a:t>‹nr.›</a:t>
            </a:fld>
            <a:endParaRPr lang="nl-NL"/>
          </a:p>
        </p:txBody>
      </p:sp>
    </p:spTree>
    <p:extLst>
      <p:ext uri="{BB962C8B-B14F-4D97-AF65-F5344CB8AC3E}">
        <p14:creationId xmlns:p14="http://schemas.microsoft.com/office/powerpoint/2010/main" val="69784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4D1D1F-EFAC-27C1-F8F7-E0E1EF51D7A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B777522-D317-815D-BDEF-4696D1F5727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EFAA93A-A39D-BC6D-571A-76A8CA9AFA0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65EED61-12E4-BBEC-04ED-A53A4564835D}"/>
              </a:ext>
            </a:extLst>
          </p:cNvPr>
          <p:cNvSpPr>
            <a:spLocks noGrp="1"/>
          </p:cNvSpPr>
          <p:nvPr>
            <p:ph type="dt" sz="half" idx="10"/>
          </p:nvPr>
        </p:nvSpPr>
        <p:spPr/>
        <p:txBody>
          <a:bodyPr/>
          <a:lstStyle/>
          <a:p>
            <a:fld id="{51022C91-50C9-4B80-A871-482462848166}" type="datetimeFigureOut">
              <a:rPr lang="nl-NL" smtClean="0"/>
              <a:t>1-2-2023</a:t>
            </a:fld>
            <a:endParaRPr lang="nl-NL"/>
          </a:p>
        </p:txBody>
      </p:sp>
      <p:sp>
        <p:nvSpPr>
          <p:cNvPr id="6" name="Tijdelijke aanduiding voor voettekst 5">
            <a:extLst>
              <a:ext uri="{FF2B5EF4-FFF2-40B4-BE49-F238E27FC236}">
                <a16:creationId xmlns:a16="http://schemas.microsoft.com/office/drawing/2014/main" id="{A851EA6E-90E1-3AAF-7080-018C59051ED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0B89E10-95FD-F00B-991E-3C77582D555B}"/>
              </a:ext>
            </a:extLst>
          </p:cNvPr>
          <p:cNvSpPr>
            <a:spLocks noGrp="1"/>
          </p:cNvSpPr>
          <p:nvPr>
            <p:ph type="sldNum" sz="quarter" idx="12"/>
          </p:nvPr>
        </p:nvSpPr>
        <p:spPr/>
        <p:txBody>
          <a:bodyPr/>
          <a:lstStyle/>
          <a:p>
            <a:fld id="{A3C9F066-4DA0-4A13-A536-C10DD6D34E53}" type="slidenum">
              <a:rPr lang="nl-NL" smtClean="0"/>
              <a:t>‹nr.›</a:t>
            </a:fld>
            <a:endParaRPr lang="nl-NL"/>
          </a:p>
        </p:txBody>
      </p:sp>
    </p:spTree>
    <p:extLst>
      <p:ext uri="{BB962C8B-B14F-4D97-AF65-F5344CB8AC3E}">
        <p14:creationId xmlns:p14="http://schemas.microsoft.com/office/powerpoint/2010/main" val="415333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65EA3-1129-F1E3-F8EF-FC7DBF929DA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4BCFE70-C217-43CD-AD64-4C023666A2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9AA0F60-A6EF-24BA-C61E-D6CF2D1FCE7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50769AB-A290-096C-E27A-5FD6CB0F69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047A757-B7FF-48B5-49F2-89CFD8B23E8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EC62E4B-89FD-008C-8F68-449581C0188B}"/>
              </a:ext>
            </a:extLst>
          </p:cNvPr>
          <p:cNvSpPr>
            <a:spLocks noGrp="1"/>
          </p:cNvSpPr>
          <p:nvPr>
            <p:ph type="dt" sz="half" idx="10"/>
          </p:nvPr>
        </p:nvSpPr>
        <p:spPr/>
        <p:txBody>
          <a:bodyPr/>
          <a:lstStyle/>
          <a:p>
            <a:fld id="{51022C91-50C9-4B80-A871-482462848166}" type="datetimeFigureOut">
              <a:rPr lang="nl-NL" smtClean="0"/>
              <a:t>1-2-2023</a:t>
            </a:fld>
            <a:endParaRPr lang="nl-NL"/>
          </a:p>
        </p:txBody>
      </p:sp>
      <p:sp>
        <p:nvSpPr>
          <p:cNvPr id="8" name="Tijdelijke aanduiding voor voettekst 7">
            <a:extLst>
              <a:ext uri="{FF2B5EF4-FFF2-40B4-BE49-F238E27FC236}">
                <a16:creationId xmlns:a16="http://schemas.microsoft.com/office/drawing/2014/main" id="{17D393A2-53E4-BDD1-F125-232CE7BD017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FF58C61-E0AE-51ED-BAD0-0B183E320333}"/>
              </a:ext>
            </a:extLst>
          </p:cNvPr>
          <p:cNvSpPr>
            <a:spLocks noGrp="1"/>
          </p:cNvSpPr>
          <p:nvPr>
            <p:ph type="sldNum" sz="quarter" idx="12"/>
          </p:nvPr>
        </p:nvSpPr>
        <p:spPr/>
        <p:txBody>
          <a:bodyPr/>
          <a:lstStyle/>
          <a:p>
            <a:fld id="{A3C9F066-4DA0-4A13-A536-C10DD6D34E53}" type="slidenum">
              <a:rPr lang="nl-NL" smtClean="0"/>
              <a:t>‹nr.›</a:t>
            </a:fld>
            <a:endParaRPr lang="nl-NL"/>
          </a:p>
        </p:txBody>
      </p:sp>
    </p:spTree>
    <p:extLst>
      <p:ext uri="{BB962C8B-B14F-4D97-AF65-F5344CB8AC3E}">
        <p14:creationId xmlns:p14="http://schemas.microsoft.com/office/powerpoint/2010/main" val="219120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E19CF-1760-C422-DF85-DF1F5AD1F62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B570E92-D0A0-3C16-0ED7-3F3978DC27A8}"/>
              </a:ext>
            </a:extLst>
          </p:cNvPr>
          <p:cNvSpPr>
            <a:spLocks noGrp="1"/>
          </p:cNvSpPr>
          <p:nvPr>
            <p:ph type="dt" sz="half" idx="10"/>
          </p:nvPr>
        </p:nvSpPr>
        <p:spPr/>
        <p:txBody>
          <a:bodyPr/>
          <a:lstStyle/>
          <a:p>
            <a:fld id="{51022C91-50C9-4B80-A871-482462848166}" type="datetimeFigureOut">
              <a:rPr lang="nl-NL" smtClean="0"/>
              <a:t>1-2-2023</a:t>
            </a:fld>
            <a:endParaRPr lang="nl-NL"/>
          </a:p>
        </p:txBody>
      </p:sp>
      <p:sp>
        <p:nvSpPr>
          <p:cNvPr id="4" name="Tijdelijke aanduiding voor voettekst 3">
            <a:extLst>
              <a:ext uri="{FF2B5EF4-FFF2-40B4-BE49-F238E27FC236}">
                <a16:creationId xmlns:a16="http://schemas.microsoft.com/office/drawing/2014/main" id="{62DA3BD6-0EE1-BE35-EF2C-7687372086C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350582F-159D-3CA9-26CB-6955155CA16B}"/>
              </a:ext>
            </a:extLst>
          </p:cNvPr>
          <p:cNvSpPr>
            <a:spLocks noGrp="1"/>
          </p:cNvSpPr>
          <p:nvPr>
            <p:ph type="sldNum" sz="quarter" idx="12"/>
          </p:nvPr>
        </p:nvSpPr>
        <p:spPr/>
        <p:txBody>
          <a:bodyPr/>
          <a:lstStyle/>
          <a:p>
            <a:fld id="{A3C9F066-4DA0-4A13-A536-C10DD6D34E53}" type="slidenum">
              <a:rPr lang="nl-NL" smtClean="0"/>
              <a:t>‹nr.›</a:t>
            </a:fld>
            <a:endParaRPr lang="nl-NL"/>
          </a:p>
        </p:txBody>
      </p:sp>
    </p:spTree>
    <p:extLst>
      <p:ext uri="{BB962C8B-B14F-4D97-AF65-F5344CB8AC3E}">
        <p14:creationId xmlns:p14="http://schemas.microsoft.com/office/powerpoint/2010/main" val="1587920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46442AF-ADF1-2C03-E295-E67ED06D8B90}"/>
              </a:ext>
            </a:extLst>
          </p:cNvPr>
          <p:cNvSpPr>
            <a:spLocks noGrp="1"/>
          </p:cNvSpPr>
          <p:nvPr>
            <p:ph type="dt" sz="half" idx="10"/>
          </p:nvPr>
        </p:nvSpPr>
        <p:spPr/>
        <p:txBody>
          <a:bodyPr/>
          <a:lstStyle/>
          <a:p>
            <a:fld id="{51022C91-50C9-4B80-A871-482462848166}" type="datetimeFigureOut">
              <a:rPr lang="nl-NL" smtClean="0"/>
              <a:t>1-2-2023</a:t>
            </a:fld>
            <a:endParaRPr lang="nl-NL"/>
          </a:p>
        </p:txBody>
      </p:sp>
      <p:sp>
        <p:nvSpPr>
          <p:cNvPr id="3" name="Tijdelijke aanduiding voor voettekst 2">
            <a:extLst>
              <a:ext uri="{FF2B5EF4-FFF2-40B4-BE49-F238E27FC236}">
                <a16:creationId xmlns:a16="http://schemas.microsoft.com/office/drawing/2014/main" id="{DD4641BF-EEC7-A2CB-C62C-3CF0BFB05BC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67758A6-03AA-9063-157F-F84BD3726B2E}"/>
              </a:ext>
            </a:extLst>
          </p:cNvPr>
          <p:cNvSpPr>
            <a:spLocks noGrp="1"/>
          </p:cNvSpPr>
          <p:nvPr>
            <p:ph type="sldNum" sz="quarter" idx="12"/>
          </p:nvPr>
        </p:nvSpPr>
        <p:spPr/>
        <p:txBody>
          <a:bodyPr/>
          <a:lstStyle/>
          <a:p>
            <a:fld id="{A3C9F066-4DA0-4A13-A536-C10DD6D34E53}" type="slidenum">
              <a:rPr lang="nl-NL" smtClean="0"/>
              <a:t>‹nr.›</a:t>
            </a:fld>
            <a:endParaRPr lang="nl-NL"/>
          </a:p>
        </p:txBody>
      </p:sp>
    </p:spTree>
    <p:extLst>
      <p:ext uri="{BB962C8B-B14F-4D97-AF65-F5344CB8AC3E}">
        <p14:creationId xmlns:p14="http://schemas.microsoft.com/office/powerpoint/2010/main" val="134222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B7F114-DC6E-BEAD-3FBE-05EEBCC8F0D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1A8847F-2E9D-C96B-24E0-E929687F57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41D4717-0758-D494-C75A-C0538B3BB0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0283A97-D351-B30A-1AE7-6506B4FA9D7E}"/>
              </a:ext>
            </a:extLst>
          </p:cNvPr>
          <p:cNvSpPr>
            <a:spLocks noGrp="1"/>
          </p:cNvSpPr>
          <p:nvPr>
            <p:ph type="dt" sz="half" idx="10"/>
          </p:nvPr>
        </p:nvSpPr>
        <p:spPr/>
        <p:txBody>
          <a:bodyPr/>
          <a:lstStyle/>
          <a:p>
            <a:fld id="{51022C91-50C9-4B80-A871-482462848166}" type="datetimeFigureOut">
              <a:rPr lang="nl-NL" smtClean="0"/>
              <a:t>1-2-2023</a:t>
            </a:fld>
            <a:endParaRPr lang="nl-NL"/>
          </a:p>
        </p:txBody>
      </p:sp>
      <p:sp>
        <p:nvSpPr>
          <p:cNvPr id="6" name="Tijdelijke aanduiding voor voettekst 5">
            <a:extLst>
              <a:ext uri="{FF2B5EF4-FFF2-40B4-BE49-F238E27FC236}">
                <a16:creationId xmlns:a16="http://schemas.microsoft.com/office/drawing/2014/main" id="{F0B76267-7C03-F3EB-74B4-C416ADE197E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0665CEA-1F7B-11DB-B816-AE52E775857B}"/>
              </a:ext>
            </a:extLst>
          </p:cNvPr>
          <p:cNvSpPr>
            <a:spLocks noGrp="1"/>
          </p:cNvSpPr>
          <p:nvPr>
            <p:ph type="sldNum" sz="quarter" idx="12"/>
          </p:nvPr>
        </p:nvSpPr>
        <p:spPr/>
        <p:txBody>
          <a:bodyPr/>
          <a:lstStyle/>
          <a:p>
            <a:fld id="{A3C9F066-4DA0-4A13-A536-C10DD6D34E53}" type="slidenum">
              <a:rPr lang="nl-NL" smtClean="0"/>
              <a:t>‹nr.›</a:t>
            </a:fld>
            <a:endParaRPr lang="nl-NL"/>
          </a:p>
        </p:txBody>
      </p:sp>
    </p:spTree>
    <p:extLst>
      <p:ext uri="{BB962C8B-B14F-4D97-AF65-F5344CB8AC3E}">
        <p14:creationId xmlns:p14="http://schemas.microsoft.com/office/powerpoint/2010/main" val="368137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D22AD-EE59-E801-BFA8-052893ACD4B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611D8C6-0CEF-7E8E-87A6-98499CA4F1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6A48002-96D0-A4EB-F135-BFF5F37A16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7619740-2D6B-E546-3B12-11AF0F9EECF3}"/>
              </a:ext>
            </a:extLst>
          </p:cNvPr>
          <p:cNvSpPr>
            <a:spLocks noGrp="1"/>
          </p:cNvSpPr>
          <p:nvPr>
            <p:ph type="dt" sz="half" idx="10"/>
          </p:nvPr>
        </p:nvSpPr>
        <p:spPr/>
        <p:txBody>
          <a:bodyPr/>
          <a:lstStyle/>
          <a:p>
            <a:fld id="{51022C91-50C9-4B80-A871-482462848166}" type="datetimeFigureOut">
              <a:rPr lang="nl-NL" smtClean="0"/>
              <a:t>1-2-2023</a:t>
            </a:fld>
            <a:endParaRPr lang="nl-NL"/>
          </a:p>
        </p:txBody>
      </p:sp>
      <p:sp>
        <p:nvSpPr>
          <p:cNvPr id="6" name="Tijdelijke aanduiding voor voettekst 5">
            <a:extLst>
              <a:ext uri="{FF2B5EF4-FFF2-40B4-BE49-F238E27FC236}">
                <a16:creationId xmlns:a16="http://schemas.microsoft.com/office/drawing/2014/main" id="{BEC30972-2B31-F27B-9614-52811AD6D5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BA5A1B3-8634-A7AC-A080-5ACC200F4F31}"/>
              </a:ext>
            </a:extLst>
          </p:cNvPr>
          <p:cNvSpPr>
            <a:spLocks noGrp="1"/>
          </p:cNvSpPr>
          <p:nvPr>
            <p:ph type="sldNum" sz="quarter" idx="12"/>
          </p:nvPr>
        </p:nvSpPr>
        <p:spPr/>
        <p:txBody>
          <a:bodyPr/>
          <a:lstStyle/>
          <a:p>
            <a:fld id="{A3C9F066-4DA0-4A13-A536-C10DD6D34E53}" type="slidenum">
              <a:rPr lang="nl-NL" smtClean="0"/>
              <a:t>‹nr.›</a:t>
            </a:fld>
            <a:endParaRPr lang="nl-NL"/>
          </a:p>
        </p:txBody>
      </p:sp>
    </p:spTree>
    <p:extLst>
      <p:ext uri="{BB962C8B-B14F-4D97-AF65-F5344CB8AC3E}">
        <p14:creationId xmlns:p14="http://schemas.microsoft.com/office/powerpoint/2010/main" val="2522612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D3C467E-850F-50C8-928B-26B314A966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E7ECB0C-A4CF-E237-E045-2479778105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E5E7FF-5864-81E4-52EC-FA411CC67F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22C91-50C9-4B80-A871-482462848166}" type="datetimeFigureOut">
              <a:rPr lang="nl-NL" smtClean="0"/>
              <a:t>1-2-2023</a:t>
            </a:fld>
            <a:endParaRPr lang="nl-NL"/>
          </a:p>
        </p:txBody>
      </p:sp>
      <p:sp>
        <p:nvSpPr>
          <p:cNvPr id="5" name="Tijdelijke aanduiding voor voettekst 4">
            <a:extLst>
              <a:ext uri="{FF2B5EF4-FFF2-40B4-BE49-F238E27FC236}">
                <a16:creationId xmlns:a16="http://schemas.microsoft.com/office/drawing/2014/main" id="{7B9E6149-8E06-B662-B517-5039E5F0E6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4662BEF-0C6E-02CC-0C2B-C24F7A82CD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F066-4DA0-4A13-A536-C10DD6D34E53}" type="slidenum">
              <a:rPr lang="nl-NL" smtClean="0"/>
              <a:t>‹nr.›</a:t>
            </a:fld>
            <a:endParaRPr lang="nl-NL"/>
          </a:p>
        </p:txBody>
      </p:sp>
    </p:spTree>
    <p:extLst>
      <p:ext uri="{BB962C8B-B14F-4D97-AF65-F5344CB8AC3E}">
        <p14:creationId xmlns:p14="http://schemas.microsoft.com/office/powerpoint/2010/main" val="2258896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DEB2C-CA7F-4CAC-A326-2F9EC6F0D261}" type="datetimeFigureOut">
              <a:rPr lang="nl-NL" smtClean="0"/>
              <a:t>1-2-2023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1C770-49FC-4D85-B566-77DE6B0097C9}" type="slidenum">
              <a:rPr lang="nl-NL" smtClean="0"/>
              <a:t>‹nr.›</a:t>
            </a:fld>
            <a:endParaRPr lang="nl-NL"/>
          </a:p>
        </p:txBody>
      </p:sp>
    </p:spTree>
    <p:extLst>
      <p:ext uri="{BB962C8B-B14F-4D97-AF65-F5344CB8AC3E}">
        <p14:creationId xmlns:p14="http://schemas.microsoft.com/office/powerpoint/2010/main" val="3832748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managementmodellensite.nl/doelen-smart-formuleren-uitgebreide-toelichting/#.WiZyJEriZPY" TargetMode="External"/><Relationship Id="rId7"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8ABAA-0A81-8A39-D179-E506C9177111}"/>
              </a:ext>
            </a:extLst>
          </p:cNvPr>
          <p:cNvSpPr>
            <a:spLocks noGrp="1"/>
          </p:cNvSpPr>
          <p:nvPr>
            <p:ph type="ctrTitle"/>
          </p:nvPr>
        </p:nvSpPr>
        <p:spPr>
          <a:xfrm>
            <a:off x="1524000" y="0"/>
            <a:ext cx="9144000" cy="1090246"/>
          </a:xfrm>
        </p:spPr>
        <p:txBody>
          <a:bodyPr/>
          <a:lstStyle/>
          <a:p>
            <a:r>
              <a:rPr lang="nl-NL" dirty="0"/>
              <a:t>BPV les 6-2-2023</a:t>
            </a:r>
          </a:p>
        </p:txBody>
      </p:sp>
      <p:sp>
        <p:nvSpPr>
          <p:cNvPr id="3" name="Ondertitel 2">
            <a:extLst>
              <a:ext uri="{FF2B5EF4-FFF2-40B4-BE49-F238E27FC236}">
                <a16:creationId xmlns:a16="http://schemas.microsoft.com/office/drawing/2014/main" id="{957D131A-9B99-E865-5068-187FC30E0DDE}"/>
              </a:ext>
            </a:extLst>
          </p:cNvPr>
          <p:cNvSpPr>
            <a:spLocks noGrp="1"/>
          </p:cNvSpPr>
          <p:nvPr>
            <p:ph type="subTitle" idx="1"/>
          </p:nvPr>
        </p:nvSpPr>
        <p:spPr>
          <a:xfrm>
            <a:off x="1524000" y="1811215"/>
            <a:ext cx="9144000" cy="3516923"/>
          </a:xfrm>
        </p:spPr>
        <p:txBody>
          <a:bodyPr>
            <a:normAutofit lnSpcReduction="10000"/>
          </a:bodyPr>
          <a:lstStyle/>
          <a:p>
            <a:r>
              <a:rPr lang="nl-NL" b="1" dirty="0"/>
              <a:t>Planning van vandaag:</a:t>
            </a:r>
          </a:p>
          <a:p>
            <a:r>
              <a:rPr lang="nl-NL" b="1" dirty="0"/>
              <a:t>Nogmaals deadline </a:t>
            </a:r>
            <a:r>
              <a:rPr lang="nl-NL" b="1" dirty="0" err="1"/>
              <a:t>LA’s</a:t>
            </a:r>
            <a:endParaRPr lang="nl-NL" b="1" dirty="0"/>
          </a:p>
          <a:p>
            <a:r>
              <a:rPr lang="nl-NL" b="1" dirty="0"/>
              <a:t>Planning stagebegeleiding</a:t>
            </a:r>
          </a:p>
          <a:p>
            <a:r>
              <a:rPr lang="nl-NL" b="1" dirty="0"/>
              <a:t>Stage assessment en toelating</a:t>
            </a:r>
          </a:p>
          <a:p>
            <a:r>
              <a:rPr lang="nl-NL" b="1" dirty="0"/>
              <a:t>LA1</a:t>
            </a:r>
          </a:p>
          <a:p>
            <a:r>
              <a:rPr lang="nl-NL" b="1" dirty="0"/>
              <a:t>SMART</a:t>
            </a:r>
          </a:p>
          <a:p>
            <a:r>
              <a:rPr lang="nl-NL" b="1" dirty="0"/>
              <a:t>Gedragingen op stage</a:t>
            </a:r>
          </a:p>
          <a:p>
            <a:r>
              <a:rPr lang="nl-NL" b="1" dirty="0"/>
              <a:t>Uren registreren</a:t>
            </a:r>
          </a:p>
          <a:p>
            <a:endParaRPr lang="nl-NL" b="1" dirty="0"/>
          </a:p>
          <a:p>
            <a:endParaRPr lang="nl-NL" b="1" dirty="0"/>
          </a:p>
        </p:txBody>
      </p:sp>
    </p:spTree>
    <p:extLst>
      <p:ext uri="{BB962C8B-B14F-4D97-AF65-F5344CB8AC3E}">
        <p14:creationId xmlns:p14="http://schemas.microsoft.com/office/powerpoint/2010/main" val="1504157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0CDDEB-6EE2-4CCD-9CD8-5406EEF4B909}"/>
              </a:ext>
            </a:extLst>
          </p:cNvPr>
          <p:cNvSpPr>
            <a:spLocks noGrp="1"/>
          </p:cNvSpPr>
          <p:nvPr>
            <p:ph type="title"/>
          </p:nvPr>
        </p:nvSpPr>
        <p:spPr/>
        <p:txBody>
          <a:bodyPr/>
          <a:lstStyle/>
          <a:p>
            <a:r>
              <a:rPr lang="nl-NL" b="1" dirty="0"/>
              <a:t>Realistisch</a:t>
            </a:r>
          </a:p>
        </p:txBody>
      </p:sp>
      <p:sp>
        <p:nvSpPr>
          <p:cNvPr id="3" name="Tijdelijke aanduiding voor inhoud 2">
            <a:extLst>
              <a:ext uri="{FF2B5EF4-FFF2-40B4-BE49-F238E27FC236}">
                <a16:creationId xmlns:a16="http://schemas.microsoft.com/office/drawing/2014/main" id="{8D564139-B4A2-1760-E523-216156D84F95}"/>
              </a:ext>
            </a:extLst>
          </p:cNvPr>
          <p:cNvSpPr>
            <a:spLocks noGrp="1"/>
          </p:cNvSpPr>
          <p:nvPr>
            <p:ph idx="1"/>
          </p:nvPr>
        </p:nvSpPr>
        <p:spPr/>
        <p:txBody>
          <a:bodyPr/>
          <a:lstStyle/>
          <a:p>
            <a:pPr marL="0" indent="0">
              <a:buNone/>
            </a:pPr>
            <a:r>
              <a:rPr lang="nl-NL" dirty="0"/>
              <a:t>Is het doel haalbaar, geeft het voldoende uitdaging. Een doel moet niet te makkelijk zijn maar ook niet te moeilijk. Vragen zijn:</a:t>
            </a:r>
          </a:p>
          <a:p>
            <a:pPr>
              <a:buFontTx/>
              <a:buChar char="-"/>
            </a:pPr>
            <a:r>
              <a:rPr lang="nl-NL" dirty="0"/>
              <a:t>Is het doel haalbaar voor mij en/of anderen?</a:t>
            </a:r>
          </a:p>
          <a:p>
            <a:pPr>
              <a:buFontTx/>
              <a:buChar char="-"/>
            </a:pPr>
            <a:r>
              <a:rPr lang="nl-NL" dirty="0"/>
              <a:t>Zijn de inspanningen niet te hoog of te laag?</a:t>
            </a:r>
          </a:p>
          <a:p>
            <a:pPr>
              <a:buFontTx/>
              <a:buChar char="-"/>
            </a:pPr>
            <a:r>
              <a:rPr lang="nl-NL" dirty="0"/>
              <a:t>Staan de inspanningen in relatie met het resultaat?</a:t>
            </a:r>
          </a:p>
        </p:txBody>
      </p:sp>
      <p:pic>
        <p:nvPicPr>
          <p:cNvPr id="4" name="Picture 2" descr="Gerelateerde afbeelding">
            <a:extLst>
              <a:ext uri="{FF2B5EF4-FFF2-40B4-BE49-F238E27FC236}">
                <a16:creationId xmlns:a16="http://schemas.microsoft.com/office/drawing/2014/main" id="{A71CBB31-F4C2-9FA0-9DE5-2B5DAB779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8131" y="4140820"/>
            <a:ext cx="2918731" cy="2268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420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AFCC5-CB48-81EF-1E30-1C0B5162ACAA}"/>
              </a:ext>
            </a:extLst>
          </p:cNvPr>
          <p:cNvSpPr>
            <a:spLocks noGrp="1"/>
          </p:cNvSpPr>
          <p:nvPr>
            <p:ph type="title"/>
          </p:nvPr>
        </p:nvSpPr>
        <p:spPr/>
        <p:txBody>
          <a:bodyPr/>
          <a:lstStyle/>
          <a:p>
            <a:r>
              <a:rPr lang="nl-NL" b="1" dirty="0"/>
              <a:t>Tijd</a:t>
            </a:r>
          </a:p>
        </p:txBody>
      </p:sp>
      <p:sp>
        <p:nvSpPr>
          <p:cNvPr id="3" name="Tijdelijke aanduiding voor inhoud 2">
            <a:extLst>
              <a:ext uri="{FF2B5EF4-FFF2-40B4-BE49-F238E27FC236}">
                <a16:creationId xmlns:a16="http://schemas.microsoft.com/office/drawing/2014/main" id="{1C5DD442-C96E-C1B1-EEE2-18636FD78E11}"/>
              </a:ext>
            </a:extLst>
          </p:cNvPr>
          <p:cNvSpPr>
            <a:spLocks noGrp="1"/>
          </p:cNvSpPr>
          <p:nvPr>
            <p:ph idx="1"/>
          </p:nvPr>
        </p:nvSpPr>
        <p:spPr/>
        <p:txBody>
          <a:bodyPr/>
          <a:lstStyle/>
          <a:p>
            <a:pPr marL="0" indent="0">
              <a:buNone/>
            </a:pPr>
            <a:r>
              <a:rPr lang="nl-NL" dirty="0"/>
              <a:t>Een goed doel een minimaal één datum hebben. Vaak worden meerdere data genoemd zoals start- eind- en tussendata.</a:t>
            </a:r>
          </a:p>
          <a:p>
            <a:pPr marL="0" indent="0">
              <a:buNone/>
            </a:pPr>
            <a:endParaRPr lang="nl-NL" dirty="0"/>
          </a:p>
        </p:txBody>
      </p:sp>
      <p:pic>
        <p:nvPicPr>
          <p:cNvPr id="4" name="Picture 2" descr="Afbeeldingsresultaat voor tijdgebonden">
            <a:extLst>
              <a:ext uri="{FF2B5EF4-FFF2-40B4-BE49-F238E27FC236}">
                <a16:creationId xmlns:a16="http://schemas.microsoft.com/office/drawing/2014/main" id="{2034EE15-DFBF-9073-2B3E-7D11D52680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5967" y="3429000"/>
            <a:ext cx="4905509" cy="241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67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D63C28-BF90-D7AD-6FC9-DC0C9C676185}"/>
              </a:ext>
            </a:extLst>
          </p:cNvPr>
          <p:cNvSpPr>
            <a:spLocks noGrp="1"/>
          </p:cNvSpPr>
          <p:nvPr>
            <p:ph type="title"/>
          </p:nvPr>
        </p:nvSpPr>
        <p:spPr>
          <a:xfrm>
            <a:off x="427902" y="0"/>
            <a:ext cx="10515600" cy="1325563"/>
          </a:xfrm>
        </p:spPr>
        <p:txBody>
          <a:bodyPr/>
          <a:lstStyle/>
          <a:p>
            <a:pPr algn="ctr"/>
            <a:r>
              <a:rPr lang="nl-NL" b="1" dirty="0"/>
              <a:t>Gedragingen op stage, wat kan wel en wat kan niet?</a:t>
            </a:r>
          </a:p>
        </p:txBody>
      </p:sp>
      <p:pic>
        <p:nvPicPr>
          <p:cNvPr id="2050" name="Picture 2" descr="Joggingbroek Black/white Adidas - Dames | Place des Tendances">
            <a:extLst>
              <a:ext uri="{FF2B5EF4-FFF2-40B4-BE49-F238E27FC236}">
                <a16:creationId xmlns:a16="http://schemas.microsoft.com/office/drawing/2014/main" id="{97D58340-5773-B7A9-5320-12B052A3D8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7902" y="1589919"/>
            <a:ext cx="3022247" cy="21899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00% Katoen Onthoofd Teddybeer Afdrukken Korte Mouwen T shirt Vrouwelijke  Ronde Kraag Casual Oversized Mannen Vrouwen Kleding S 4XL|T-shirts| -  AliExpress">
            <a:extLst>
              <a:ext uri="{FF2B5EF4-FFF2-40B4-BE49-F238E27FC236}">
                <a16:creationId xmlns:a16="http://schemas.microsoft.com/office/drawing/2014/main" id="{EE70983B-D966-F6BC-89C8-D0188791A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493" y="1589918"/>
            <a:ext cx="2557247" cy="218995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ike Sportswear Heritage 86 Verstelbare pet. Nike NL">
            <a:extLst>
              <a:ext uri="{FF2B5EF4-FFF2-40B4-BE49-F238E27FC236}">
                <a16:creationId xmlns:a16="http://schemas.microsoft.com/office/drawing/2014/main" id="{0C78D42F-88CA-1AA0-52C2-4EB5ACFCC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9776" y="1589918"/>
            <a:ext cx="2434856" cy="218995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akken voor heren | Shop nu - Only for Men">
            <a:extLst>
              <a:ext uri="{FF2B5EF4-FFF2-40B4-BE49-F238E27FC236}">
                <a16:creationId xmlns:a16="http://schemas.microsoft.com/office/drawing/2014/main" id="{C8555537-CD96-1F75-AFF9-18AE71477C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8668" y="1589918"/>
            <a:ext cx="2434856" cy="2189955"/>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E981616F-8136-28A7-A266-4AF1B4BEF711}"/>
              </a:ext>
            </a:extLst>
          </p:cNvPr>
          <p:cNvSpPr txBox="1"/>
          <p:nvPr/>
        </p:nvSpPr>
        <p:spPr>
          <a:xfrm>
            <a:off x="427902" y="4029740"/>
            <a:ext cx="3022247" cy="923330"/>
          </a:xfrm>
          <a:prstGeom prst="rect">
            <a:avLst/>
          </a:prstGeom>
          <a:noFill/>
        </p:spPr>
        <p:txBody>
          <a:bodyPr wrap="square" rtlCol="0">
            <a:spAutoFit/>
          </a:bodyPr>
          <a:lstStyle/>
          <a:p>
            <a:r>
              <a:rPr lang="nl-NL" dirty="0" err="1"/>
              <a:t>Heej</a:t>
            </a:r>
            <a:r>
              <a:rPr lang="nl-NL" dirty="0"/>
              <a:t>, ik ben te laat door het OV, k*t treinen. Kom eraan, sorry!</a:t>
            </a:r>
          </a:p>
        </p:txBody>
      </p:sp>
      <p:pic>
        <p:nvPicPr>
          <p:cNvPr id="2062" name="Picture 14" descr="5 simpele manieren om je krullende baard recht te maken - ScheerZone">
            <a:extLst>
              <a:ext uri="{FF2B5EF4-FFF2-40B4-BE49-F238E27FC236}">
                <a16:creationId xmlns:a16="http://schemas.microsoft.com/office/drawing/2014/main" id="{7A10AA1A-465F-2047-CDBF-B8B68EC520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8493" y="4044228"/>
            <a:ext cx="2557247" cy="218995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an Op Een Luie Stoel of Bank, Illustratie Vector Illustratie -  Illustration of ontspanning, mens: 163021377">
            <a:extLst>
              <a:ext uri="{FF2B5EF4-FFF2-40B4-BE49-F238E27FC236}">
                <a16:creationId xmlns:a16="http://schemas.microsoft.com/office/drawing/2014/main" id="{F5A9439B-1EE3-F9A5-6AD2-9EF64705DF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2652" y="4029740"/>
            <a:ext cx="2471980" cy="2204443"/>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72BA5AE4-EFBD-26AE-E300-0399AFA99CD0}"/>
              </a:ext>
            </a:extLst>
          </p:cNvPr>
          <p:cNvSpPr txBox="1"/>
          <p:nvPr/>
        </p:nvSpPr>
        <p:spPr>
          <a:xfrm>
            <a:off x="9558668" y="4044228"/>
            <a:ext cx="2434856" cy="2031325"/>
          </a:xfrm>
          <a:prstGeom prst="rect">
            <a:avLst/>
          </a:prstGeom>
          <a:noFill/>
        </p:spPr>
        <p:txBody>
          <a:bodyPr wrap="square" rtlCol="0">
            <a:spAutoFit/>
          </a:bodyPr>
          <a:lstStyle/>
          <a:p>
            <a:r>
              <a:rPr lang="nl-NL" dirty="0" err="1"/>
              <a:t>Betse</a:t>
            </a:r>
            <a:r>
              <a:rPr lang="nl-NL" dirty="0"/>
              <a:t> Jos,</a:t>
            </a:r>
          </a:p>
          <a:p>
            <a:r>
              <a:rPr lang="nl-NL" dirty="0"/>
              <a:t>Helaas </a:t>
            </a:r>
            <a:r>
              <a:rPr lang="nl-NL" dirty="0" err="1"/>
              <a:t>heefd</a:t>
            </a:r>
            <a:r>
              <a:rPr lang="nl-NL" dirty="0"/>
              <a:t> mijn OV </a:t>
            </a:r>
            <a:r>
              <a:rPr lang="nl-NL" dirty="0" err="1"/>
              <a:t>vertraching</a:t>
            </a:r>
            <a:r>
              <a:rPr lang="nl-NL" dirty="0"/>
              <a:t> en dus ben ik </a:t>
            </a:r>
            <a:r>
              <a:rPr lang="nl-NL" dirty="0" err="1"/>
              <a:t>what</a:t>
            </a:r>
            <a:r>
              <a:rPr lang="nl-NL" dirty="0"/>
              <a:t> later, ik zal het </a:t>
            </a:r>
            <a:r>
              <a:rPr lang="nl-NL" dirty="0" err="1"/>
              <a:t>strax</a:t>
            </a:r>
            <a:r>
              <a:rPr lang="nl-NL" dirty="0"/>
              <a:t> </a:t>
            </a:r>
            <a:r>
              <a:rPr lang="nl-NL" dirty="0" err="1"/>
              <a:t>inhale</a:t>
            </a:r>
            <a:r>
              <a:rPr lang="nl-NL" dirty="0"/>
              <a:t>.</a:t>
            </a:r>
          </a:p>
          <a:p>
            <a:endParaRPr lang="nl-NL" dirty="0"/>
          </a:p>
          <a:p>
            <a:r>
              <a:rPr lang="nl-NL" dirty="0"/>
              <a:t>Gr. Steven</a:t>
            </a:r>
          </a:p>
        </p:txBody>
      </p:sp>
    </p:spTree>
    <p:extLst>
      <p:ext uri="{BB962C8B-B14F-4D97-AF65-F5344CB8AC3E}">
        <p14:creationId xmlns:p14="http://schemas.microsoft.com/office/powerpoint/2010/main" val="76917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1000"/>
                                        <p:tgtEl>
                                          <p:spTgt spid="2054"/>
                                        </p:tgtEl>
                                      </p:cBhvr>
                                    </p:animEffect>
                                    <p:anim calcmode="lin" valueType="num">
                                      <p:cBhvr>
                                        <p:cTn id="15" dur="1000" fill="hold"/>
                                        <p:tgtEl>
                                          <p:spTgt spid="2054"/>
                                        </p:tgtEl>
                                        <p:attrNameLst>
                                          <p:attrName>ppt_x</p:attrName>
                                        </p:attrNameLst>
                                      </p:cBhvr>
                                      <p:tavLst>
                                        <p:tav tm="0">
                                          <p:val>
                                            <p:strVal val="#ppt_x"/>
                                          </p:val>
                                        </p:tav>
                                        <p:tav tm="100000">
                                          <p:val>
                                            <p:strVal val="#ppt_x"/>
                                          </p:val>
                                        </p:tav>
                                      </p:tavLst>
                                    </p:anim>
                                    <p:anim calcmode="lin" valueType="num">
                                      <p:cBhvr>
                                        <p:cTn id="1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6"/>
                                        </p:tgtEl>
                                        <p:attrNameLst>
                                          <p:attrName>style.visibility</p:attrName>
                                        </p:attrNameLst>
                                      </p:cBhvr>
                                      <p:to>
                                        <p:strVal val="visible"/>
                                      </p:to>
                                    </p:set>
                                    <p:animEffect transition="in" filter="fade">
                                      <p:cBhvr>
                                        <p:cTn id="21" dur="1000"/>
                                        <p:tgtEl>
                                          <p:spTgt spid="2056"/>
                                        </p:tgtEl>
                                      </p:cBhvr>
                                    </p:animEffect>
                                    <p:anim calcmode="lin" valueType="num">
                                      <p:cBhvr>
                                        <p:cTn id="22" dur="1000" fill="hold"/>
                                        <p:tgtEl>
                                          <p:spTgt spid="2056"/>
                                        </p:tgtEl>
                                        <p:attrNameLst>
                                          <p:attrName>ppt_x</p:attrName>
                                        </p:attrNameLst>
                                      </p:cBhvr>
                                      <p:tavLst>
                                        <p:tav tm="0">
                                          <p:val>
                                            <p:strVal val="#ppt_x"/>
                                          </p:val>
                                        </p:tav>
                                        <p:tav tm="100000">
                                          <p:val>
                                            <p:strVal val="#ppt_x"/>
                                          </p:val>
                                        </p:tav>
                                      </p:tavLst>
                                    </p:anim>
                                    <p:anim calcmode="lin" valueType="num">
                                      <p:cBhvr>
                                        <p:cTn id="23"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8"/>
                                        </p:tgtEl>
                                        <p:attrNameLst>
                                          <p:attrName>style.visibility</p:attrName>
                                        </p:attrNameLst>
                                      </p:cBhvr>
                                      <p:to>
                                        <p:strVal val="visible"/>
                                      </p:to>
                                    </p:set>
                                    <p:animEffect transition="in" filter="fade">
                                      <p:cBhvr>
                                        <p:cTn id="28" dur="1000"/>
                                        <p:tgtEl>
                                          <p:spTgt spid="2058"/>
                                        </p:tgtEl>
                                      </p:cBhvr>
                                    </p:animEffect>
                                    <p:anim calcmode="lin" valueType="num">
                                      <p:cBhvr>
                                        <p:cTn id="29" dur="1000" fill="hold"/>
                                        <p:tgtEl>
                                          <p:spTgt spid="2058"/>
                                        </p:tgtEl>
                                        <p:attrNameLst>
                                          <p:attrName>ppt_x</p:attrName>
                                        </p:attrNameLst>
                                      </p:cBhvr>
                                      <p:tavLst>
                                        <p:tav tm="0">
                                          <p:val>
                                            <p:strVal val="#ppt_x"/>
                                          </p:val>
                                        </p:tav>
                                        <p:tav tm="100000">
                                          <p:val>
                                            <p:strVal val="#ppt_x"/>
                                          </p:val>
                                        </p:tav>
                                      </p:tavLst>
                                    </p:anim>
                                    <p:anim calcmode="lin" valueType="num">
                                      <p:cBhvr>
                                        <p:cTn id="30"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62"/>
                                        </p:tgtEl>
                                        <p:attrNameLst>
                                          <p:attrName>style.visibility</p:attrName>
                                        </p:attrNameLst>
                                      </p:cBhvr>
                                      <p:to>
                                        <p:strVal val="visible"/>
                                      </p:to>
                                    </p:set>
                                    <p:animEffect transition="in" filter="fade">
                                      <p:cBhvr>
                                        <p:cTn id="42" dur="1000"/>
                                        <p:tgtEl>
                                          <p:spTgt spid="2062"/>
                                        </p:tgtEl>
                                      </p:cBhvr>
                                    </p:animEffect>
                                    <p:anim calcmode="lin" valueType="num">
                                      <p:cBhvr>
                                        <p:cTn id="43" dur="1000" fill="hold"/>
                                        <p:tgtEl>
                                          <p:spTgt spid="2062"/>
                                        </p:tgtEl>
                                        <p:attrNameLst>
                                          <p:attrName>ppt_x</p:attrName>
                                        </p:attrNameLst>
                                      </p:cBhvr>
                                      <p:tavLst>
                                        <p:tav tm="0">
                                          <p:val>
                                            <p:strVal val="#ppt_x"/>
                                          </p:val>
                                        </p:tav>
                                        <p:tav tm="100000">
                                          <p:val>
                                            <p:strVal val="#ppt_x"/>
                                          </p:val>
                                        </p:tav>
                                      </p:tavLst>
                                    </p:anim>
                                    <p:anim calcmode="lin" valueType="num">
                                      <p:cBhvr>
                                        <p:cTn id="44" dur="1000" fill="hold"/>
                                        <p:tgtEl>
                                          <p:spTgt spid="206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64"/>
                                        </p:tgtEl>
                                        <p:attrNameLst>
                                          <p:attrName>style.visibility</p:attrName>
                                        </p:attrNameLst>
                                      </p:cBhvr>
                                      <p:to>
                                        <p:strVal val="visible"/>
                                      </p:to>
                                    </p:set>
                                    <p:animEffect transition="in" filter="fade">
                                      <p:cBhvr>
                                        <p:cTn id="49" dur="1000"/>
                                        <p:tgtEl>
                                          <p:spTgt spid="2064"/>
                                        </p:tgtEl>
                                      </p:cBhvr>
                                    </p:animEffect>
                                    <p:anim calcmode="lin" valueType="num">
                                      <p:cBhvr>
                                        <p:cTn id="50" dur="1000" fill="hold"/>
                                        <p:tgtEl>
                                          <p:spTgt spid="2064"/>
                                        </p:tgtEl>
                                        <p:attrNameLst>
                                          <p:attrName>ppt_x</p:attrName>
                                        </p:attrNameLst>
                                      </p:cBhvr>
                                      <p:tavLst>
                                        <p:tav tm="0">
                                          <p:val>
                                            <p:strVal val="#ppt_x"/>
                                          </p:val>
                                        </p:tav>
                                        <p:tav tm="100000">
                                          <p:val>
                                            <p:strVal val="#ppt_x"/>
                                          </p:val>
                                        </p:tav>
                                      </p:tavLst>
                                    </p:anim>
                                    <p:anim calcmode="lin" valueType="num">
                                      <p:cBhvr>
                                        <p:cTn id="51" dur="1000" fill="hold"/>
                                        <p:tgtEl>
                                          <p:spTgt spid="206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BCC38-B2FC-8975-9E20-B6C39178BF7E}"/>
              </a:ext>
            </a:extLst>
          </p:cNvPr>
          <p:cNvSpPr>
            <a:spLocks noGrp="1"/>
          </p:cNvSpPr>
          <p:nvPr>
            <p:ph type="title"/>
          </p:nvPr>
        </p:nvSpPr>
        <p:spPr>
          <a:xfrm>
            <a:off x="838200" y="18255"/>
            <a:ext cx="10515600" cy="1001653"/>
          </a:xfrm>
        </p:spPr>
        <p:txBody>
          <a:bodyPr/>
          <a:lstStyle/>
          <a:p>
            <a:pPr algn="ctr"/>
            <a:r>
              <a:rPr lang="nl-NL" b="1" dirty="0"/>
              <a:t>Uren registeren</a:t>
            </a:r>
          </a:p>
        </p:txBody>
      </p:sp>
      <p:sp>
        <p:nvSpPr>
          <p:cNvPr id="3" name="Tijdelijke aanduiding voor inhoud 2">
            <a:extLst>
              <a:ext uri="{FF2B5EF4-FFF2-40B4-BE49-F238E27FC236}">
                <a16:creationId xmlns:a16="http://schemas.microsoft.com/office/drawing/2014/main" id="{B6E7BA97-D27B-4104-4DAC-CD7D4BF4D96A}"/>
              </a:ext>
            </a:extLst>
          </p:cNvPr>
          <p:cNvSpPr>
            <a:spLocks noGrp="1"/>
          </p:cNvSpPr>
          <p:nvPr>
            <p:ph idx="1"/>
          </p:nvPr>
        </p:nvSpPr>
        <p:spPr>
          <a:xfrm>
            <a:off x="838200" y="1019908"/>
            <a:ext cx="10515600" cy="5819837"/>
          </a:xfrm>
        </p:spPr>
        <p:txBody>
          <a:bodyPr>
            <a:normAutofit fontScale="85000" lnSpcReduction="20000"/>
          </a:bodyPr>
          <a:lstStyle/>
          <a:p>
            <a:pPr marL="0" indent="0">
              <a:buNone/>
            </a:pPr>
            <a:r>
              <a:rPr lang="nl-NL" b="1" dirty="0"/>
              <a:t>Aan het einde van elke vrijdag registreer je je uren in OSIRIS voor die week! (Verplichting). Hoe?</a:t>
            </a:r>
          </a:p>
          <a:p>
            <a:pPr marL="514350" indent="-514350">
              <a:buAutoNum type="arabicPeriod"/>
            </a:pPr>
            <a:r>
              <a:rPr lang="nl-NL" dirty="0"/>
              <a:t>Je gaat naar OSIRIS toe</a:t>
            </a:r>
          </a:p>
          <a:p>
            <a:pPr marL="514350" indent="-514350">
              <a:buAutoNum type="arabicPeriod"/>
            </a:pPr>
            <a:r>
              <a:rPr lang="nl-NL" dirty="0"/>
              <a:t>Dan naar zaken</a:t>
            </a:r>
          </a:p>
          <a:p>
            <a:pPr marL="514350" indent="-514350">
              <a:buAutoNum type="arabicPeriod"/>
            </a:pPr>
            <a:r>
              <a:rPr lang="nl-NL" dirty="0"/>
              <a:t>Dan druk je op start nieuwe zaak </a:t>
            </a:r>
            <a:r>
              <a:rPr lang="nl-NL" dirty="0">
                <a:sym typeface="Wingdings" panose="05000000000000000000" pitchFamily="2" charset="2"/>
              </a:rPr>
              <a:t></a:t>
            </a:r>
          </a:p>
          <a:p>
            <a:pPr marL="514350" indent="-514350">
              <a:buAutoNum type="arabicPeriod"/>
            </a:pPr>
            <a:r>
              <a:rPr lang="nl-NL" dirty="0"/>
              <a:t>Urenregistratie BPV (maximaal 4 weken) </a:t>
            </a:r>
            <a:r>
              <a:rPr lang="nl-NL" dirty="0">
                <a:sym typeface="Wingdings" panose="05000000000000000000" pitchFamily="2" charset="2"/>
              </a:rPr>
              <a:t> </a:t>
            </a:r>
            <a:endParaRPr lang="nl-NL" dirty="0"/>
          </a:p>
          <a:p>
            <a:pPr marL="0" indent="0">
              <a:buNone/>
            </a:pPr>
            <a:endParaRPr lang="nl-NL" dirty="0"/>
          </a:p>
          <a:p>
            <a:pPr marL="0" indent="0">
              <a:buNone/>
            </a:pPr>
            <a:r>
              <a:rPr lang="nl-NL" dirty="0"/>
              <a:t>5.     Dan krijg je een formulier waarin je je uren kan gaan invullen, per week vul je de uren in en sla je die op. Na 4 weken dien je de urenregistratie in (let op niet alleen opslaan, maar ook indienen). Als jij dit hebt gedaan dan krijgt je praktijkbegeleider een mail met inloggegevens om de uren goed te keuren.</a:t>
            </a:r>
          </a:p>
          <a:p>
            <a:pPr marL="0" indent="0">
              <a:buNone/>
            </a:pPr>
            <a:r>
              <a:rPr lang="nl-NL" dirty="0"/>
              <a:t>Weet je niet zeker of je uren goed zijn ingediend, stuur mij dan een berichtje </a:t>
            </a:r>
            <a:r>
              <a:rPr lang="nl-NL" dirty="0">
                <a:sym typeface="Wingdings" panose="05000000000000000000" pitchFamily="2" charset="2"/>
              </a:rPr>
              <a:t></a:t>
            </a:r>
          </a:p>
          <a:p>
            <a:pPr marL="0" indent="0">
              <a:buNone/>
            </a:pPr>
            <a:endParaRPr lang="nl-NL" dirty="0"/>
          </a:p>
          <a:p>
            <a:pPr marL="0" indent="0">
              <a:buNone/>
            </a:pPr>
            <a:r>
              <a:rPr lang="nl-NL" dirty="0"/>
              <a:t>Voor een instructievideo klik of kopieer de volgende link aan:</a:t>
            </a:r>
          </a:p>
          <a:p>
            <a:pPr marL="0" indent="0">
              <a:buNone/>
            </a:pPr>
            <a:r>
              <a:rPr lang="nl-NL" dirty="0"/>
              <a:t>https://maken.wikiwijs.nl/userfiles/9b8cdb7f2820eb2cb5fc8fb5bb062ee1991171b3.mp4</a:t>
            </a:r>
          </a:p>
        </p:txBody>
      </p:sp>
      <p:pic>
        <p:nvPicPr>
          <p:cNvPr id="7" name="Afbeelding 6">
            <a:extLst>
              <a:ext uri="{FF2B5EF4-FFF2-40B4-BE49-F238E27FC236}">
                <a16:creationId xmlns:a16="http://schemas.microsoft.com/office/drawing/2014/main" id="{A6FDADEF-AF08-5F3A-88F8-0F3017FDDAAE}"/>
              </a:ext>
            </a:extLst>
          </p:cNvPr>
          <p:cNvPicPr>
            <a:picLocks noChangeAspect="1"/>
          </p:cNvPicPr>
          <p:nvPr/>
        </p:nvPicPr>
        <p:blipFill>
          <a:blip r:embed="rId2"/>
          <a:stretch>
            <a:fillRect/>
          </a:stretch>
        </p:blipFill>
        <p:spPr>
          <a:xfrm>
            <a:off x="5972908" y="2345898"/>
            <a:ext cx="1447800" cy="333375"/>
          </a:xfrm>
          <a:prstGeom prst="rect">
            <a:avLst/>
          </a:prstGeom>
        </p:spPr>
      </p:pic>
      <p:pic>
        <p:nvPicPr>
          <p:cNvPr id="9" name="Afbeelding 8">
            <a:extLst>
              <a:ext uri="{FF2B5EF4-FFF2-40B4-BE49-F238E27FC236}">
                <a16:creationId xmlns:a16="http://schemas.microsoft.com/office/drawing/2014/main" id="{BF3214D8-ED82-B495-14BE-77450FD49C8F}"/>
              </a:ext>
            </a:extLst>
          </p:cNvPr>
          <p:cNvPicPr>
            <a:picLocks noChangeAspect="1"/>
          </p:cNvPicPr>
          <p:nvPr/>
        </p:nvPicPr>
        <p:blipFill>
          <a:blip r:embed="rId3"/>
          <a:stretch>
            <a:fillRect/>
          </a:stretch>
        </p:blipFill>
        <p:spPr>
          <a:xfrm>
            <a:off x="6866792" y="2637734"/>
            <a:ext cx="5325208" cy="553874"/>
          </a:xfrm>
          <a:prstGeom prst="rect">
            <a:avLst/>
          </a:prstGeom>
        </p:spPr>
      </p:pic>
    </p:spTree>
    <p:extLst>
      <p:ext uri="{BB962C8B-B14F-4D97-AF65-F5344CB8AC3E}">
        <p14:creationId xmlns:p14="http://schemas.microsoft.com/office/powerpoint/2010/main" val="472036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839247-1094-7E9B-6FAF-587964D0FE75}"/>
              </a:ext>
            </a:extLst>
          </p:cNvPr>
          <p:cNvSpPr>
            <a:spLocks noGrp="1"/>
          </p:cNvSpPr>
          <p:nvPr>
            <p:ph type="title"/>
          </p:nvPr>
        </p:nvSpPr>
        <p:spPr/>
        <p:txBody>
          <a:bodyPr/>
          <a:lstStyle/>
          <a:p>
            <a:r>
              <a:rPr lang="nl-NL" b="1" dirty="0"/>
              <a:t>Aan de slag</a:t>
            </a:r>
          </a:p>
        </p:txBody>
      </p:sp>
      <p:sp>
        <p:nvSpPr>
          <p:cNvPr id="3" name="Tijdelijke aanduiding voor inhoud 2">
            <a:extLst>
              <a:ext uri="{FF2B5EF4-FFF2-40B4-BE49-F238E27FC236}">
                <a16:creationId xmlns:a16="http://schemas.microsoft.com/office/drawing/2014/main" id="{F3CDAEB8-94C2-F883-C61D-9278A42C35DF}"/>
              </a:ext>
            </a:extLst>
          </p:cNvPr>
          <p:cNvSpPr>
            <a:spLocks noGrp="1"/>
          </p:cNvSpPr>
          <p:nvPr>
            <p:ph idx="1"/>
          </p:nvPr>
        </p:nvSpPr>
        <p:spPr/>
        <p:txBody>
          <a:bodyPr/>
          <a:lstStyle/>
          <a:p>
            <a:pPr marL="0" indent="0">
              <a:buNone/>
            </a:pPr>
            <a:r>
              <a:rPr lang="nl-NL" dirty="0"/>
              <a:t>Lees LA1 voor jezelf door</a:t>
            </a:r>
          </a:p>
          <a:p>
            <a:pPr marL="0" indent="0">
              <a:buNone/>
            </a:pPr>
            <a:r>
              <a:rPr lang="nl-NL" dirty="0"/>
              <a:t>Ga aan de slag met het formuleren van leerdoelen</a:t>
            </a:r>
          </a:p>
          <a:p>
            <a:pPr marL="0" indent="0">
              <a:buNone/>
            </a:pPr>
            <a:r>
              <a:rPr lang="nl-NL" dirty="0"/>
              <a:t>Maak je leerdoelen SMART</a:t>
            </a:r>
          </a:p>
          <a:p>
            <a:pPr marL="0" indent="0">
              <a:buNone/>
            </a:pPr>
            <a:endParaRPr lang="nl-NL" dirty="0"/>
          </a:p>
          <a:p>
            <a:pPr marL="0" indent="0">
              <a:buNone/>
            </a:pPr>
            <a:r>
              <a:rPr lang="nl-NL" dirty="0"/>
              <a:t>Klaar?</a:t>
            </a:r>
          </a:p>
          <a:p>
            <a:pPr marL="0" indent="0">
              <a:buNone/>
            </a:pPr>
            <a:r>
              <a:rPr lang="nl-NL" dirty="0"/>
              <a:t>Lees de regels door van het bedrijf waar je stage </a:t>
            </a:r>
          </a:p>
          <a:p>
            <a:pPr marL="0" indent="0">
              <a:buNone/>
            </a:pPr>
            <a:r>
              <a:rPr lang="nl-NL" dirty="0"/>
              <a:t>gaat lopen. Bekijk kledingvoorschriften etc.</a:t>
            </a:r>
          </a:p>
        </p:txBody>
      </p:sp>
      <p:pic>
        <p:nvPicPr>
          <p:cNvPr id="4" name="Afbeelding 3">
            <a:extLst>
              <a:ext uri="{FF2B5EF4-FFF2-40B4-BE49-F238E27FC236}">
                <a16:creationId xmlns:a16="http://schemas.microsoft.com/office/drawing/2014/main" id="{76CDFA16-AF4F-C70F-B53E-7E6379ECDCDA}"/>
              </a:ext>
            </a:extLst>
          </p:cNvPr>
          <p:cNvPicPr>
            <a:picLocks noChangeAspect="1"/>
          </p:cNvPicPr>
          <p:nvPr/>
        </p:nvPicPr>
        <p:blipFill>
          <a:blip r:embed="rId2"/>
          <a:stretch>
            <a:fillRect/>
          </a:stretch>
        </p:blipFill>
        <p:spPr>
          <a:xfrm>
            <a:off x="8384398" y="3811513"/>
            <a:ext cx="3153933" cy="2365450"/>
          </a:xfrm>
          <a:prstGeom prst="rect">
            <a:avLst/>
          </a:prstGeom>
        </p:spPr>
      </p:pic>
    </p:spTree>
    <p:extLst>
      <p:ext uri="{BB962C8B-B14F-4D97-AF65-F5344CB8AC3E}">
        <p14:creationId xmlns:p14="http://schemas.microsoft.com/office/powerpoint/2010/main" val="3843546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17F6A-65E2-001A-D488-9D1AFF80913A}"/>
              </a:ext>
            </a:extLst>
          </p:cNvPr>
          <p:cNvSpPr>
            <a:spLocks noGrp="1"/>
          </p:cNvSpPr>
          <p:nvPr>
            <p:ph type="title"/>
          </p:nvPr>
        </p:nvSpPr>
        <p:spPr>
          <a:xfrm>
            <a:off x="0" y="18255"/>
            <a:ext cx="10515600" cy="1325563"/>
          </a:xfrm>
        </p:spPr>
        <p:txBody>
          <a:bodyPr/>
          <a:lstStyle/>
          <a:p>
            <a:pPr algn="ctr"/>
            <a:r>
              <a:rPr lang="nl-NL" b="1" dirty="0"/>
              <a:t>Nogmaals deadlines </a:t>
            </a:r>
            <a:r>
              <a:rPr lang="nl-NL" b="1" dirty="0" err="1"/>
              <a:t>LA’s</a:t>
            </a:r>
            <a:r>
              <a:rPr lang="nl-NL" b="1" dirty="0"/>
              <a:t>, zet in je agenda!</a:t>
            </a:r>
          </a:p>
        </p:txBody>
      </p:sp>
      <p:sp>
        <p:nvSpPr>
          <p:cNvPr id="3" name="Tijdelijke aanduiding voor inhoud 2">
            <a:extLst>
              <a:ext uri="{FF2B5EF4-FFF2-40B4-BE49-F238E27FC236}">
                <a16:creationId xmlns:a16="http://schemas.microsoft.com/office/drawing/2014/main" id="{14BE3A56-C8C4-1FB7-0ECE-4D645F07136D}"/>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F988A192-8073-F5D8-33FD-A15218A8F329}"/>
              </a:ext>
            </a:extLst>
          </p:cNvPr>
          <p:cNvPicPr>
            <a:picLocks noChangeAspect="1"/>
          </p:cNvPicPr>
          <p:nvPr/>
        </p:nvPicPr>
        <p:blipFill>
          <a:blip r:embed="rId2"/>
          <a:stretch>
            <a:fillRect/>
          </a:stretch>
        </p:blipFill>
        <p:spPr>
          <a:xfrm>
            <a:off x="2948354" y="1438165"/>
            <a:ext cx="6295292" cy="4738798"/>
          </a:xfrm>
          <a:prstGeom prst="rect">
            <a:avLst/>
          </a:prstGeom>
        </p:spPr>
      </p:pic>
    </p:spTree>
    <p:extLst>
      <p:ext uri="{BB962C8B-B14F-4D97-AF65-F5344CB8AC3E}">
        <p14:creationId xmlns:p14="http://schemas.microsoft.com/office/powerpoint/2010/main" val="3653793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AAABB-9464-CBCD-1A23-9ED0CEEBD48E}"/>
              </a:ext>
            </a:extLst>
          </p:cNvPr>
          <p:cNvSpPr>
            <a:spLocks noGrp="1"/>
          </p:cNvSpPr>
          <p:nvPr>
            <p:ph type="title"/>
          </p:nvPr>
        </p:nvSpPr>
        <p:spPr>
          <a:xfrm>
            <a:off x="0" y="0"/>
            <a:ext cx="10515600" cy="1325563"/>
          </a:xfrm>
        </p:spPr>
        <p:txBody>
          <a:bodyPr/>
          <a:lstStyle/>
          <a:p>
            <a:endParaRPr lang="nl-NL" b="1" dirty="0"/>
          </a:p>
        </p:txBody>
      </p:sp>
      <p:sp>
        <p:nvSpPr>
          <p:cNvPr id="3" name="Tijdelijke aanduiding voor inhoud 2">
            <a:extLst>
              <a:ext uri="{FF2B5EF4-FFF2-40B4-BE49-F238E27FC236}">
                <a16:creationId xmlns:a16="http://schemas.microsoft.com/office/drawing/2014/main" id="{051491D8-9B70-7EE2-0379-6BA2BF572F52}"/>
              </a:ext>
            </a:extLst>
          </p:cNvPr>
          <p:cNvSpPr>
            <a:spLocks noGrp="1"/>
          </p:cNvSpPr>
          <p:nvPr>
            <p:ph idx="1"/>
          </p:nvPr>
        </p:nvSpPr>
        <p:spPr/>
        <p:txBody>
          <a:bodyPr/>
          <a:lstStyle/>
          <a:p>
            <a:pPr marL="0" indent="0">
              <a:buNone/>
            </a:pPr>
            <a:endParaRPr lang="nl-NL" dirty="0"/>
          </a:p>
          <a:p>
            <a:endParaRPr lang="nl-NL" dirty="0"/>
          </a:p>
        </p:txBody>
      </p:sp>
      <p:pic>
        <p:nvPicPr>
          <p:cNvPr id="7" name="Afbeelding 6">
            <a:extLst>
              <a:ext uri="{FF2B5EF4-FFF2-40B4-BE49-F238E27FC236}">
                <a16:creationId xmlns:a16="http://schemas.microsoft.com/office/drawing/2014/main" id="{DBD91A8E-6621-3D46-3F61-F397DEE98490}"/>
              </a:ext>
            </a:extLst>
          </p:cNvPr>
          <p:cNvPicPr>
            <a:picLocks noChangeAspect="1"/>
          </p:cNvPicPr>
          <p:nvPr/>
        </p:nvPicPr>
        <p:blipFill>
          <a:blip r:embed="rId2"/>
          <a:stretch>
            <a:fillRect/>
          </a:stretch>
        </p:blipFill>
        <p:spPr>
          <a:xfrm>
            <a:off x="1" y="0"/>
            <a:ext cx="7421526" cy="6858000"/>
          </a:xfrm>
          <a:prstGeom prst="rect">
            <a:avLst/>
          </a:prstGeom>
        </p:spPr>
      </p:pic>
      <p:pic>
        <p:nvPicPr>
          <p:cNvPr id="9" name="Afbeelding 8">
            <a:extLst>
              <a:ext uri="{FF2B5EF4-FFF2-40B4-BE49-F238E27FC236}">
                <a16:creationId xmlns:a16="http://schemas.microsoft.com/office/drawing/2014/main" id="{1062B911-3CA3-3E98-269E-0DE4D92D1D3E}"/>
              </a:ext>
            </a:extLst>
          </p:cNvPr>
          <p:cNvPicPr>
            <a:picLocks noChangeAspect="1"/>
          </p:cNvPicPr>
          <p:nvPr/>
        </p:nvPicPr>
        <p:blipFill>
          <a:blip r:embed="rId3"/>
          <a:stretch>
            <a:fillRect/>
          </a:stretch>
        </p:blipFill>
        <p:spPr>
          <a:xfrm>
            <a:off x="7421528" y="-5556"/>
            <a:ext cx="4770472" cy="4077826"/>
          </a:xfrm>
          <a:prstGeom prst="rect">
            <a:avLst/>
          </a:prstGeom>
        </p:spPr>
      </p:pic>
    </p:spTree>
    <p:extLst>
      <p:ext uri="{BB962C8B-B14F-4D97-AF65-F5344CB8AC3E}">
        <p14:creationId xmlns:p14="http://schemas.microsoft.com/office/powerpoint/2010/main" val="378523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8DB1F-E9FF-0747-96AE-884646CF9114}"/>
              </a:ext>
            </a:extLst>
          </p:cNvPr>
          <p:cNvSpPr>
            <a:spLocks noGrp="1"/>
          </p:cNvSpPr>
          <p:nvPr>
            <p:ph type="title"/>
          </p:nvPr>
        </p:nvSpPr>
        <p:spPr>
          <a:xfrm>
            <a:off x="838200" y="0"/>
            <a:ext cx="10515600" cy="1116623"/>
          </a:xfrm>
        </p:spPr>
        <p:txBody>
          <a:bodyPr/>
          <a:lstStyle/>
          <a:p>
            <a:r>
              <a:rPr lang="nl-NL" b="1" dirty="0"/>
              <a:t>Stage assessment</a:t>
            </a:r>
          </a:p>
        </p:txBody>
      </p:sp>
      <p:sp>
        <p:nvSpPr>
          <p:cNvPr id="3" name="Tijdelijke aanduiding voor inhoud 2">
            <a:extLst>
              <a:ext uri="{FF2B5EF4-FFF2-40B4-BE49-F238E27FC236}">
                <a16:creationId xmlns:a16="http://schemas.microsoft.com/office/drawing/2014/main" id="{A4B09D6D-A035-AFA6-0922-E8CD75F2D395}"/>
              </a:ext>
            </a:extLst>
          </p:cNvPr>
          <p:cNvSpPr>
            <a:spLocks noGrp="1"/>
          </p:cNvSpPr>
          <p:nvPr>
            <p:ph idx="1"/>
          </p:nvPr>
        </p:nvSpPr>
        <p:spPr>
          <a:xfrm>
            <a:off x="838200" y="1116623"/>
            <a:ext cx="10515600" cy="5060340"/>
          </a:xfrm>
        </p:spPr>
        <p:txBody>
          <a:bodyPr/>
          <a:lstStyle/>
          <a:p>
            <a:r>
              <a:rPr lang="nl-NL" dirty="0"/>
              <a:t>Pitch van 3 minuten waarin je je bedrijf presenteert met behulp van een </a:t>
            </a:r>
            <a:r>
              <a:rPr lang="nl-NL" dirty="0" err="1"/>
              <a:t>infographic</a:t>
            </a:r>
            <a:r>
              <a:rPr lang="nl-NL" dirty="0"/>
              <a:t>.</a:t>
            </a:r>
          </a:p>
          <a:p>
            <a:pPr lvl="1">
              <a:buFont typeface="Wingdings" panose="05000000000000000000" pitchFamily="2" charset="2"/>
              <a:buChar char="à"/>
            </a:pPr>
            <a:r>
              <a:rPr lang="nl-NL" dirty="0">
                <a:sym typeface="Wingdings" panose="05000000000000000000" pitchFamily="2" charset="2"/>
              </a:rPr>
              <a:t>Deze </a:t>
            </a:r>
            <a:r>
              <a:rPr lang="nl-NL" dirty="0" err="1">
                <a:sym typeface="Wingdings" panose="05000000000000000000" pitchFamily="2" charset="2"/>
              </a:rPr>
              <a:t>infographic</a:t>
            </a:r>
            <a:r>
              <a:rPr lang="nl-NL" dirty="0">
                <a:sym typeface="Wingdings" panose="05000000000000000000" pitchFamily="2" charset="2"/>
              </a:rPr>
              <a:t> (ook wel </a:t>
            </a:r>
            <a:r>
              <a:rPr lang="nl-NL" dirty="0" err="1">
                <a:sym typeface="Wingdings" panose="05000000000000000000" pitchFamily="2" charset="2"/>
              </a:rPr>
              <a:t>factsheet</a:t>
            </a:r>
            <a:r>
              <a:rPr lang="nl-NL" dirty="0">
                <a:sym typeface="Wingdings" panose="05000000000000000000" pitchFamily="2" charset="2"/>
              </a:rPr>
              <a:t> genoemd) is een product van LA3.</a:t>
            </a:r>
          </a:p>
          <a:p>
            <a:pPr marL="0" indent="0">
              <a:buNone/>
            </a:pPr>
            <a:endParaRPr lang="nl-NL" dirty="0">
              <a:sym typeface="Wingdings" panose="05000000000000000000" pitchFamily="2" charset="2"/>
            </a:endParaRPr>
          </a:p>
          <a:p>
            <a:r>
              <a:rPr lang="nl-NL" dirty="0"/>
              <a:t>Naar aanleiding van je pitch worden er vragen gesteld over je pitch en over je stage.</a:t>
            </a:r>
          </a:p>
          <a:p>
            <a:r>
              <a:rPr lang="nl-NL" dirty="0"/>
              <a:t>Stage assessment vindt plaats in periode 4, na de stage. Om specifiek te zijn 16 mei!</a:t>
            </a:r>
          </a:p>
        </p:txBody>
      </p:sp>
      <p:pic>
        <p:nvPicPr>
          <p:cNvPr id="4" name="Picture 4" descr="Afbeeldingsresultaat voor pitch">
            <a:extLst>
              <a:ext uri="{FF2B5EF4-FFF2-40B4-BE49-F238E27FC236}">
                <a16:creationId xmlns:a16="http://schemas.microsoft.com/office/drawing/2014/main" id="{9DD391A0-800A-8BEF-9E91-06CB93E2A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7326" y="4006273"/>
            <a:ext cx="4054553" cy="257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967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600746-1374-FAF8-0CEF-32E5D311FE99}"/>
              </a:ext>
            </a:extLst>
          </p:cNvPr>
          <p:cNvSpPr>
            <a:spLocks noGrp="1"/>
          </p:cNvSpPr>
          <p:nvPr>
            <p:ph type="title"/>
          </p:nvPr>
        </p:nvSpPr>
        <p:spPr/>
        <p:txBody>
          <a:bodyPr/>
          <a:lstStyle/>
          <a:p>
            <a:r>
              <a:rPr lang="nl-NL" b="1" dirty="0"/>
              <a:t>Toelating assessment</a:t>
            </a:r>
          </a:p>
        </p:txBody>
      </p:sp>
      <p:sp>
        <p:nvSpPr>
          <p:cNvPr id="3" name="Tijdelijke aanduiding voor inhoud 2">
            <a:extLst>
              <a:ext uri="{FF2B5EF4-FFF2-40B4-BE49-F238E27FC236}">
                <a16:creationId xmlns:a16="http://schemas.microsoft.com/office/drawing/2014/main" id="{A2ED8D2C-5A47-8B60-AF75-E597BFBF11A9}"/>
              </a:ext>
            </a:extLst>
          </p:cNvPr>
          <p:cNvSpPr>
            <a:spLocks noGrp="1"/>
          </p:cNvSpPr>
          <p:nvPr>
            <p:ph idx="1"/>
          </p:nvPr>
        </p:nvSpPr>
        <p:spPr/>
        <p:txBody>
          <a:bodyPr/>
          <a:lstStyle/>
          <a:p>
            <a:pPr marL="0" indent="0">
              <a:buNone/>
            </a:pPr>
            <a:r>
              <a:rPr lang="nl-NL" b="1" dirty="0"/>
              <a:t>Leerarrangementen</a:t>
            </a:r>
          </a:p>
          <a:p>
            <a:pPr marL="0" indent="0">
              <a:buNone/>
            </a:pPr>
            <a:r>
              <a:rPr lang="nl-NL" dirty="0"/>
              <a:t>Alle La’s zijn verplicht, voor deze periode zijn dat:</a:t>
            </a:r>
          </a:p>
          <a:p>
            <a:r>
              <a:rPr lang="nl-NL" dirty="0"/>
              <a:t>LA 1 Leerdoelen voor je stage</a:t>
            </a:r>
          </a:p>
          <a:p>
            <a:r>
              <a:rPr lang="nl-NL" dirty="0"/>
              <a:t>LA 2 Ken je werkplek + eigen werk</a:t>
            </a:r>
          </a:p>
          <a:p>
            <a:r>
              <a:rPr lang="nl-NL" dirty="0"/>
              <a:t>LA3 Bedrijfspresentatie</a:t>
            </a:r>
          </a:p>
        </p:txBody>
      </p:sp>
    </p:spTree>
    <p:extLst>
      <p:ext uri="{BB962C8B-B14F-4D97-AF65-F5344CB8AC3E}">
        <p14:creationId xmlns:p14="http://schemas.microsoft.com/office/powerpoint/2010/main" val="3946132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587291" y="814482"/>
            <a:ext cx="4449163" cy="907941"/>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a:ln>
                  <a:noFill/>
                </a:ln>
                <a:solidFill>
                  <a:srgbClr val="000644"/>
                </a:solidFill>
                <a:effectLst/>
                <a:uLnTx/>
                <a:uFillTx/>
                <a:latin typeface="Arial" panose="020B0604020202020204" pitchFamily="34" charset="0"/>
                <a:ea typeface="Calibri" pitchFamily="34" charset="0"/>
                <a:cs typeface="Arial" panose="020B0604020202020204" pitchFamily="34" charset="0"/>
              </a:rPr>
              <a:t>Leerdoel </a:t>
            </a:r>
            <a:br>
              <a:rPr kumimoji="0" lang="nl-NL" sz="1200" b="1" i="0" u="none" strike="noStrike" kern="0" cap="none" spc="0" normalizeH="0" baseline="0" noProof="0" dirty="0">
                <a:ln>
                  <a:noFill/>
                </a:ln>
                <a:solidFill>
                  <a:srgbClr val="0070C0"/>
                </a:solidFill>
                <a:effectLst/>
                <a:uLnTx/>
                <a:uFillTx/>
                <a:latin typeface="Calibri" panose="020F0502020204030204"/>
                <a:ea typeface="Calibri" pitchFamily="34" charset="0"/>
                <a:cs typeface="Arial" charset="0"/>
              </a:rPr>
            </a:br>
            <a:r>
              <a:rPr kumimoji="0" lang="nl-NL" altLang="nl-NL" sz="1300" b="0" i="0" u="none" strike="noStrike" kern="1200" cap="none" spc="0" normalizeH="0" baseline="0" noProof="0" dirty="0">
                <a:ln>
                  <a:noFill/>
                </a:ln>
                <a:solidFill>
                  <a:prstClr val="black"/>
                </a:solidFill>
                <a:effectLst/>
                <a:uLnTx/>
                <a:uFillTx/>
                <a:latin typeface="Calibri" panose="020F0502020204030204"/>
                <a:ea typeface="+mn-ea"/>
                <a:cs typeface="+mn-cs"/>
              </a:rPr>
              <a:t>Leerdoelen opstellen voor jezelf.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1300" b="0" i="0" u="none" strike="noStrike" kern="1200" cap="none" spc="0" normalizeH="0" baseline="0" noProof="0" dirty="0">
                <a:ln>
                  <a:noFill/>
                </a:ln>
                <a:solidFill>
                  <a:prstClr val="black"/>
                </a:solidFill>
                <a:effectLst/>
                <a:uLnTx/>
                <a:uFillTx/>
                <a:latin typeface="Calibri" panose="020F0502020204030204"/>
                <a:ea typeface="+mn-ea"/>
                <a:cs typeface="+mn-cs"/>
              </a:rPr>
              <a:t>SMART methode toepassen.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1300" b="0" i="0" u="none" strike="noStrike" kern="1200" cap="none" spc="0" normalizeH="0" baseline="0" noProof="0" dirty="0">
                <a:ln>
                  <a:noFill/>
                </a:ln>
                <a:solidFill>
                  <a:prstClr val="black"/>
                </a:solidFill>
                <a:effectLst/>
                <a:uLnTx/>
                <a:uFillTx/>
                <a:latin typeface="Calibri" panose="020F0502020204030204"/>
                <a:ea typeface="+mn-ea"/>
                <a:cs typeface="+mn-cs"/>
              </a:rPr>
              <a:t>Adviseur duurzame leefomgeving rollen leren kennen. </a:t>
            </a:r>
          </a:p>
        </p:txBody>
      </p:sp>
      <p:sp>
        <p:nvSpPr>
          <p:cNvPr id="5" name="Rectangle 4"/>
          <p:cNvSpPr>
            <a:spLocks noChangeArrowheads="1"/>
          </p:cNvSpPr>
          <p:nvPr/>
        </p:nvSpPr>
        <p:spPr bwMode="auto">
          <a:xfrm>
            <a:off x="1596399" y="1858136"/>
            <a:ext cx="4440055" cy="1308050"/>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a:ln>
                  <a:noFill/>
                </a:ln>
                <a:solidFill>
                  <a:srgbClr val="000644"/>
                </a:solidFill>
                <a:effectLst/>
                <a:uLnTx/>
                <a:uFillTx/>
                <a:latin typeface="Arial" panose="020B0604020202020204" pitchFamily="34" charset="0"/>
                <a:ea typeface="Calibri" pitchFamily="34" charset="0"/>
                <a:cs typeface="Arial" panose="020B0604020202020204" pitchFamily="34" charset="0"/>
              </a:rPr>
              <a:t>Leerproduct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prstClr val="black"/>
                </a:solidFill>
                <a:effectLst/>
                <a:uLnTx/>
                <a:uFillTx/>
                <a:latin typeface="Calibri" panose="020F0502020204030204"/>
                <a:ea typeface="Calibri" pitchFamily="34" charset="0"/>
                <a:cs typeface="Arial" charset="0"/>
              </a:rPr>
              <a:t> </a:t>
            </a:r>
            <a:r>
              <a:rPr kumimoji="0" lang="nl-NL" sz="1300" b="0" i="0" u="none" strike="noStrike" kern="0" cap="none" spc="0" normalizeH="0" baseline="0" noProof="0" dirty="0">
                <a:ln>
                  <a:noFill/>
                </a:ln>
                <a:solidFill>
                  <a:prstClr val="black"/>
                </a:solidFill>
                <a:effectLst/>
                <a:uLnTx/>
                <a:uFillTx/>
                <a:latin typeface="Calibri" panose="020F0502020204030204"/>
                <a:ea typeface="Calibri" pitchFamily="34" charset="0"/>
                <a:cs typeface="Arial" charset="0"/>
              </a:rPr>
              <a:t>4 persoonlijke leerdoelen SMART uitgewerkt: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300" b="0" i="0" u="none" strike="noStrike" kern="0" cap="none" spc="0" normalizeH="0" baseline="0" noProof="0" dirty="0">
                <a:ln>
                  <a:noFill/>
                </a:ln>
                <a:solidFill>
                  <a:prstClr val="black"/>
                </a:solidFill>
                <a:effectLst/>
                <a:uLnTx/>
                <a:uFillTx/>
                <a:latin typeface="Calibri" panose="020F0502020204030204"/>
                <a:ea typeface="Calibri" pitchFamily="34" charset="0"/>
                <a:cs typeface="Arial" charset="0"/>
              </a:rPr>
              <a:t>Twee leerdoelen zijn gericht op de rollen van de Adviseur duurzame leefomgeving (ADL).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300" b="0" i="0" u="none" strike="noStrike" kern="0" cap="none" spc="0" normalizeH="0" baseline="0" noProof="0" dirty="0">
                <a:ln>
                  <a:noFill/>
                </a:ln>
                <a:solidFill>
                  <a:prstClr val="black"/>
                </a:solidFill>
                <a:effectLst/>
                <a:uLnTx/>
                <a:uFillTx/>
                <a:latin typeface="Calibri" panose="020F0502020204030204"/>
                <a:ea typeface="Calibri" pitchFamily="34" charset="0"/>
                <a:cs typeface="Arial" charset="0"/>
              </a:rPr>
              <a:t>Twee leerdoelen zijn gericht op het functioneren binnen het bedrijf. </a:t>
            </a:r>
          </a:p>
        </p:txBody>
      </p:sp>
      <p:sp>
        <p:nvSpPr>
          <p:cNvPr id="6" name="Rectangle 5"/>
          <p:cNvSpPr>
            <a:spLocks noChangeArrowheads="1"/>
          </p:cNvSpPr>
          <p:nvPr/>
        </p:nvSpPr>
        <p:spPr bwMode="auto">
          <a:xfrm>
            <a:off x="1591156" y="3301899"/>
            <a:ext cx="4445298" cy="2877711"/>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err="1">
                <a:ln>
                  <a:noFill/>
                </a:ln>
                <a:solidFill>
                  <a:srgbClr val="000644"/>
                </a:solidFill>
                <a:effectLst/>
                <a:uLnTx/>
                <a:uFillTx/>
                <a:latin typeface="Arial" panose="020B0604020202020204" pitchFamily="34" charset="0"/>
                <a:ea typeface="Calibri" pitchFamily="34" charset="0"/>
                <a:cs typeface="Arial" panose="020B0604020202020204" pitchFamily="34" charset="0"/>
              </a:rPr>
              <a:t>Leerpad</a:t>
            </a:r>
            <a:r>
              <a:rPr kumimoji="0" lang="nl-NL" sz="1400" b="1" i="0" u="none" strike="noStrike" kern="0" cap="none" spc="0" normalizeH="0" baseline="0" noProof="0" dirty="0">
                <a:ln>
                  <a:noFill/>
                </a:ln>
                <a:solidFill>
                  <a:srgbClr val="000644"/>
                </a:solidFill>
                <a:effectLst/>
                <a:uLnTx/>
                <a:uFillTx/>
                <a:latin typeface="Arial" panose="020B0604020202020204" pitchFamily="34" charset="0"/>
                <a:ea typeface="Calibri" pitchFamily="34" charset="0"/>
                <a:cs typeface="Arial" panose="020B0604020202020204" pitchFamily="34" charset="0"/>
              </a:rPr>
              <a:t> </a:t>
            </a:r>
            <a:r>
              <a:rPr kumimoji="0" lang="nl-NL" sz="1400" b="1" i="0" u="none" strike="noStrike" kern="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  </a:t>
            </a:r>
            <a:r>
              <a:rPr kumimoji="0" lang="nl-NL" sz="1400" b="1" i="0" u="none" strike="noStrike" kern="0" cap="none" spc="0" normalizeH="0" baseline="0" noProof="0" dirty="0">
                <a:ln>
                  <a:noFill/>
                </a:ln>
                <a:solidFill>
                  <a:srgbClr val="0070C0"/>
                </a:solidFill>
                <a:effectLst/>
                <a:uLnTx/>
                <a:uFillTx/>
                <a:latin typeface="Arial" panose="020B0604020202020204" pitchFamily="34" charset="0"/>
                <a:ea typeface="Calibri" pitchFamily="34" charset="0"/>
                <a:cs typeface="Arial" panose="020B0604020202020204" pitchFamily="34" charset="0"/>
              </a:rPr>
              <a:t>  </a:t>
            </a:r>
            <a:r>
              <a:rPr kumimoji="0" lang="nl-NL" sz="1200" b="1" i="0" u="none" strike="noStrike" kern="0" cap="none" spc="0" normalizeH="0" baseline="0" noProof="0" dirty="0">
                <a:ln>
                  <a:noFill/>
                </a:ln>
                <a:solidFill>
                  <a:srgbClr val="0070C0"/>
                </a:solidFill>
                <a:effectLst/>
                <a:uLnTx/>
                <a:uFillTx/>
                <a:latin typeface="Arial" panose="020B0604020202020204" pitchFamily="34" charset="0"/>
                <a:ea typeface="Calibri" pitchFamily="34" charset="0"/>
                <a:cs typeface="Arial" panose="020B0604020202020204" pitchFamily="34" charset="0"/>
              </a:rPr>
              <a:t>  </a:t>
            </a:r>
            <a:r>
              <a:rPr kumimoji="0" lang="nl-NL" sz="1200" b="1" i="0" u="none" strike="noStrike" kern="0" cap="none" spc="0" normalizeH="0" baseline="0" noProof="0" dirty="0">
                <a:ln>
                  <a:noFill/>
                </a:ln>
                <a:solidFill>
                  <a:srgbClr val="0070C0"/>
                </a:solidFill>
                <a:effectLst/>
                <a:uLnTx/>
                <a:uFillTx/>
                <a:latin typeface="Calibri" panose="020F0502020204030204"/>
                <a:ea typeface="Calibri" pitchFamily="34" charset="0"/>
                <a:cs typeface="Arial"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altLang="nl-NL" sz="1300" b="0" i="0" u="none" strike="noStrike" kern="1200" cap="none" spc="0" normalizeH="0" baseline="0" noProof="0" dirty="0">
                <a:ln>
                  <a:noFill/>
                </a:ln>
                <a:solidFill>
                  <a:prstClr val="black"/>
                </a:solidFill>
                <a:effectLst/>
                <a:uLnTx/>
                <a:uFillTx/>
                <a:latin typeface="Calibri" panose="020F0502020204030204"/>
                <a:ea typeface="+mn-ea"/>
                <a:cs typeface="+mn-cs"/>
              </a:rPr>
              <a:t>Bekijk de ADL rollen en ga na in welke je al goed bent en in welke je jezelf nog wilt ontwikkelen.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altLang="nl-NL" sz="1300" b="0" i="0" u="none" strike="noStrike" kern="1200" cap="none" spc="0" normalizeH="0" baseline="0" noProof="0" dirty="0">
                <a:ln>
                  <a:noFill/>
                </a:ln>
                <a:solidFill>
                  <a:prstClr val="black"/>
                </a:solidFill>
                <a:effectLst/>
                <a:uLnTx/>
                <a:uFillTx/>
                <a:latin typeface="Calibri" panose="020F0502020204030204"/>
                <a:ea typeface="+mn-ea"/>
                <a:cs typeface="+mn-cs"/>
              </a:rPr>
              <a:t>Zoek uit welke werkzaamheden je in het bedrijf kunt verrichten en waar je meer over zou willen leren.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altLang="nl-NL" sz="1300" b="0" i="0" u="none" strike="noStrike" kern="1200" cap="none" spc="0" normalizeH="0" baseline="0" noProof="0" dirty="0">
                <a:ln>
                  <a:noFill/>
                </a:ln>
                <a:solidFill>
                  <a:prstClr val="black"/>
                </a:solidFill>
                <a:effectLst/>
                <a:uLnTx/>
                <a:uFillTx/>
                <a:latin typeface="Calibri" panose="020F0502020204030204"/>
                <a:ea typeface="+mn-ea"/>
                <a:cs typeface="+mn-cs"/>
              </a:rPr>
              <a:t>Zoek op waar SMART doelen voor staan en hoe je een SMART doel opstelt.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altLang="nl-NL" sz="1300" b="0" i="0" u="none" strike="noStrike" kern="1200" cap="none" spc="0" normalizeH="0" baseline="0" noProof="0" dirty="0">
                <a:ln>
                  <a:noFill/>
                </a:ln>
                <a:solidFill>
                  <a:prstClr val="black"/>
                </a:solidFill>
                <a:effectLst/>
                <a:uLnTx/>
                <a:uFillTx/>
                <a:latin typeface="Calibri" panose="020F0502020204030204"/>
                <a:ea typeface="+mn-ea"/>
                <a:cs typeface="+mn-cs"/>
              </a:rPr>
              <a:t>Formuleer 2 leerdoelen die gaan over het ontwikkelen van de ADL rollen.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altLang="nl-NL" sz="1300" b="0" i="0" u="none" strike="noStrike" kern="1200" cap="none" spc="0" normalizeH="0" baseline="0" noProof="0" dirty="0">
                <a:ln>
                  <a:noFill/>
                </a:ln>
                <a:solidFill>
                  <a:prstClr val="black"/>
                </a:solidFill>
                <a:effectLst/>
                <a:uLnTx/>
                <a:uFillTx/>
                <a:latin typeface="Calibri" panose="020F0502020204030204"/>
                <a:ea typeface="+mn-ea"/>
                <a:cs typeface="+mn-cs"/>
              </a:rPr>
              <a:t>Formuleer 2 leerdoelen die gericht zijn op je werkzaamheden binnen je stage.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altLang="nl-NL" sz="1300" b="0" i="0" u="none" strike="noStrike" kern="1200" cap="none" spc="0" normalizeH="0" baseline="0" noProof="0" dirty="0">
                <a:ln>
                  <a:noFill/>
                </a:ln>
                <a:solidFill>
                  <a:prstClr val="black"/>
                </a:solidFill>
                <a:effectLst/>
                <a:uLnTx/>
                <a:uFillTx/>
                <a:latin typeface="Calibri" panose="020F0502020204030204"/>
                <a:ea typeface="+mn-ea"/>
                <a:cs typeface="+mn-cs"/>
              </a:rPr>
              <a:t>Schrijf bij elk leerdoel een klein stappenplan hoe je je leerdoel gaat bereiken met acties die je kan ondernemen. </a:t>
            </a:r>
            <a:r>
              <a:rPr kumimoji="0" lang="nl-NL" sz="1100" b="1" i="0" u="none" strike="noStrike" kern="0" cap="none" spc="0" normalizeH="0" baseline="0" noProof="0" dirty="0">
                <a:ln>
                  <a:noFill/>
                </a:ln>
                <a:solidFill>
                  <a:srgbClr val="0070C0"/>
                </a:solidFill>
                <a:effectLst/>
                <a:uLnTx/>
                <a:uFillTx/>
                <a:latin typeface="Calibri" panose="020F0502020204030204"/>
                <a:ea typeface="Calibri" pitchFamily="34" charset="0"/>
                <a:cs typeface="Arial" charset="0"/>
              </a:rPr>
              <a:t>	</a:t>
            </a:r>
            <a:endParaRPr kumimoji="0" lang="nl-NL" sz="1100" b="0" i="0" u="none" strike="noStrike" kern="0" cap="none" spc="0" normalizeH="0" baseline="0" noProof="0" dirty="0">
              <a:ln>
                <a:noFill/>
              </a:ln>
              <a:solidFill>
                <a:prstClr val="black"/>
              </a:solidFill>
              <a:effectLst/>
              <a:uLnTx/>
              <a:uFillTx/>
              <a:latin typeface="Calibri" panose="020F0502020204030204"/>
              <a:ea typeface="Calibri" pitchFamily="34" charset="0"/>
              <a:cs typeface="Arial" charset="0"/>
            </a:endParaRPr>
          </a:p>
        </p:txBody>
      </p:sp>
      <p:sp>
        <p:nvSpPr>
          <p:cNvPr id="7" name="Rectangle 6"/>
          <p:cNvSpPr>
            <a:spLocks noChangeArrowheads="1"/>
          </p:cNvSpPr>
          <p:nvPr/>
        </p:nvSpPr>
        <p:spPr bwMode="auto">
          <a:xfrm>
            <a:off x="6728041" y="826686"/>
            <a:ext cx="4774466" cy="707886"/>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a:ln>
                  <a:noFill/>
                </a:ln>
                <a:solidFill>
                  <a:srgbClr val="000644"/>
                </a:solidFill>
                <a:effectLst/>
                <a:uLnTx/>
                <a:uFillTx/>
                <a:latin typeface="Arial" panose="020B0604020202020204" pitchFamily="34" charset="0"/>
                <a:ea typeface="Calibri" pitchFamily="34" charset="0"/>
                <a:cs typeface="Arial" panose="020B0604020202020204" pitchFamily="34" charset="0"/>
              </a:rPr>
              <a:t>Samenwerken</a:t>
            </a:r>
            <a:r>
              <a:rPr kumimoji="0" lang="nl-NL" sz="1400" b="1" i="0" u="none" strike="noStrike" kern="0" cap="none" spc="0" normalizeH="0" baseline="0" noProof="0" dirty="0">
                <a:ln>
                  <a:noFill/>
                </a:ln>
                <a:solidFill>
                  <a:prstClr val="black"/>
                </a:solidFill>
                <a:effectLst/>
                <a:uLnTx/>
                <a:uFillTx/>
                <a:latin typeface="Calibri" panose="020F0502020204030204"/>
                <a:ea typeface="Calibri" pitchFamily="34" charset="0"/>
                <a:cs typeface="Arial" charset="0"/>
              </a:rPr>
              <a:t>	</a:t>
            </a:r>
            <a:r>
              <a:rPr kumimoji="0" lang="nl-NL" sz="1200" b="1" i="0" u="none" strike="noStrike" kern="0" cap="none" spc="0" normalizeH="0" baseline="0" noProof="0" dirty="0">
                <a:ln>
                  <a:noFill/>
                </a:ln>
                <a:solidFill>
                  <a:prstClr val="black"/>
                </a:solidFill>
                <a:effectLst/>
                <a:uLnTx/>
                <a:uFillTx/>
                <a:latin typeface="Calibri" panose="020F0502020204030204"/>
                <a:ea typeface="Calibri" pitchFamily="34" charset="0"/>
                <a:cs typeface="Arial"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300" b="0" i="0" u="none" strike="noStrike" kern="0" cap="none" spc="0" normalizeH="0" baseline="0" noProof="0" dirty="0">
                <a:ln>
                  <a:noFill/>
                </a:ln>
                <a:solidFill>
                  <a:prstClr val="black"/>
                </a:solidFill>
                <a:effectLst/>
                <a:uLnTx/>
                <a:uFillTx/>
                <a:latin typeface="Calibri" panose="020F0502020204030204"/>
                <a:ea typeface="Calibri" pitchFamily="34" charset="0"/>
                <a:cs typeface="Arial" charset="0"/>
              </a:rPr>
              <a:t>Dit product maak je alleen. </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Lever je product in via Teams</a:t>
            </a:r>
          </a:p>
        </p:txBody>
      </p:sp>
      <p:sp>
        <p:nvSpPr>
          <p:cNvPr id="8" name="Rectangle 8"/>
          <p:cNvSpPr>
            <a:spLocks noChangeArrowheads="1"/>
          </p:cNvSpPr>
          <p:nvPr/>
        </p:nvSpPr>
        <p:spPr bwMode="auto">
          <a:xfrm>
            <a:off x="6728041" y="1871089"/>
            <a:ext cx="4774466" cy="707886"/>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a:ln>
                  <a:noFill/>
                </a:ln>
                <a:solidFill>
                  <a:srgbClr val="000644"/>
                </a:solidFill>
                <a:effectLst/>
                <a:uLnTx/>
                <a:uFillTx/>
                <a:latin typeface="Arial" panose="020B0604020202020204" pitchFamily="34" charset="0"/>
                <a:ea typeface="Calibri" pitchFamily="34" charset="0"/>
                <a:cs typeface="Arial" panose="020B0604020202020204" pitchFamily="34" charset="0"/>
              </a:rPr>
              <a:t>Bijeenkomsten en tijd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300" b="0" i="0" u="none" strike="noStrike" kern="0" cap="none" spc="0" normalizeH="0" baseline="0" noProof="0" dirty="0" err="1">
                <a:ln>
                  <a:noFill/>
                </a:ln>
                <a:solidFill>
                  <a:prstClr val="black"/>
                </a:solidFill>
                <a:effectLst/>
                <a:uLnTx/>
                <a:uFillTx/>
                <a:latin typeface="Calibri" panose="020F0502020204030204"/>
                <a:ea typeface="Calibri" pitchFamily="34" charset="0"/>
                <a:cs typeface="Arial" charset="0"/>
              </a:rPr>
              <a:t>Coachles</a:t>
            </a:r>
            <a:r>
              <a:rPr kumimoji="0" lang="nl-NL" sz="1300" b="0" i="0" u="none" strike="noStrike" kern="0" cap="none" spc="0" normalizeH="0" baseline="0" noProof="0" dirty="0">
                <a:ln>
                  <a:noFill/>
                </a:ln>
                <a:solidFill>
                  <a:prstClr val="black"/>
                </a:solidFill>
                <a:effectLst/>
                <a:uLnTx/>
                <a:uFillTx/>
                <a:latin typeface="Calibri" panose="020F0502020204030204"/>
                <a:ea typeface="Calibri" pitchFamily="34" charset="0"/>
                <a:cs typeface="Arial" charset="0"/>
              </a:rPr>
              <a:t> leerdoelen stellen</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300" b="0" i="0" u="none" strike="noStrike" kern="0" cap="none" spc="0" normalizeH="0" baseline="0" noProof="0" dirty="0">
                <a:ln>
                  <a:noFill/>
                </a:ln>
                <a:solidFill>
                  <a:prstClr val="black"/>
                </a:solidFill>
                <a:effectLst/>
                <a:uLnTx/>
                <a:uFillTx/>
                <a:latin typeface="Calibri" panose="020F0502020204030204"/>
                <a:ea typeface="Calibri" pitchFamily="34" charset="0"/>
                <a:cs typeface="Arial" charset="0"/>
              </a:rPr>
              <a:t>Deadline </a:t>
            </a:r>
            <a:r>
              <a:rPr kumimoji="0" lang="nl-NL" sz="1300" b="0" i="0" u="none" strike="noStrike" kern="0" cap="none" spc="0" normalizeH="0" baseline="0" noProof="0">
                <a:ln>
                  <a:noFill/>
                </a:ln>
                <a:solidFill>
                  <a:prstClr val="black"/>
                </a:solidFill>
                <a:effectLst/>
                <a:uLnTx/>
                <a:uFillTx/>
                <a:latin typeface="Calibri" panose="020F0502020204030204"/>
                <a:ea typeface="Calibri" pitchFamily="34" charset="0"/>
                <a:cs typeface="Arial" charset="0"/>
              </a:rPr>
              <a:t>product 13-02-2023</a:t>
            </a:r>
            <a:endParaRPr kumimoji="0" lang="nl-NL" sz="1300" b="0" i="0" u="none" strike="noStrike" kern="0" cap="none" spc="0" normalizeH="0" baseline="0" noProof="0" dirty="0">
              <a:ln>
                <a:noFill/>
              </a:ln>
              <a:solidFill>
                <a:prstClr val="black"/>
              </a:solidFill>
              <a:effectLst/>
              <a:uLnTx/>
              <a:uFillTx/>
              <a:latin typeface="Calibri" panose="020F0502020204030204"/>
              <a:ea typeface="Calibri" pitchFamily="34" charset="0"/>
              <a:cs typeface="Arial" charset="0"/>
            </a:endParaRPr>
          </a:p>
        </p:txBody>
      </p:sp>
      <p:sp>
        <p:nvSpPr>
          <p:cNvPr id="9" name="Rectangle 8"/>
          <p:cNvSpPr>
            <a:spLocks noChangeArrowheads="1"/>
          </p:cNvSpPr>
          <p:nvPr/>
        </p:nvSpPr>
        <p:spPr bwMode="auto">
          <a:xfrm>
            <a:off x="6728041" y="2980544"/>
            <a:ext cx="4774466" cy="1252009"/>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a:ln>
                  <a:noFill/>
                </a:ln>
                <a:solidFill>
                  <a:srgbClr val="000644"/>
                </a:solidFill>
                <a:effectLst/>
                <a:uLnTx/>
                <a:uFillTx/>
                <a:latin typeface="Arial" panose="020B0604020202020204" pitchFamily="34" charset="0"/>
                <a:ea typeface="Calibri" pitchFamily="34" charset="0"/>
                <a:cs typeface="Arial" panose="020B0604020202020204" pitchFamily="34" charset="0"/>
              </a:rPr>
              <a:t>Bronnen</a:t>
            </a:r>
          </a:p>
          <a:p>
            <a:pPr marL="0" marR="0" lvl="0" indent="0" algn="l" defTabSz="914400" rtl="0" eaLnBrk="1" fontAlgn="auto" latinLnBrk="0" hangingPunct="1">
              <a:lnSpc>
                <a:spcPct val="80000"/>
              </a:lnSpc>
              <a:spcBef>
                <a:spcPct val="50000"/>
              </a:spcBef>
              <a:spcAft>
                <a:spcPts val="0"/>
              </a:spcAft>
              <a:buClrTx/>
              <a:buSzTx/>
              <a:buFont typeface="Arial" charset="0"/>
              <a:buChar char="•"/>
              <a:tabLst/>
              <a:defRPr/>
            </a:pPr>
            <a:r>
              <a:rPr kumimoji="0" lang="nl-NL" altLang="nl-NL"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altLang="nl-NL" sz="1300" b="0" i="0" u="none" strike="noStrike" kern="1200" cap="none" spc="0" normalizeH="0" baseline="0" noProof="0" dirty="0">
                <a:ln>
                  <a:noFill/>
                </a:ln>
                <a:solidFill>
                  <a:prstClr val="black"/>
                </a:solidFill>
                <a:effectLst/>
                <a:uLnTx/>
                <a:uFillTx/>
                <a:latin typeface="Calibri" panose="020F0502020204030204"/>
                <a:ea typeface="+mn-ea"/>
                <a:cs typeface="+mn-cs"/>
              </a:rPr>
              <a:t>Document met de rollen van de Adviseur duurzame leefomgeving. </a:t>
            </a:r>
          </a:p>
          <a:p>
            <a:pPr marL="0" marR="0" lvl="0" indent="0" algn="l" defTabSz="914400" rtl="0" eaLnBrk="1" fontAlgn="auto" latinLnBrk="0" hangingPunct="1">
              <a:lnSpc>
                <a:spcPct val="80000"/>
              </a:lnSpc>
              <a:spcBef>
                <a:spcPct val="50000"/>
              </a:spcBef>
              <a:spcAft>
                <a:spcPts val="0"/>
              </a:spcAft>
              <a:buClrTx/>
              <a:buSzTx/>
              <a:buFont typeface="Arial" charset="0"/>
              <a:buChar char="•"/>
              <a:tabLst/>
              <a:defRPr/>
            </a:pPr>
            <a:r>
              <a:rPr kumimoji="0" lang="nl-NL" altLang="nl-NL" sz="1300" b="0" i="0" u="none" strike="noStrike" kern="1200" cap="none" spc="0" normalizeH="0" baseline="0" noProof="0" dirty="0">
                <a:ln>
                  <a:noFill/>
                </a:ln>
                <a:solidFill>
                  <a:prstClr val="black"/>
                </a:solidFill>
                <a:effectLst/>
                <a:uLnTx/>
                <a:uFillTx/>
                <a:latin typeface="Calibri" panose="020F0502020204030204"/>
                <a:ea typeface="+mn-ea"/>
                <a:cs typeface="+mn-cs"/>
              </a:rPr>
              <a:t> Informatie van het stagebedrijf </a:t>
            </a:r>
          </a:p>
          <a:p>
            <a:pPr marL="0" marR="0" lvl="0" indent="0" algn="l" defTabSz="914400" rtl="0" eaLnBrk="1" fontAlgn="auto" latinLnBrk="0" hangingPunct="1">
              <a:lnSpc>
                <a:spcPct val="80000"/>
              </a:lnSpc>
              <a:spcBef>
                <a:spcPct val="50000"/>
              </a:spcBef>
              <a:spcAft>
                <a:spcPts val="0"/>
              </a:spcAft>
              <a:buClrTx/>
              <a:buSzTx/>
              <a:buFont typeface="Arial" charset="0"/>
              <a:buChar char="•"/>
              <a:tabLst/>
              <a:defRPr/>
            </a:pPr>
            <a:r>
              <a:rPr kumimoji="0" lang="nl-NL" altLang="nl-NL" sz="13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https://managementmodellensite.nl/doelen-smart-formuleren-uitgebreide-toelichting/#.WiZyJEriZPY</a:t>
            </a:r>
            <a:endParaRPr kumimoji="0" lang="nl-NL" altLang="nl-NL"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Afbeelding 9"/>
          <p:cNvPicPr>
            <a:picLocks noChangeAspect="1"/>
          </p:cNvPicPr>
          <p:nvPr/>
        </p:nvPicPr>
        <p:blipFill rotWithShape="1">
          <a:blip r:embed="rId4" cstate="print"/>
          <a:srcRect l="21805" r="10840"/>
          <a:stretch/>
        </p:blipFill>
        <p:spPr>
          <a:xfrm>
            <a:off x="1078359" y="839039"/>
            <a:ext cx="411303" cy="566695"/>
          </a:xfrm>
          <a:prstGeom prst="rect">
            <a:avLst/>
          </a:prstGeom>
        </p:spPr>
      </p:pic>
      <p:pic>
        <p:nvPicPr>
          <p:cNvPr id="11" name="Afbeelding 10"/>
          <p:cNvPicPr>
            <a:picLocks noChangeAspect="1"/>
          </p:cNvPicPr>
          <p:nvPr/>
        </p:nvPicPr>
        <p:blipFill>
          <a:blip r:embed="rId5" cstate="print"/>
          <a:stretch>
            <a:fillRect/>
          </a:stretch>
        </p:blipFill>
        <p:spPr>
          <a:xfrm>
            <a:off x="1153183" y="1971952"/>
            <a:ext cx="337318" cy="411642"/>
          </a:xfrm>
          <a:prstGeom prst="rect">
            <a:avLst/>
          </a:prstGeom>
        </p:spPr>
      </p:pic>
      <p:pic>
        <p:nvPicPr>
          <p:cNvPr id="12" name="Afbeelding 11"/>
          <p:cNvPicPr>
            <a:picLocks noChangeAspect="1"/>
          </p:cNvPicPr>
          <p:nvPr/>
        </p:nvPicPr>
        <p:blipFill>
          <a:blip r:embed="rId6" cstate="print"/>
          <a:stretch>
            <a:fillRect/>
          </a:stretch>
        </p:blipFill>
        <p:spPr>
          <a:xfrm>
            <a:off x="1136746" y="3293466"/>
            <a:ext cx="370192" cy="578750"/>
          </a:xfrm>
          <a:prstGeom prst="rect">
            <a:avLst/>
          </a:prstGeom>
        </p:spPr>
      </p:pic>
      <p:pic>
        <p:nvPicPr>
          <p:cNvPr id="13" name="Afbeelding 12"/>
          <p:cNvPicPr>
            <a:picLocks noChangeAspect="1"/>
          </p:cNvPicPr>
          <p:nvPr/>
        </p:nvPicPr>
        <p:blipFill>
          <a:blip r:embed="rId7" cstate="print"/>
          <a:stretch>
            <a:fillRect/>
          </a:stretch>
        </p:blipFill>
        <p:spPr>
          <a:xfrm>
            <a:off x="6210482" y="863691"/>
            <a:ext cx="464842" cy="316938"/>
          </a:xfrm>
          <a:prstGeom prst="rect">
            <a:avLst/>
          </a:prstGeom>
        </p:spPr>
      </p:pic>
      <p:pic>
        <p:nvPicPr>
          <p:cNvPr id="14" name="Afbeelding 13"/>
          <p:cNvPicPr>
            <a:picLocks noChangeAspect="1"/>
          </p:cNvPicPr>
          <p:nvPr/>
        </p:nvPicPr>
        <p:blipFill>
          <a:blip r:embed="rId8" cstate="print"/>
          <a:stretch>
            <a:fillRect/>
          </a:stretch>
        </p:blipFill>
        <p:spPr>
          <a:xfrm>
            <a:off x="6344654" y="3005508"/>
            <a:ext cx="330670" cy="321355"/>
          </a:xfrm>
          <a:prstGeom prst="rect">
            <a:avLst/>
          </a:prstGeom>
        </p:spPr>
      </p:pic>
      <p:pic>
        <p:nvPicPr>
          <p:cNvPr id="15" name="Afbeelding 14"/>
          <p:cNvPicPr>
            <a:picLocks noChangeAspect="1"/>
          </p:cNvPicPr>
          <p:nvPr/>
        </p:nvPicPr>
        <p:blipFill rotWithShape="1">
          <a:blip r:embed="rId9" cstate="print"/>
          <a:srcRect l="17050" t="33024" r="61669" b="30375"/>
          <a:stretch/>
        </p:blipFill>
        <p:spPr>
          <a:xfrm>
            <a:off x="6315429" y="1906093"/>
            <a:ext cx="312627" cy="302293"/>
          </a:xfrm>
          <a:prstGeom prst="rect">
            <a:avLst/>
          </a:prstGeom>
        </p:spPr>
      </p:pic>
      <p:sp>
        <p:nvSpPr>
          <p:cNvPr id="16" name="Rechthoek 1"/>
          <p:cNvSpPr>
            <a:spLocks noChangeArrowheads="1"/>
          </p:cNvSpPr>
          <p:nvPr/>
        </p:nvSpPr>
        <p:spPr bwMode="auto">
          <a:xfrm>
            <a:off x="1587291" y="154894"/>
            <a:ext cx="8028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itchFamily="34" charset="0"/>
                <a:ea typeface="+mn-ea"/>
                <a:cs typeface="+mn-cs"/>
              </a:rPr>
              <a:t>2223 ST LA1 Leerdoelen voor je stage</a:t>
            </a:r>
          </a:p>
        </p:txBody>
      </p:sp>
      <p:sp>
        <p:nvSpPr>
          <p:cNvPr id="20" name="Text Box 26"/>
          <p:cNvSpPr txBox="1">
            <a:spLocks noChangeArrowheads="1"/>
          </p:cNvSpPr>
          <p:nvPr/>
        </p:nvSpPr>
        <p:spPr bwMode="auto">
          <a:xfrm>
            <a:off x="7395017" y="214550"/>
            <a:ext cx="5419567" cy="307777"/>
          </a:xfrm>
          <a:prstGeom prst="rect">
            <a:avLst/>
          </a:prstGeom>
          <a:noFill/>
          <a:ln>
            <a:noFill/>
          </a:ln>
          <a:effectLst/>
          <a:scene3d>
            <a:camera prst="orthographicFront"/>
            <a:lightRig rig="threePt" dir="t"/>
          </a:scene3d>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nl-NL" sz="1400" b="1" i="1"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a:ea typeface="ＭＳ Ｐゴシック" pitchFamily="1" charset="-128"/>
                <a:cs typeface="+mn-cs"/>
              </a:rPr>
              <a:t>Wat wil je leren? Wat ga je doen om dat te leren?</a:t>
            </a:r>
          </a:p>
        </p:txBody>
      </p:sp>
      <p:pic>
        <p:nvPicPr>
          <p:cNvPr id="21" name="Afbeelding 20"/>
          <p:cNvPicPr>
            <a:picLocks noChangeAspect="1"/>
          </p:cNvPicPr>
          <p:nvPr/>
        </p:nvPicPr>
        <p:blipFill>
          <a:blip r:embed="rId10"/>
          <a:stretch>
            <a:fillRect/>
          </a:stretch>
        </p:blipFill>
        <p:spPr>
          <a:xfrm>
            <a:off x="7777317" y="4482241"/>
            <a:ext cx="2699702" cy="866322"/>
          </a:xfrm>
          <a:prstGeom prst="rect">
            <a:avLst/>
          </a:prstGeom>
        </p:spPr>
      </p:pic>
    </p:spTree>
    <p:extLst>
      <p:ext uri="{BB962C8B-B14F-4D97-AF65-F5344CB8AC3E}">
        <p14:creationId xmlns:p14="http://schemas.microsoft.com/office/powerpoint/2010/main" val="378644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167BFE-7761-9FC3-FBEE-8B0850838374}"/>
              </a:ext>
            </a:extLst>
          </p:cNvPr>
          <p:cNvSpPr>
            <a:spLocks noGrp="1"/>
          </p:cNvSpPr>
          <p:nvPr>
            <p:ph type="title"/>
          </p:nvPr>
        </p:nvSpPr>
        <p:spPr/>
        <p:txBody>
          <a:bodyPr/>
          <a:lstStyle/>
          <a:p>
            <a:r>
              <a:rPr lang="nl-NL" b="1" dirty="0"/>
              <a:t>SMART </a:t>
            </a:r>
            <a:r>
              <a:rPr lang="nl-NL" b="1" dirty="0">
                <a:sym typeface="Wingdings" panose="05000000000000000000" pitchFamily="2" charset="2"/>
              </a:rPr>
              <a:t> </a:t>
            </a:r>
            <a:r>
              <a:rPr lang="nl-NL" b="1" dirty="0"/>
              <a:t>Specifiek</a:t>
            </a:r>
          </a:p>
        </p:txBody>
      </p:sp>
      <p:sp>
        <p:nvSpPr>
          <p:cNvPr id="3" name="Tijdelijke aanduiding voor inhoud 2">
            <a:extLst>
              <a:ext uri="{FF2B5EF4-FFF2-40B4-BE49-F238E27FC236}">
                <a16:creationId xmlns:a16="http://schemas.microsoft.com/office/drawing/2014/main" id="{B76BF4B0-8BE5-C634-0EF7-7D9DF1A78F56}"/>
              </a:ext>
            </a:extLst>
          </p:cNvPr>
          <p:cNvSpPr>
            <a:spLocks noGrp="1"/>
          </p:cNvSpPr>
          <p:nvPr>
            <p:ph idx="1"/>
          </p:nvPr>
        </p:nvSpPr>
        <p:spPr/>
        <p:txBody>
          <a:bodyPr/>
          <a:lstStyle/>
          <a:p>
            <a:pPr marL="0" indent="0">
              <a:buNone/>
            </a:pPr>
            <a:r>
              <a:rPr lang="nl-NL" b="1" dirty="0"/>
              <a:t>Om een doel specifiek te maken stellen we de W-vragen</a:t>
            </a:r>
            <a:endParaRPr lang="nl-NL" dirty="0"/>
          </a:p>
          <a:p>
            <a:pPr marL="0" indent="0">
              <a:buNone/>
            </a:pPr>
            <a:endParaRPr lang="nl-NL" b="1" dirty="0"/>
          </a:p>
          <a:p>
            <a:pPr>
              <a:buFont typeface="Wingdings" panose="05000000000000000000" pitchFamily="2" charset="2"/>
              <a:buChar char="à"/>
            </a:pPr>
            <a:r>
              <a:rPr lang="nl-NL" dirty="0">
                <a:sym typeface="Wingdings" panose="05000000000000000000" pitchFamily="2" charset="2"/>
              </a:rPr>
              <a:t>Wat willen we bereiken?</a:t>
            </a:r>
          </a:p>
          <a:p>
            <a:pPr>
              <a:buFont typeface="Wingdings" panose="05000000000000000000" pitchFamily="2" charset="2"/>
              <a:buChar char="à"/>
            </a:pPr>
            <a:r>
              <a:rPr lang="nl-NL" dirty="0">
                <a:sym typeface="Wingdings" panose="05000000000000000000" pitchFamily="2" charset="2"/>
              </a:rPr>
              <a:t>Wie is er bij betrokken?</a:t>
            </a:r>
          </a:p>
          <a:p>
            <a:pPr>
              <a:buFont typeface="Wingdings" panose="05000000000000000000" pitchFamily="2" charset="2"/>
              <a:buChar char="à"/>
            </a:pPr>
            <a:r>
              <a:rPr lang="nl-NL" dirty="0">
                <a:sym typeface="Wingdings" panose="05000000000000000000" pitchFamily="2" charset="2"/>
              </a:rPr>
              <a:t>Waar gaat het gebeuren?</a:t>
            </a:r>
          </a:p>
          <a:p>
            <a:pPr>
              <a:buFont typeface="Wingdings" panose="05000000000000000000" pitchFamily="2" charset="2"/>
              <a:buChar char="à"/>
            </a:pPr>
            <a:r>
              <a:rPr lang="nl-NL" dirty="0">
                <a:sym typeface="Wingdings" panose="05000000000000000000" pitchFamily="2" charset="2"/>
              </a:rPr>
              <a:t>Wanneer gebeurt het?</a:t>
            </a:r>
          </a:p>
          <a:p>
            <a:pPr>
              <a:buFont typeface="Wingdings" panose="05000000000000000000" pitchFamily="2" charset="2"/>
              <a:buChar char="à"/>
            </a:pPr>
            <a:r>
              <a:rPr lang="nl-NL" dirty="0">
                <a:sym typeface="Wingdings" panose="05000000000000000000" pitchFamily="2" charset="2"/>
              </a:rPr>
              <a:t>Waarom willen we het bereiken?</a:t>
            </a:r>
            <a:endParaRPr lang="nl-NL" dirty="0"/>
          </a:p>
        </p:txBody>
      </p:sp>
      <p:pic>
        <p:nvPicPr>
          <p:cNvPr id="4" name="Picture 6" descr="Afbeeldingsresultaat voor specifiek">
            <a:extLst>
              <a:ext uri="{FF2B5EF4-FFF2-40B4-BE49-F238E27FC236}">
                <a16:creationId xmlns:a16="http://schemas.microsoft.com/office/drawing/2014/main" id="{F937C701-2DA9-7AFE-364D-86DA7E279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7669" y="99218"/>
            <a:ext cx="3225369" cy="1726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fbeeldingsresultaat voor w vragen">
            <a:extLst>
              <a:ext uri="{FF2B5EF4-FFF2-40B4-BE49-F238E27FC236}">
                <a16:creationId xmlns:a16="http://schemas.microsoft.com/office/drawing/2014/main" id="{DE220D63-ED52-70D1-F407-615FF3751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406" y="3283230"/>
            <a:ext cx="5515594" cy="367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478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66297D-1FD2-F586-F4EE-4F20949DDB0A}"/>
              </a:ext>
            </a:extLst>
          </p:cNvPr>
          <p:cNvSpPr>
            <a:spLocks noGrp="1"/>
          </p:cNvSpPr>
          <p:nvPr>
            <p:ph type="title"/>
          </p:nvPr>
        </p:nvSpPr>
        <p:spPr/>
        <p:txBody>
          <a:bodyPr/>
          <a:lstStyle/>
          <a:p>
            <a:r>
              <a:rPr lang="nl-NL" b="1" dirty="0"/>
              <a:t>Meetbaar</a:t>
            </a:r>
          </a:p>
        </p:txBody>
      </p:sp>
      <p:sp>
        <p:nvSpPr>
          <p:cNvPr id="3" name="Tijdelijke aanduiding voor inhoud 2">
            <a:extLst>
              <a:ext uri="{FF2B5EF4-FFF2-40B4-BE49-F238E27FC236}">
                <a16:creationId xmlns:a16="http://schemas.microsoft.com/office/drawing/2014/main" id="{98C707D9-A15B-F087-1CF3-DFA67CC430AB}"/>
              </a:ext>
            </a:extLst>
          </p:cNvPr>
          <p:cNvSpPr>
            <a:spLocks noGrp="1"/>
          </p:cNvSpPr>
          <p:nvPr>
            <p:ph idx="1"/>
          </p:nvPr>
        </p:nvSpPr>
        <p:spPr/>
        <p:txBody>
          <a:bodyPr/>
          <a:lstStyle/>
          <a:p>
            <a:pPr marL="0" indent="0">
              <a:buNone/>
            </a:pPr>
            <a:r>
              <a:rPr lang="nl-NL" dirty="0"/>
              <a:t>De meetbaarheid wordt meestal aangegeven in getallen. </a:t>
            </a:r>
          </a:p>
          <a:p>
            <a:pPr marL="0" indent="0">
              <a:buNone/>
            </a:pPr>
            <a:r>
              <a:rPr lang="nl-NL" dirty="0"/>
              <a:t>Meetbaarheid kan ook zichtbaar gemaakt worden door het doel te vergelijken met bestaande procedures, kwaliteitseisen, normen, handleidingen of systemen.</a:t>
            </a:r>
          </a:p>
        </p:txBody>
      </p:sp>
      <p:pic>
        <p:nvPicPr>
          <p:cNvPr id="4" name="Picture 2" descr="Afbeeldingsresultaat voor meetbaar">
            <a:extLst>
              <a:ext uri="{FF2B5EF4-FFF2-40B4-BE49-F238E27FC236}">
                <a16:creationId xmlns:a16="http://schemas.microsoft.com/office/drawing/2014/main" id="{BC394981-0FC0-4F1C-9F29-4027C7BAF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6874" y="4406338"/>
            <a:ext cx="2847638" cy="190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503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DADC48-84DF-E4AD-F6E4-7626CC42CB4C}"/>
              </a:ext>
            </a:extLst>
          </p:cNvPr>
          <p:cNvSpPr>
            <a:spLocks noGrp="1"/>
          </p:cNvSpPr>
          <p:nvPr>
            <p:ph type="title"/>
          </p:nvPr>
        </p:nvSpPr>
        <p:spPr/>
        <p:txBody>
          <a:bodyPr/>
          <a:lstStyle/>
          <a:p>
            <a:r>
              <a:rPr lang="nl-NL" b="1" dirty="0"/>
              <a:t>Acceptabel/aanwijsbaar/actiegericht</a:t>
            </a:r>
          </a:p>
        </p:txBody>
      </p:sp>
      <p:sp>
        <p:nvSpPr>
          <p:cNvPr id="3" name="Tijdelijke aanduiding voor inhoud 2">
            <a:extLst>
              <a:ext uri="{FF2B5EF4-FFF2-40B4-BE49-F238E27FC236}">
                <a16:creationId xmlns:a16="http://schemas.microsoft.com/office/drawing/2014/main" id="{19F42F55-7109-CC74-9A98-FAB2C0EBDF5C}"/>
              </a:ext>
            </a:extLst>
          </p:cNvPr>
          <p:cNvSpPr>
            <a:spLocks noGrp="1"/>
          </p:cNvSpPr>
          <p:nvPr>
            <p:ph idx="1"/>
          </p:nvPr>
        </p:nvSpPr>
        <p:spPr/>
        <p:txBody>
          <a:bodyPr/>
          <a:lstStyle/>
          <a:p>
            <a:pPr marL="0" indent="0">
              <a:buNone/>
            </a:pPr>
            <a:r>
              <a:rPr lang="nl-NL" dirty="0"/>
              <a:t>De A staat ook wel voor Aanwijsbaar of Actiegericht. Vragen zijn daarbij:</a:t>
            </a:r>
          </a:p>
          <a:p>
            <a:pPr>
              <a:buFontTx/>
              <a:buChar char="-"/>
            </a:pPr>
            <a:r>
              <a:rPr lang="nl-NL" dirty="0"/>
              <a:t>Is het voor jezelf haalbaar?</a:t>
            </a:r>
          </a:p>
          <a:p>
            <a:pPr>
              <a:buFontTx/>
              <a:buChar char="-"/>
            </a:pPr>
            <a:r>
              <a:rPr lang="nl-NL" dirty="0"/>
              <a:t>Is er voldoende draagvlak om het doel te behalen?</a:t>
            </a:r>
          </a:p>
          <a:p>
            <a:pPr>
              <a:buFontTx/>
              <a:buChar char="-"/>
            </a:pPr>
            <a:r>
              <a:rPr lang="nl-NL" dirty="0"/>
              <a:t>Is het actiegericht en leidend tot resultaat? LET OP: het gaat niet om de acties zelf maar om het resultaat!</a:t>
            </a:r>
          </a:p>
        </p:txBody>
      </p:sp>
      <p:pic>
        <p:nvPicPr>
          <p:cNvPr id="4" name="Picture 4" descr="Gerelateerde afbeelding">
            <a:extLst>
              <a:ext uri="{FF2B5EF4-FFF2-40B4-BE49-F238E27FC236}">
                <a16:creationId xmlns:a16="http://schemas.microsoft.com/office/drawing/2014/main" id="{D7F9A903-1C19-A391-F2ED-C76B4CD2F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4191" y="4426210"/>
            <a:ext cx="2503877" cy="217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51453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6592B783-83D2-46BB-B76F-D6FAC9DD3115}"/>
</file>

<file path=customXml/itemProps2.xml><?xml version="1.0" encoding="utf-8"?>
<ds:datastoreItem xmlns:ds="http://schemas.openxmlformats.org/officeDocument/2006/customXml" ds:itemID="{B66E4642-F735-42C4-9FD8-46D329B113D9}"/>
</file>

<file path=customXml/itemProps3.xml><?xml version="1.0" encoding="utf-8"?>
<ds:datastoreItem xmlns:ds="http://schemas.openxmlformats.org/officeDocument/2006/customXml" ds:itemID="{74B6CEB7-6A16-47E9-8C73-4FE4B65858EF}"/>
</file>

<file path=docProps/app.xml><?xml version="1.0" encoding="utf-8"?>
<Properties xmlns="http://schemas.openxmlformats.org/officeDocument/2006/extended-properties" xmlns:vt="http://schemas.openxmlformats.org/officeDocument/2006/docPropsVTypes">
  <TotalTime>115</TotalTime>
  <Words>815</Words>
  <Application>Microsoft Office PowerPoint</Application>
  <PresentationFormat>Breedbeeld</PresentationFormat>
  <Paragraphs>97</Paragraphs>
  <Slides>14</Slides>
  <Notes>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14</vt:i4>
      </vt:variant>
    </vt:vector>
  </HeadingPairs>
  <TitlesOfParts>
    <vt:vector size="20" baseType="lpstr">
      <vt:lpstr>Arial</vt:lpstr>
      <vt:lpstr>Calibri</vt:lpstr>
      <vt:lpstr>Calibri Light</vt:lpstr>
      <vt:lpstr>Wingdings</vt:lpstr>
      <vt:lpstr>Kantoorthema</vt:lpstr>
      <vt:lpstr>1_Kantoorthema</vt:lpstr>
      <vt:lpstr>BPV les 6-2-2023</vt:lpstr>
      <vt:lpstr>Nogmaals deadlines LA’s, zet in je agenda!</vt:lpstr>
      <vt:lpstr>PowerPoint-presentatie</vt:lpstr>
      <vt:lpstr>Stage assessment</vt:lpstr>
      <vt:lpstr>Toelating assessment</vt:lpstr>
      <vt:lpstr>PowerPoint-presentatie</vt:lpstr>
      <vt:lpstr>SMART  Specifiek</vt:lpstr>
      <vt:lpstr>Meetbaar</vt:lpstr>
      <vt:lpstr>Acceptabel/aanwijsbaar/actiegericht</vt:lpstr>
      <vt:lpstr>Realistisch</vt:lpstr>
      <vt:lpstr>Tijd</vt:lpstr>
      <vt:lpstr>Gedragingen op stage, wat kan wel en wat kan niet?</vt:lpstr>
      <vt:lpstr>Uren registeren</vt:lpstr>
      <vt:lpstr>Aan de slag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BPV les 6-2-2023</dc:title>
  <dc:creator>Steven Linkels</dc:creator>
  <cp:lastModifiedBy>Steven Linkels</cp:lastModifiedBy>
  <cp:revision>1</cp:revision>
  <dcterms:created xsi:type="dcterms:W3CDTF">2023-02-01T09:15:07Z</dcterms:created>
  <dcterms:modified xsi:type="dcterms:W3CDTF">2023-02-01T11:11:06Z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