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7" r:id="rId5"/>
  </p:sldMasterIdLst>
  <p:notesMasterIdLst>
    <p:notesMasterId r:id="rId24"/>
  </p:notesMasterIdLst>
  <p:sldIdLst>
    <p:sldId id="306" r:id="rId6"/>
    <p:sldId id="307" r:id="rId7"/>
    <p:sldId id="302" r:id="rId8"/>
    <p:sldId id="280" r:id="rId9"/>
    <p:sldId id="486" r:id="rId10"/>
    <p:sldId id="304" r:id="rId11"/>
    <p:sldId id="285" r:id="rId12"/>
    <p:sldId id="485" r:id="rId13"/>
    <p:sldId id="483" r:id="rId14"/>
    <p:sldId id="482" r:id="rId15"/>
    <p:sldId id="479" r:id="rId16"/>
    <p:sldId id="484" r:id="rId17"/>
    <p:sldId id="481" r:id="rId18"/>
    <p:sldId id="258" r:id="rId19"/>
    <p:sldId id="298" r:id="rId20"/>
    <p:sldId id="303" r:id="rId21"/>
    <p:sldId id="289" r:id="rId22"/>
    <p:sldId id="487" r:id="rId23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ABCBE-B25E-455E-94F2-3626E11D9B46}" v="11" dt="2024-02-26T13:22:50.9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90009" autoAdjust="0"/>
  </p:normalViewPr>
  <p:slideViewPr>
    <p:cSldViewPr snapToGrid="0">
      <p:cViewPr varScale="1">
        <p:scale>
          <a:sx n="109" d="100"/>
          <a:sy n="109" d="100"/>
        </p:scale>
        <p:origin x="108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A5BABCBE-B25E-455E-94F2-3626E11D9B46}"/>
    <pc:docChg chg="undo custSel addSld delSld modSld sldOrd">
      <pc:chgData name="Thomas Noordeloos" userId="df9f46e9-7760-4f6a-814f-9e8180d7b46a" providerId="ADAL" clId="{A5BABCBE-B25E-455E-94F2-3626E11D9B46}" dt="2024-02-26T13:22:50.955" v="166"/>
      <pc:docMkLst>
        <pc:docMk/>
      </pc:docMkLst>
      <pc:sldChg chg="del">
        <pc:chgData name="Thomas Noordeloos" userId="df9f46e9-7760-4f6a-814f-9e8180d7b46a" providerId="ADAL" clId="{A5BABCBE-B25E-455E-94F2-3626E11D9B46}" dt="2024-02-26T13:22:27.401" v="165" actId="47"/>
        <pc:sldMkLst>
          <pc:docMk/>
          <pc:sldMk cId="4132212741" sldId="256"/>
        </pc:sldMkLst>
      </pc:sldChg>
      <pc:sldChg chg="add">
        <pc:chgData name="Thomas Noordeloos" userId="df9f46e9-7760-4f6a-814f-9e8180d7b46a" providerId="ADAL" clId="{A5BABCBE-B25E-455E-94F2-3626E11D9B46}" dt="2024-02-26T13:03:11.786" v="0"/>
        <pc:sldMkLst>
          <pc:docMk/>
          <pc:sldMk cId="52081604" sldId="258"/>
        </pc:sldMkLst>
      </pc:sldChg>
      <pc:sldChg chg="add">
        <pc:chgData name="Thomas Noordeloos" userId="df9f46e9-7760-4f6a-814f-9e8180d7b46a" providerId="ADAL" clId="{A5BABCBE-B25E-455E-94F2-3626E11D9B46}" dt="2024-02-26T13:18:32.393" v="149"/>
        <pc:sldMkLst>
          <pc:docMk/>
          <pc:sldMk cId="2001252079" sldId="280"/>
        </pc:sldMkLst>
      </pc:sldChg>
      <pc:sldChg chg="add">
        <pc:chgData name="Thomas Noordeloos" userId="df9f46e9-7760-4f6a-814f-9e8180d7b46a" providerId="ADAL" clId="{A5BABCBE-B25E-455E-94F2-3626E11D9B46}" dt="2024-02-26T13:18:32.393" v="149"/>
        <pc:sldMkLst>
          <pc:docMk/>
          <pc:sldMk cId="2638126017" sldId="285"/>
        </pc:sldMkLst>
      </pc:sldChg>
      <pc:sldChg chg="del">
        <pc:chgData name="Thomas Noordeloos" userId="df9f46e9-7760-4f6a-814f-9e8180d7b46a" providerId="ADAL" clId="{A5BABCBE-B25E-455E-94F2-3626E11D9B46}" dt="2024-02-26T13:03:17.002" v="1" actId="47"/>
        <pc:sldMkLst>
          <pc:docMk/>
          <pc:sldMk cId="2816332369" sldId="293"/>
        </pc:sldMkLst>
      </pc:sldChg>
      <pc:sldChg chg="del">
        <pc:chgData name="Thomas Noordeloos" userId="df9f46e9-7760-4f6a-814f-9e8180d7b46a" providerId="ADAL" clId="{A5BABCBE-B25E-455E-94F2-3626E11D9B46}" dt="2024-02-26T13:09:06.175" v="3" actId="47"/>
        <pc:sldMkLst>
          <pc:docMk/>
          <pc:sldMk cId="114588922" sldId="295"/>
        </pc:sldMkLst>
      </pc:sldChg>
      <pc:sldChg chg="del">
        <pc:chgData name="Thomas Noordeloos" userId="df9f46e9-7760-4f6a-814f-9e8180d7b46a" providerId="ADAL" clId="{A5BABCBE-B25E-455E-94F2-3626E11D9B46}" dt="2024-02-26T13:03:17.002" v="1" actId="47"/>
        <pc:sldMkLst>
          <pc:docMk/>
          <pc:sldMk cId="2582121643" sldId="296"/>
        </pc:sldMkLst>
      </pc:sldChg>
      <pc:sldChg chg="del">
        <pc:chgData name="Thomas Noordeloos" userId="df9f46e9-7760-4f6a-814f-9e8180d7b46a" providerId="ADAL" clId="{A5BABCBE-B25E-455E-94F2-3626E11D9B46}" dt="2024-02-26T13:22:27.401" v="165" actId="47"/>
        <pc:sldMkLst>
          <pc:docMk/>
          <pc:sldMk cId="1071145998" sldId="300"/>
        </pc:sldMkLst>
      </pc:sldChg>
      <pc:sldChg chg="modSp mod">
        <pc:chgData name="Thomas Noordeloos" userId="df9f46e9-7760-4f6a-814f-9e8180d7b46a" providerId="ADAL" clId="{A5BABCBE-B25E-455E-94F2-3626E11D9B46}" dt="2024-02-26T13:15:16.463" v="148" actId="404"/>
        <pc:sldMkLst>
          <pc:docMk/>
          <pc:sldMk cId="2491452202" sldId="302"/>
        </pc:sldMkLst>
        <pc:graphicFrameChg chg="mod modGraphic">
          <ac:chgData name="Thomas Noordeloos" userId="df9f46e9-7760-4f6a-814f-9e8180d7b46a" providerId="ADAL" clId="{A5BABCBE-B25E-455E-94F2-3626E11D9B46}" dt="2024-02-26T13:15:16.463" v="148" actId="404"/>
          <ac:graphicFrameMkLst>
            <pc:docMk/>
            <pc:sldMk cId="2491452202" sldId="302"/>
            <ac:graphicFrameMk id="7" creationId="{27FE12E7-92C7-27F5-2044-258C6D342713}"/>
          </ac:graphicFrameMkLst>
        </pc:graphicFrameChg>
      </pc:sldChg>
      <pc:sldChg chg="ord">
        <pc:chgData name="Thomas Noordeloos" userId="df9f46e9-7760-4f6a-814f-9e8180d7b46a" providerId="ADAL" clId="{A5BABCBE-B25E-455E-94F2-3626E11D9B46}" dt="2024-02-26T13:21:51.014" v="164"/>
        <pc:sldMkLst>
          <pc:docMk/>
          <pc:sldMk cId="830533299" sldId="304"/>
        </pc:sldMkLst>
      </pc:sldChg>
      <pc:sldChg chg="del">
        <pc:chgData name="Thomas Noordeloos" userId="df9f46e9-7760-4f6a-814f-9e8180d7b46a" providerId="ADAL" clId="{A5BABCBE-B25E-455E-94F2-3626E11D9B46}" dt="2024-02-26T13:22:27.401" v="165" actId="47"/>
        <pc:sldMkLst>
          <pc:docMk/>
          <pc:sldMk cId="4218285092" sldId="305"/>
        </pc:sldMkLst>
      </pc:sldChg>
      <pc:sldChg chg="add">
        <pc:chgData name="Thomas Noordeloos" userId="df9f46e9-7760-4f6a-814f-9e8180d7b46a" providerId="ADAL" clId="{A5BABCBE-B25E-455E-94F2-3626E11D9B46}" dt="2024-02-26T13:09:04.257" v="2"/>
        <pc:sldMkLst>
          <pc:docMk/>
          <pc:sldMk cId="3259980700" sldId="306"/>
        </pc:sldMkLst>
      </pc:sldChg>
      <pc:sldChg chg="add">
        <pc:chgData name="Thomas Noordeloos" userId="df9f46e9-7760-4f6a-814f-9e8180d7b46a" providerId="ADAL" clId="{A5BABCBE-B25E-455E-94F2-3626E11D9B46}" dt="2024-02-26T13:09:04.257" v="2"/>
        <pc:sldMkLst>
          <pc:docMk/>
          <pc:sldMk cId="967680951" sldId="307"/>
        </pc:sldMkLst>
      </pc:sldChg>
      <pc:sldChg chg="add del">
        <pc:chgData name="Thomas Noordeloos" userId="df9f46e9-7760-4f6a-814f-9e8180d7b46a" providerId="ADAL" clId="{A5BABCBE-B25E-455E-94F2-3626E11D9B46}" dt="2024-02-26T13:19:45.893" v="162"/>
        <pc:sldMkLst>
          <pc:docMk/>
          <pc:sldMk cId="2529635911" sldId="479"/>
        </pc:sldMkLst>
      </pc:sldChg>
      <pc:sldChg chg="add del">
        <pc:chgData name="Thomas Noordeloos" userId="df9f46e9-7760-4f6a-814f-9e8180d7b46a" providerId="ADAL" clId="{A5BABCBE-B25E-455E-94F2-3626E11D9B46}" dt="2024-02-26T13:19:45.893" v="162"/>
        <pc:sldMkLst>
          <pc:docMk/>
          <pc:sldMk cId="2882949851" sldId="481"/>
        </pc:sldMkLst>
      </pc:sldChg>
      <pc:sldChg chg="add del">
        <pc:chgData name="Thomas Noordeloos" userId="df9f46e9-7760-4f6a-814f-9e8180d7b46a" providerId="ADAL" clId="{A5BABCBE-B25E-455E-94F2-3626E11D9B46}" dt="2024-02-26T13:19:45.893" v="162"/>
        <pc:sldMkLst>
          <pc:docMk/>
          <pc:sldMk cId="1258629797" sldId="482"/>
        </pc:sldMkLst>
      </pc:sldChg>
      <pc:sldChg chg="modSp add del mod">
        <pc:chgData name="Thomas Noordeloos" userId="df9f46e9-7760-4f6a-814f-9e8180d7b46a" providerId="ADAL" clId="{A5BABCBE-B25E-455E-94F2-3626E11D9B46}" dt="2024-02-26T13:19:45.893" v="162"/>
        <pc:sldMkLst>
          <pc:docMk/>
          <pc:sldMk cId="3158772940" sldId="483"/>
        </pc:sldMkLst>
        <pc:picChg chg="mod">
          <ac:chgData name="Thomas Noordeloos" userId="df9f46e9-7760-4f6a-814f-9e8180d7b46a" providerId="ADAL" clId="{A5BABCBE-B25E-455E-94F2-3626E11D9B46}" dt="2024-02-26T13:19:41.102" v="160" actId="14100"/>
          <ac:picMkLst>
            <pc:docMk/>
            <pc:sldMk cId="3158772940" sldId="483"/>
            <ac:picMk id="4" creationId="{26D666BC-639A-4A1E-85DF-9E890075D82C}"/>
          </ac:picMkLst>
        </pc:picChg>
        <pc:picChg chg="mod">
          <ac:chgData name="Thomas Noordeloos" userId="df9f46e9-7760-4f6a-814f-9e8180d7b46a" providerId="ADAL" clId="{A5BABCBE-B25E-455E-94F2-3626E11D9B46}" dt="2024-02-26T13:19:40.177" v="158" actId="1076"/>
          <ac:picMkLst>
            <pc:docMk/>
            <pc:sldMk cId="3158772940" sldId="483"/>
            <ac:picMk id="7" creationId="{082C7F09-BB6F-40ED-97B0-97DAC3C75541}"/>
          </ac:picMkLst>
        </pc:picChg>
        <pc:picChg chg="mod">
          <ac:chgData name="Thomas Noordeloos" userId="df9f46e9-7760-4f6a-814f-9e8180d7b46a" providerId="ADAL" clId="{A5BABCBE-B25E-455E-94F2-3626E11D9B46}" dt="2024-02-26T13:19:39.251" v="156" actId="1076"/>
          <ac:picMkLst>
            <pc:docMk/>
            <pc:sldMk cId="3158772940" sldId="483"/>
            <ac:picMk id="9" creationId="{D98C5DEE-9791-4B88-A442-24D4F9EE9418}"/>
          </ac:picMkLst>
        </pc:picChg>
      </pc:sldChg>
      <pc:sldChg chg="add del">
        <pc:chgData name="Thomas Noordeloos" userId="df9f46e9-7760-4f6a-814f-9e8180d7b46a" providerId="ADAL" clId="{A5BABCBE-B25E-455E-94F2-3626E11D9B46}" dt="2024-02-26T13:19:45.893" v="162"/>
        <pc:sldMkLst>
          <pc:docMk/>
          <pc:sldMk cId="3183710016" sldId="484"/>
        </pc:sldMkLst>
      </pc:sldChg>
      <pc:sldChg chg="add">
        <pc:chgData name="Thomas Noordeloos" userId="df9f46e9-7760-4f6a-814f-9e8180d7b46a" providerId="ADAL" clId="{A5BABCBE-B25E-455E-94F2-3626E11D9B46}" dt="2024-02-26T13:18:32.393" v="149"/>
        <pc:sldMkLst>
          <pc:docMk/>
          <pc:sldMk cId="2886696230" sldId="485"/>
        </pc:sldMkLst>
      </pc:sldChg>
      <pc:sldChg chg="add">
        <pc:chgData name="Thomas Noordeloos" userId="df9f46e9-7760-4f6a-814f-9e8180d7b46a" providerId="ADAL" clId="{A5BABCBE-B25E-455E-94F2-3626E11D9B46}" dt="2024-02-26T13:18:32.393" v="149"/>
        <pc:sldMkLst>
          <pc:docMk/>
          <pc:sldMk cId="959444554" sldId="486"/>
        </pc:sldMkLst>
      </pc:sldChg>
      <pc:sldChg chg="add">
        <pc:chgData name="Thomas Noordeloos" userId="df9f46e9-7760-4f6a-814f-9e8180d7b46a" providerId="ADAL" clId="{A5BABCBE-B25E-455E-94F2-3626E11D9B46}" dt="2024-02-26T13:22:50.955" v="166"/>
        <pc:sldMkLst>
          <pc:docMk/>
          <pc:sldMk cId="821114013" sldId="4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489FC-091A-445C-9E31-CAEC130F1AE6}" type="datetimeFigureOut">
              <a:rPr lang="nl-NL"/>
              <a:pPr>
                <a:defRPr/>
              </a:pPr>
              <a:t>26-2-2024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E43C0-1E7E-4388-A524-C6A1A188B9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56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https://sdg-action.org/protecting-planetary-boundaries-aligning-the-sdgs-to-ensure-humankinds-future/</a:t>
            </a:r>
          </a:p>
          <a:p>
            <a:r>
              <a:rPr lang="nl-NL" dirty="0"/>
              <a:t>https://www.overshootday.org/newsroom/country-overshoot-days/</a:t>
            </a:r>
          </a:p>
          <a:p>
            <a:r>
              <a:rPr lang="nl-NL" dirty="0"/>
              <a:t>https://nos.nl/op3/artikel/2244088-waarom-we-eigenlijk-twee-aardes-nodig-hebben.html#:~:text=Zo%20hebben%20wij%20wereldwijd%201,'n%203%2C5%20aarde.&amp;text=Alles%20wat%20wij%20doen%20heeft,neemt%20al%20jaren%20sterk%20af.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53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https://www.overshootday.org/newsroom/country-overshoot-days/</a:t>
            </a:r>
          </a:p>
          <a:p>
            <a:r>
              <a:rPr lang="nl-NL" dirty="0"/>
              <a:t>https://nos.nl/op3/artikel/2244088-waarom-we-eigenlijk-twee-aardes-nodig-hebben.html#:~:text=Zo%20hebben%20wij%20wereldwijd%201,'n%203%2C5%20aarde.&amp;text=Alles%20wat%20wij%20doen%20heeft,neemt%20al%20jaren%20sterk%20af.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7506B-69E7-4A47-BAFC-C7C6E658CB3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95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40F2-7CAB-518E-0302-974F3B169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F2DE00-5002-5697-D771-E242F01677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C6199D0-36F9-6652-BAC4-27FAE4A9D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545F31-C3E3-567E-A53B-3F069A69B8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E43C0-1E7E-4388-A524-C6A1A188B955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43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1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63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62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355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983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547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05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59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01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100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87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10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61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34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5748-FF34-4248-A7F3-5541385C517F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847FE-E353-4047-9CB0-003D2AFAC8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7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analysenederland.nl/article/circulaire-economie--kansen-en-uitdagingen.html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hyperlink" Target="https://www.rivm.nl/publicaties/op-weg-naar-veilige-circulaire-economie-successen-kansen-en-uitdagingen" TargetMode="Externa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02D65-97F9-AAF0-930A-4D471AC5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6" descr="Afbeeldingsresultaat voor future city&quot;">
            <a:extLst>
              <a:ext uri="{FF2B5EF4-FFF2-40B4-BE49-F238E27FC236}">
                <a16:creationId xmlns:a16="http://schemas.microsoft.com/office/drawing/2014/main" id="{6E27FBBF-D715-065B-1C37-1F8DD4A21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893" r="6209" b="6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998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869DD8BE-E855-4AF2-83D2-04D35917949D}"/>
              </a:ext>
            </a:extLst>
          </p:cNvPr>
          <p:cNvGrpSpPr/>
          <p:nvPr/>
        </p:nvGrpSpPr>
        <p:grpSpPr>
          <a:xfrm>
            <a:off x="2765462" y="1098272"/>
            <a:ext cx="6661075" cy="4661455"/>
            <a:chOff x="2765462" y="1098272"/>
            <a:chExt cx="6661075" cy="4661455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9394CBC-4126-4852-A83E-9A3EAFB2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5462" y="1098272"/>
              <a:ext cx="6661075" cy="4661455"/>
            </a:xfrm>
            <a:prstGeom prst="rect">
              <a:avLst/>
            </a:prstGeom>
          </p:spPr>
        </p:pic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1EA96710-A585-42ED-8B7A-CC53FD085286}"/>
                </a:ext>
              </a:extLst>
            </p:cNvPr>
            <p:cNvSpPr/>
            <p:nvPr/>
          </p:nvSpPr>
          <p:spPr>
            <a:xfrm>
              <a:off x="6813177" y="1443317"/>
              <a:ext cx="1389529" cy="224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5862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5B1BD80-5DF9-4E3A-A184-3A5F3FA5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7"/>
          <a:stretch/>
        </p:blipFill>
        <p:spPr>
          <a:xfrm>
            <a:off x="1784490" y="233083"/>
            <a:ext cx="8623020" cy="5818093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975E17A-3C25-479F-A7B4-F6FB445C01A1}"/>
              </a:ext>
            </a:extLst>
          </p:cNvPr>
          <p:cNvSpPr/>
          <p:nvPr/>
        </p:nvSpPr>
        <p:spPr>
          <a:xfrm>
            <a:off x="5118847" y="430306"/>
            <a:ext cx="5288663" cy="1093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6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E50AFD6-D41A-41E2-9C7F-40C3E7807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71" y="652382"/>
            <a:ext cx="6966657" cy="55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1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F3403A-14C3-4A13-A4CF-21D09462B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5" y="871537"/>
            <a:ext cx="8553450" cy="5114925"/>
          </a:xfrm>
          <a:prstGeom prst="rect">
            <a:avLst/>
          </a:prstGeom>
        </p:spPr>
      </p:pic>
      <p:pic>
        <p:nvPicPr>
          <p:cNvPr id="2050" name="Picture 2" descr="Work Smart not Hard Tekststicker - TenStickers">
            <a:extLst>
              <a:ext uri="{FF2B5EF4-FFF2-40B4-BE49-F238E27FC236}">
                <a16:creationId xmlns:a16="http://schemas.microsoft.com/office/drawing/2014/main" id="{E9B0EC66-0C01-4323-BC5E-769EC45C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1" y="692243"/>
            <a:ext cx="35623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4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Formatief assessment in week 4</a:t>
            </a:r>
          </a:p>
          <a:p>
            <a:r>
              <a:rPr lang="nl-NL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Oorzaak maatschappelijke uitdagingen</a:t>
            </a:r>
            <a:endParaRPr lang="nl-NL" sz="4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185BC7D-0C50-462D-8907-AB6C6FBD3634}"/>
              </a:ext>
            </a:extLst>
          </p:cNvPr>
          <p:cNvSpPr txBox="1"/>
          <p:nvPr/>
        </p:nvSpPr>
        <p:spPr>
          <a:xfrm>
            <a:off x="838199" y="1994503"/>
            <a:ext cx="9186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dirty="0"/>
              <a:t> Gedeelte 1 ‘</a:t>
            </a:r>
            <a:r>
              <a:rPr lang="nl-NL" b="1" dirty="0"/>
              <a:t>Oorzaak maatschappelijke uitdagingen</a:t>
            </a:r>
            <a:r>
              <a:rPr lang="nl-NL" dirty="0"/>
              <a:t>’ van het visiedocument.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Aanleveren via </a:t>
            </a:r>
            <a:r>
              <a:rPr lang="nl-NL" b="1" dirty="0"/>
              <a:t>Opdrachten</a:t>
            </a:r>
            <a:r>
              <a:rPr lang="nl-NL" dirty="0"/>
              <a:t> </a:t>
            </a:r>
            <a:r>
              <a:rPr lang="nl-NL" i="1" dirty="0"/>
              <a:t>‘2324 IBS SVT toets Visiedocument’</a:t>
            </a:r>
            <a:r>
              <a:rPr lang="nl-NL" dirty="0"/>
              <a:t> in Teams voor </a:t>
            </a:r>
            <a:r>
              <a:rPr lang="nl-NL" b="1" dirty="0"/>
              <a:t>8 maart 23:59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Voldaan aan </a:t>
            </a:r>
            <a:r>
              <a:rPr lang="nl-NL" b="1" dirty="0"/>
              <a:t>checklist</a:t>
            </a:r>
            <a:r>
              <a:rPr lang="nl-NL" dirty="0"/>
              <a:t> voor het schrijven van een verslag.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</a:t>
            </a:r>
            <a:r>
              <a:rPr lang="nl-NL" b="1" dirty="0"/>
              <a:t>Positief advies</a:t>
            </a:r>
            <a:r>
              <a:rPr lang="nl-NL" dirty="0"/>
              <a:t> IBS verantwoordelijke (Valerie en/of Thomas).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 </a:t>
            </a:r>
            <a:r>
              <a:rPr lang="nl-NL" b="1" dirty="0"/>
              <a:t>Positief advies </a:t>
            </a:r>
            <a:r>
              <a:rPr lang="nl-NL" dirty="0"/>
              <a:t>vanuit feedback friends LA 1 bijeenkomst in </a:t>
            </a:r>
            <a:r>
              <a:rPr lang="nl-NL" b="1" dirty="0"/>
              <a:t>week 4</a:t>
            </a:r>
            <a:r>
              <a:rPr lang="nl-NL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nl-NL" dirty="0"/>
          </a:p>
        </p:txBody>
      </p:sp>
      <p:pic>
        <p:nvPicPr>
          <p:cNvPr id="1026" name="Picture 2" descr="Rollenspel Assessment Oefenen (+ 3 Onmisbare Tips)">
            <a:extLst>
              <a:ext uri="{FF2B5EF4-FFF2-40B4-BE49-F238E27FC236}">
                <a16:creationId xmlns:a16="http://schemas.microsoft.com/office/drawing/2014/main" id="{0C153C7C-DBE4-4334-9D11-5595AA410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271" y="2829131"/>
            <a:ext cx="2894888" cy="217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1B623B9-F07A-40E7-866D-53827F975469}"/>
              </a:ext>
            </a:extLst>
          </p:cNvPr>
          <p:cNvGraphicFramePr>
            <a:graphicFrameLocks noGrp="1"/>
          </p:cNvGraphicFramePr>
          <p:nvPr/>
        </p:nvGraphicFramePr>
        <p:xfrm>
          <a:off x="1665781" y="4052644"/>
          <a:ext cx="6871466" cy="2279790"/>
        </p:xfrm>
        <a:graphic>
          <a:graphicData uri="http://schemas.openxmlformats.org/drawingml/2006/table">
            <a:tbl>
              <a:tblPr firstRow="1" firstCol="1" bandRow="1"/>
              <a:tblGrid>
                <a:gridCol w="675757">
                  <a:extLst>
                    <a:ext uri="{9D8B030D-6E8A-4147-A177-3AD203B41FA5}">
                      <a16:colId xmlns:a16="http://schemas.microsoft.com/office/drawing/2014/main" val="3813836813"/>
                    </a:ext>
                  </a:extLst>
                </a:gridCol>
                <a:gridCol w="3651457">
                  <a:extLst>
                    <a:ext uri="{9D8B030D-6E8A-4147-A177-3AD203B41FA5}">
                      <a16:colId xmlns:a16="http://schemas.microsoft.com/office/drawing/2014/main" val="349598918"/>
                    </a:ext>
                  </a:extLst>
                </a:gridCol>
                <a:gridCol w="629817">
                  <a:extLst>
                    <a:ext uri="{9D8B030D-6E8A-4147-A177-3AD203B41FA5}">
                      <a16:colId xmlns:a16="http://schemas.microsoft.com/office/drawing/2014/main" val="412407163"/>
                    </a:ext>
                  </a:extLst>
                </a:gridCol>
                <a:gridCol w="225045">
                  <a:extLst>
                    <a:ext uri="{9D8B030D-6E8A-4147-A177-3AD203B41FA5}">
                      <a16:colId xmlns:a16="http://schemas.microsoft.com/office/drawing/2014/main" val="3946246268"/>
                    </a:ext>
                  </a:extLst>
                </a:gridCol>
                <a:gridCol w="337878">
                  <a:extLst>
                    <a:ext uri="{9D8B030D-6E8A-4147-A177-3AD203B41FA5}">
                      <a16:colId xmlns:a16="http://schemas.microsoft.com/office/drawing/2014/main" val="1226740833"/>
                    </a:ext>
                  </a:extLst>
                </a:gridCol>
                <a:gridCol w="337878">
                  <a:extLst>
                    <a:ext uri="{9D8B030D-6E8A-4147-A177-3AD203B41FA5}">
                      <a16:colId xmlns:a16="http://schemas.microsoft.com/office/drawing/2014/main" val="4204612666"/>
                    </a:ext>
                  </a:extLst>
                </a:gridCol>
                <a:gridCol w="337878">
                  <a:extLst>
                    <a:ext uri="{9D8B030D-6E8A-4147-A177-3AD203B41FA5}">
                      <a16:colId xmlns:a16="http://schemas.microsoft.com/office/drawing/2014/main" val="3076840345"/>
                    </a:ext>
                  </a:extLst>
                </a:gridCol>
                <a:gridCol w="337878">
                  <a:extLst>
                    <a:ext uri="{9D8B030D-6E8A-4147-A177-3AD203B41FA5}">
                      <a16:colId xmlns:a16="http://schemas.microsoft.com/office/drawing/2014/main" val="823238801"/>
                    </a:ext>
                  </a:extLst>
                </a:gridCol>
                <a:gridCol w="337878">
                  <a:extLst>
                    <a:ext uri="{9D8B030D-6E8A-4147-A177-3AD203B41FA5}">
                      <a16:colId xmlns:a16="http://schemas.microsoft.com/office/drawing/2014/main" val="4063670146"/>
                    </a:ext>
                  </a:extLst>
                </a:gridCol>
              </a:tblGrid>
              <a:tr h="18043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00" i="1" cap="all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punten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nl-NL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Oorzaak maatschappelijke uitdagingen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beschreven hoe er onderzoek is gedaan naar maatschappelijke uitdagingen op het gebied van circulariteit. De stappen zijn helder beschreven.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zijn minimaal drie  maatschappelijke uitdagingen uitgewerkt.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 uitdaging zijn minimaal twee actuele en betrouwbare bronnen gebruikt.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186275"/>
                  </a:ext>
                </a:extLst>
              </a:tr>
              <a:tr h="47548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nl-NL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nl-NL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940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8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</a:t>
            </a:r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De stad van de toekomst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4"/>
            <a:ext cx="10515600" cy="4597753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600" b="1" dirty="0">
                <a:solidFill>
                  <a:srgbClr val="FFC000"/>
                </a:solidFill>
              </a:rPr>
              <a:t>In kaart brengen maatschappelijke/uitdagingen problemen</a:t>
            </a:r>
            <a:endParaRPr lang="nl-NL" sz="2400" b="1" dirty="0">
              <a:solidFill>
                <a:srgbClr val="FFC000"/>
              </a:solidFill>
            </a:endParaRPr>
          </a:p>
          <a:p>
            <a:pPr marL="457200" lvl="2" indent="0">
              <a:spcBef>
                <a:spcPts val="1000"/>
              </a:spcBef>
              <a:buNone/>
            </a:pP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79ADEE-AB34-D9D5-7844-9CDFF6878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33" y="2435046"/>
            <a:ext cx="5876533" cy="41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1309544" y="222240"/>
            <a:ext cx="10135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2324 SVT LA1 Uitdagingen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Circulaire Economie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309544" y="925670"/>
            <a:ext cx="4943772" cy="13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Leerdoel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kunt onderzoek doen naar de maatschappelijke uitdagingen/problemen op het gebied van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afval en reststromen 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in de stad.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Je kunt voorbeelden geven van problemen/uitdagingen op het gebied van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afval en reststromen 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in de stad.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319087" y="2421220"/>
            <a:ext cx="4943772" cy="9079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Product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Een verslag met daarin 3 uitgewerkte 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maatschappelijke uitdagingen/problemen van de stad van de toekomst </a:t>
            </a:r>
            <a:r>
              <a:rPr lang="nl-NL" sz="1300" dirty="0">
                <a:solidFill>
                  <a:prstClr val="black"/>
                </a:solidFill>
                <a:cs typeface="+mn-cs"/>
              </a:rPr>
              <a:t>onderbouwd met actuele bronnen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.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1319087" y="3516662"/>
            <a:ext cx="4943772" cy="25237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176213" indent="-176213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6213" algn="l"/>
                <a:tab pos="11636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213" algn="l"/>
                <a:tab pos="1163638" algn="l"/>
              </a:tabLst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Stappen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			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Ga op zoek naar stedelijke uitdagingen op het gebied van </a:t>
            </a: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6" charset="-128"/>
                <a:cs typeface="+mn-cs"/>
              </a:rPr>
              <a:t>afvalstromen en reststromen in de stad 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op dit moment en de nabije toekomst. Dat mogen wereldwijde uitdagingen zijn.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Koppel gebeurtenissen die wereldwijd plaatsvinden op het gebied van steden en jouw specialisatie aan de uitdagingen.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Zoek betrouwbare bronnen die de gevonden gebeurtenissen, uitdagingen en thema’s onderbouwen.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Werk 3 uitdagingen en de daarbij behorende gebeurtenissen uit beargumenteerd met de gevonden bronnen.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176213" algn="l"/>
                <a:tab pos="1163638" algn="l"/>
              </a:tabLst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Beschrijf per uitdaging waarom het belangrijk is voor de stad van de toekomst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026476" y="3597424"/>
            <a:ext cx="4570157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Bronnen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3"/>
              </a:rPr>
              <a:t>https://analysenederland.nl/article/circulaire-economie--kansen-en-uitdagingen.html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4"/>
              </a:rPr>
              <a:t>https://www.rivm.nl/publicaties/op-weg-naar-veilige-circulaire-economie-successen-kansen-en-uitdagingen</a:t>
            </a:r>
            <a:r>
              <a:rPr kumimoji="0" lang="nl-NL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026476" y="2573447"/>
            <a:ext cx="4570157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457200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1pPr>
            <a:lvl2pPr marL="37931725" indent="-37474525" defTabSz="808038"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6" charset="-128"/>
              </a:defRPr>
            </a:lvl9pPr>
          </a:lstStyle>
          <a:p>
            <a:pPr marL="457200" marR="0" lvl="0" indent="-457200" algn="l" defTabSz="808038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36" charset="-128"/>
                <a:cs typeface="Arial" panose="020B0604020202020204" pitchFamily="34" charset="0"/>
              </a:rPr>
              <a:t>Bijeenkomsten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Bijeenkomsten stad van de toekomst </a:t>
            </a:r>
          </a:p>
          <a:p>
            <a:pPr marL="171450" marR="0" lvl="0" indent="-171450" algn="l" defTabSz="808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Calibri" pitchFamily="34" charset="0"/>
                <a:cs typeface="Arial" charset="0"/>
              </a:rPr>
              <a:t>Bijeenkomsten specialisatie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7026476" y="925670"/>
            <a:ext cx="4570157" cy="1508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Samenwerking</a:t>
            </a: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Arial" pitchFamily="36" charset="0"/>
                <a:ea typeface="+mn-ea"/>
                <a:cs typeface="ＭＳ Ｐゴシック" pitchFamily="36" charset="-128"/>
              </a:rPr>
              <a:t>		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Deze opdracht maak je alleen. 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Plaats je product op Teams.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Bekijk leerproducten van anderen en geef feedback tijdens 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friends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Deadline product: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01-03-2024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Feedback </a:t>
            </a:r>
            <a:r>
              <a:rPr kumimoji="0" lang="nl-NL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friends</a:t>
            </a:r>
            <a:r>
              <a:rPr kumimoji="0" lang="nl-NL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kumimoji="0" lang="nl-NL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06-03-2024</a:t>
            </a:r>
            <a:endParaRPr kumimoji="0" lang="nl-NL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29" name="Afbeelding 28"/>
          <p:cNvPicPr>
            <a:picLocks noChangeAspect="1"/>
          </p:cNvPicPr>
          <p:nvPr/>
        </p:nvPicPr>
        <p:blipFill rotWithShape="1">
          <a:blip r:embed="rId5"/>
          <a:srcRect l="21805" r="10840"/>
          <a:stretch/>
        </p:blipFill>
        <p:spPr>
          <a:xfrm>
            <a:off x="746955" y="899590"/>
            <a:ext cx="385812" cy="53157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30" y="2421220"/>
            <a:ext cx="263290" cy="321303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478" y="3516662"/>
            <a:ext cx="266283" cy="416301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32833" y="925670"/>
            <a:ext cx="385812" cy="263054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882" y="3611245"/>
            <a:ext cx="299225" cy="290796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 rotWithShape="1">
          <a:blip r:embed="rId10"/>
          <a:srcRect l="17050" t="33024" r="61669" b="30375"/>
          <a:stretch/>
        </p:blipFill>
        <p:spPr>
          <a:xfrm>
            <a:off x="6575370" y="2573447"/>
            <a:ext cx="300737" cy="290796"/>
          </a:xfrm>
          <a:prstGeom prst="rect">
            <a:avLst/>
          </a:prstGeom>
        </p:spPr>
      </p:pic>
      <p:pic>
        <p:nvPicPr>
          <p:cNvPr id="16" name="Picture 8" descr="Afbeeldingsresultaat voor fossiele brandstoffen">
            <a:extLst>
              <a:ext uri="{FF2B5EF4-FFF2-40B4-BE49-F238E27FC236}">
                <a16:creationId xmlns:a16="http://schemas.microsoft.com/office/drawing/2014/main" id="{157679D5-9C4C-4A15-8C7B-808A862A5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76" y="5124381"/>
            <a:ext cx="1860581" cy="12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86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LA 1 Uitdagingen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5"/>
            <a:ext cx="10515600" cy="4191866"/>
          </a:xfrm>
        </p:spPr>
        <p:txBody>
          <a:bodyPr>
            <a:normAutofit fontScale="92500" lnSpcReduction="20000"/>
          </a:bodyPr>
          <a:lstStyle/>
          <a:p>
            <a:pPr eaLnBrk="0" hangingPunct="0"/>
            <a:endParaRPr lang="nl-NL" sz="2400" dirty="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nl-NL" sz="2400" dirty="0">
                <a:ea typeface="Calibri" pitchFamily="34" charset="0"/>
                <a:cs typeface="Arial" charset="0"/>
              </a:rPr>
              <a:t>3 uitgewerkte </a:t>
            </a:r>
            <a:r>
              <a:rPr lang="nl-NL" sz="2400" dirty="0"/>
              <a:t>maatschappelijke uitdagingen/problemen </a:t>
            </a:r>
          </a:p>
          <a:p>
            <a:pPr eaLnBrk="0" hangingPunct="0"/>
            <a:r>
              <a:rPr lang="nl-NL" sz="2400" dirty="0"/>
              <a:t>Onderbouwd met actuele bronnen.</a:t>
            </a:r>
          </a:p>
          <a:p>
            <a:pPr marL="0" indent="0" eaLnBrk="0" hangingPunct="0">
              <a:buNone/>
            </a:pPr>
            <a:endParaRPr lang="nl-NL" sz="2400" dirty="0"/>
          </a:p>
          <a:p>
            <a:pPr marL="0" indent="0" eaLnBrk="0" hangingPunct="0">
              <a:buNone/>
            </a:pPr>
            <a:r>
              <a:rPr lang="nl-NL" sz="2400" b="1" dirty="0">
                <a:ea typeface="Calibri" pitchFamily="34" charset="0"/>
                <a:cs typeface="Arial" charset="0"/>
              </a:rPr>
              <a:t>Authentiek</a:t>
            </a:r>
            <a:r>
              <a:rPr lang="nl-NL" sz="2400" dirty="0">
                <a:ea typeface="Calibri" pitchFamily="34" charset="0"/>
                <a:cs typeface="Arial" charset="0"/>
              </a:rPr>
              <a:t>: de student beheerst de stof, is passend bij zijn eigen niveau en is geschreven in eigen woorden.</a:t>
            </a:r>
          </a:p>
          <a:p>
            <a:pPr marL="0" indent="0" eaLnBrk="0" hangingPunct="0">
              <a:buNone/>
            </a:pPr>
            <a:endParaRPr lang="nl-NL" sz="2400" dirty="0">
              <a:ea typeface="Calibri" pitchFamily="34" charset="0"/>
              <a:cs typeface="Arial" charset="0"/>
            </a:endParaRPr>
          </a:p>
          <a:p>
            <a:pPr marL="0" indent="0" eaLnBrk="0" hangingPunct="0">
              <a:buNone/>
            </a:pPr>
            <a:r>
              <a:rPr lang="nl-NL" sz="2400" b="1" dirty="0">
                <a:ea typeface="Calibri" pitchFamily="34" charset="0"/>
                <a:cs typeface="Arial" charset="0"/>
              </a:rPr>
              <a:t>Relevant</a:t>
            </a:r>
            <a:r>
              <a:rPr lang="nl-NL" sz="2400" dirty="0">
                <a:ea typeface="Calibri" pitchFamily="34" charset="0"/>
                <a:cs typeface="Arial" charset="0"/>
              </a:rPr>
              <a:t>: de student laat een duidelijke samenhang en relatie zien tussen overbevolking en de uitdagingen van de toekomst (2050 +).</a:t>
            </a:r>
          </a:p>
          <a:p>
            <a:pPr marL="0" indent="0" eaLnBrk="0" hangingPunct="0">
              <a:buNone/>
            </a:pPr>
            <a:endParaRPr lang="nl-NL" sz="2400" dirty="0">
              <a:ea typeface="Calibri" pitchFamily="34" charset="0"/>
              <a:cs typeface="Arial" charset="0"/>
            </a:endParaRPr>
          </a:p>
          <a:p>
            <a:pPr marL="0" indent="0" eaLnBrk="0" hangingPunct="0">
              <a:buNone/>
            </a:pPr>
            <a:r>
              <a:rPr lang="nl-NL" sz="2400" b="1" dirty="0">
                <a:ea typeface="Calibri" pitchFamily="34" charset="0"/>
                <a:cs typeface="Arial" charset="0"/>
              </a:rPr>
              <a:t>Kwaliteit</a:t>
            </a:r>
            <a:r>
              <a:rPr lang="nl-NL" sz="2400" dirty="0">
                <a:ea typeface="Calibri" pitchFamily="34" charset="0"/>
                <a:cs typeface="Arial" charset="0"/>
              </a:rPr>
              <a:t>: de student heeft zorg en aandacht besteed aan zijn verslag (o.a. checklist schrijven verslag)</a:t>
            </a:r>
          </a:p>
        </p:txBody>
      </p:sp>
    </p:spTree>
    <p:extLst>
      <p:ext uri="{BB962C8B-B14F-4D97-AF65-F5344CB8AC3E}">
        <p14:creationId xmlns:p14="http://schemas.microsoft.com/office/powerpoint/2010/main" val="1188185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C26E9-1E74-C68D-3840-842416611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066D0-80F7-E901-EC0F-52ED1366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 De stad van de toekomst</a:t>
            </a:r>
          </a:p>
        </p:txBody>
      </p:sp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D0029ED9-E206-D2ED-E70B-E2C062F586DA}"/>
              </a:ext>
            </a:extLst>
          </p:cNvPr>
          <p:cNvGraphicFramePr>
            <a:graphicFrameLocks noGrp="1"/>
          </p:cNvGraphicFramePr>
          <p:nvPr/>
        </p:nvGraphicFramePr>
        <p:xfrm>
          <a:off x="334108" y="1590373"/>
          <a:ext cx="9874080" cy="5136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237320612"/>
                    </a:ext>
                  </a:extLst>
                </a:gridCol>
                <a:gridCol w="2825065">
                  <a:extLst>
                    <a:ext uri="{9D8B030D-6E8A-4147-A177-3AD203B41FA5}">
                      <a16:colId xmlns:a16="http://schemas.microsoft.com/office/drawing/2014/main" val="1184782360"/>
                    </a:ext>
                  </a:extLst>
                </a:gridCol>
                <a:gridCol w="3434150">
                  <a:extLst>
                    <a:ext uri="{9D8B030D-6E8A-4147-A177-3AD203B41FA5}">
                      <a16:colId xmlns:a16="http://schemas.microsoft.com/office/drawing/2014/main" val="886868527"/>
                    </a:ext>
                  </a:extLst>
                </a:gridCol>
                <a:gridCol w="2215980">
                  <a:extLst>
                    <a:ext uri="{9D8B030D-6E8A-4147-A177-3AD203B41FA5}">
                      <a16:colId xmlns:a16="http://schemas.microsoft.com/office/drawing/2014/main" val="3857444242"/>
                    </a:ext>
                  </a:extLst>
                </a:gridCol>
              </a:tblGrid>
              <a:tr h="73133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Dinsdag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Woensdag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Vrijdag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1" kern="1200" dirty="0">
                          <a:solidFill>
                            <a:srgbClr val="FF0000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Deadline LA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9787180"/>
                  </a:ext>
                </a:extLst>
              </a:tr>
              <a:tr h="591021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latin typeface="Athletics" panose="02000000000000000000" pitchFamily="2" charset="0"/>
                        </a:rPr>
                        <a:t>Opstart</a:t>
                      </a:r>
                      <a:endParaRPr lang="nl-NL" b="1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Workshop Woensdag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Projectuur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751549"/>
                  </a:ext>
                </a:extLst>
              </a:tr>
              <a:tr h="338588">
                <a:tc>
                  <a:txBody>
                    <a:bodyPr/>
                    <a:lstStyle/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Wie</a:t>
                      </a:r>
                    </a:p>
                    <a:p>
                      <a:pPr algn="l"/>
                      <a:endParaRPr lang="nl-NL" sz="1600" i="1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Valerie &amp; Thomas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Formatief toetsen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Best </a:t>
                      </a:r>
                      <a:r>
                        <a:rPr lang="nl-NL" i="1" dirty="0" err="1">
                          <a:latin typeface="Athletics" panose="02000000000000000000" pitchFamily="2" charset="0"/>
                        </a:rPr>
                        <a:t>Practice</a:t>
                      </a:r>
                      <a:endParaRPr lang="nl-NL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Thomas &amp; Steven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Smart </a:t>
                      </a:r>
                      <a:r>
                        <a:rPr lang="nl-NL" i="1" dirty="0" err="1">
                          <a:latin typeface="Athletics" panose="02000000000000000000" pitchFamily="2" charset="0"/>
                        </a:rPr>
                        <a:t>Cities</a:t>
                      </a:r>
                      <a:endParaRPr lang="nl-NL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Design Thinking deel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Steven</a:t>
                      </a:r>
                    </a:p>
                    <a:p>
                      <a:pPr algn="ctr"/>
                      <a:endParaRPr lang="nl-NL" i="0" dirty="0">
                        <a:latin typeface="Athletics" panose="02000000000000000000" pitchFamily="2" charset="0"/>
                      </a:endParaRPr>
                    </a:p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Best </a:t>
                      </a:r>
                      <a:r>
                        <a:rPr lang="nl-NL" i="1" dirty="0" err="1">
                          <a:latin typeface="Athletics" panose="02000000000000000000" pitchFamily="2" charset="0"/>
                        </a:rPr>
                        <a:t>Practice</a:t>
                      </a:r>
                      <a:endParaRPr lang="nl-NL" i="1" dirty="0">
                        <a:latin typeface="Athletics" panose="02000000000000000000" pitchFamily="2" charset="0"/>
                      </a:endParaRPr>
                    </a:p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LA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315002"/>
                  </a:ext>
                </a:extLst>
              </a:tr>
              <a:tr h="106001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  <a:endParaRPr lang="nl-NL" sz="1600" b="1" i="0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endParaRPr lang="nl-NL" sz="1600" b="1" i="0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r>
                        <a:rPr lang="nl-NL" sz="1600" b="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Wie</a:t>
                      </a:r>
                    </a:p>
                    <a:p>
                      <a:pPr algn="l"/>
                      <a:endParaRPr lang="nl-NL" sz="1600" b="0" i="1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r>
                        <a:rPr lang="nl-NL" sz="1600" b="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i="0" dirty="0">
                          <a:latin typeface="Athletics" panose="02000000000000000000" pitchFamily="2" charset="0"/>
                        </a:rPr>
                        <a:t>Voorbereiding kerntaak 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i="1" dirty="0">
                          <a:latin typeface="Athletics" panose="02000000000000000000" pitchFamily="2" charset="0"/>
                        </a:rPr>
                        <a:t>Thomas (lokaal 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i="1" dirty="0">
                          <a:latin typeface="Athletics" panose="02000000000000000000" pitchFamily="2" charset="0"/>
                        </a:rPr>
                        <a:t>B1-K4-W1 Begroot financiën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i="1" dirty="0">
                          <a:solidFill>
                            <a:srgbClr val="FFC000"/>
                          </a:solidFill>
                          <a:latin typeface="Athletics" panose="02000000000000000000" pitchFamily="2" charset="0"/>
                        </a:rPr>
                        <a:t>3A - 12:45 </a:t>
                      </a:r>
                      <a:r>
                        <a:rPr lang="nl-NL" b="0" i="0" dirty="0">
                          <a:latin typeface="Athletics" panose="02000000000000000000" pitchFamily="2" charset="0"/>
                        </a:rPr>
                        <a:t>|</a:t>
                      </a:r>
                      <a:r>
                        <a:rPr lang="nl-NL" b="0" i="1" dirty="0">
                          <a:latin typeface="Athletics" panose="02000000000000000000" pitchFamily="2" charset="0"/>
                        </a:rPr>
                        <a:t> </a:t>
                      </a:r>
                      <a:r>
                        <a:rPr lang="nl-NL" sz="1800" b="1" i="1" kern="1200" dirty="0">
                          <a:solidFill>
                            <a:srgbClr val="FFC000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3B -  13:45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1" i="1" kern="1200" dirty="0">
                        <a:solidFill>
                          <a:srgbClr val="FF0000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1639"/>
                  </a:ext>
                </a:extLst>
              </a:tr>
              <a:tr h="517633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Schrijven verslag</a:t>
                      </a:r>
                      <a:endParaRPr lang="nl-NL" b="1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800" b="1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6688876"/>
                  </a:ext>
                </a:extLst>
              </a:tr>
              <a:tr h="435392">
                <a:tc>
                  <a:txBody>
                    <a:bodyPr/>
                    <a:lstStyle/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Wie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Steven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588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11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9D78C5E5-22D5-4341-A794-A2E858927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0" b="25100"/>
          <a:stretch/>
        </p:blipFill>
        <p:spPr bwMode="auto">
          <a:xfrm>
            <a:off x="0" y="2524125"/>
            <a:ext cx="12192000" cy="343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78CBD25-3E60-4B26-9421-2C958EF89C36}"/>
              </a:ext>
            </a:extLst>
          </p:cNvPr>
          <p:cNvSpPr txBox="1">
            <a:spLocks/>
          </p:cNvSpPr>
          <p:nvPr/>
        </p:nvSpPr>
        <p:spPr>
          <a:xfrm>
            <a:off x="1524000" y="4318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NL" sz="5400" b="1" dirty="0">
                <a:latin typeface="Athletics" panose="02000000000000000000" pitchFamily="2" charset="0"/>
              </a:rPr>
              <a:t>Week opstart IBS</a:t>
            </a:r>
            <a:br>
              <a:rPr lang="nl-NL" sz="5400" b="1" dirty="0">
                <a:latin typeface="Athletics" panose="02000000000000000000" pitchFamily="2" charset="0"/>
              </a:rPr>
            </a:br>
            <a:r>
              <a:rPr lang="nl-NL" sz="5400" b="1" dirty="0">
                <a:latin typeface="Athletics" panose="02000000000000000000" pitchFamily="2" charset="0"/>
              </a:rPr>
              <a:t>De stad van de toekomst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1FB37B2C-F9B9-4777-BE7D-1239CA9917F6}"/>
              </a:ext>
            </a:extLst>
          </p:cNvPr>
          <p:cNvSpPr txBox="1">
            <a:spLocks/>
          </p:cNvSpPr>
          <p:nvPr/>
        </p:nvSpPr>
        <p:spPr>
          <a:xfrm>
            <a:off x="1524000" y="1911646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nl-NL" dirty="0">
                <a:latin typeface="Athletics" panose="02000000000000000000" pitchFamily="2" charset="0"/>
              </a:rPr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96768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9380C-D876-172A-14EF-409240F4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A4D531-946E-FCF7-D1CB-B8D7C55A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 De stad van de toekomst</a:t>
            </a:r>
          </a:p>
        </p:txBody>
      </p:sp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27FE12E7-92C7-27F5-2044-258C6D342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52297"/>
              </p:ext>
            </p:extLst>
          </p:nvPr>
        </p:nvGraphicFramePr>
        <p:xfrm>
          <a:off x="334108" y="1590373"/>
          <a:ext cx="9874080" cy="5136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885">
                  <a:extLst>
                    <a:ext uri="{9D8B030D-6E8A-4147-A177-3AD203B41FA5}">
                      <a16:colId xmlns:a16="http://schemas.microsoft.com/office/drawing/2014/main" val="1237320612"/>
                    </a:ext>
                  </a:extLst>
                </a:gridCol>
                <a:gridCol w="2825065">
                  <a:extLst>
                    <a:ext uri="{9D8B030D-6E8A-4147-A177-3AD203B41FA5}">
                      <a16:colId xmlns:a16="http://schemas.microsoft.com/office/drawing/2014/main" val="1184782360"/>
                    </a:ext>
                  </a:extLst>
                </a:gridCol>
                <a:gridCol w="3434150">
                  <a:extLst>
                    <a:ext uri="{9D8B030D-6E8A-4147-A177-3AD203B41FA5}">
                      <a16:colId xmlns:a16="http://schemas.microsoft.com/office/drawing/2014/main" val="886868527"/>
                    </a:ext>
                  </a:extLst>
                </a:gridCol>
                <a:gridCol w="2215980">
                  <a:extLst>
                    <a:ext uri="{9D8B030D-6E8A-4147-A177-3AD203B41FA5}">
                      <a16:colId xmlns:a16="http://schemas.microsoft.com/office/drawing/2014/main" val="3857444242"/>
                    </a:ext>
                  </a:extLst>
                </a:gridCol>
              </a:tblGrid>
              <a:tr h="731336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Dinsdag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Woensdag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Vrijdag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1" kern="1200" dirty="0">
                          <a:solidFill>
                            <a:srgbClr val="FF0000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Deadline LA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9787180"/>
                  </a:ext>
                </a:extLst>
              </a:tr>
              <a:tr h="591021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latin typeface="Athletics" panose="02000000000000000000" pitchFamily="2" charset="0"/>
                        </a:rPr>
                        <a:t>Opstart</a:t>
                      </a:r>
                      <a:endParaRPr lang="nl-NL" b="1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1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Workshop Woensdag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Projectuur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751549"/>
                  </a:ext>
                </a:extLst>
              </a:tr>
              <a:tr h="338588">
                <a:tc>
                  <a:txBody>
                    <a:bodyPr/>
                    <a:lstStyle/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Wie</a:t>
                      </a:r>
                    </a:p>
                    <a:p>
                      <a:pPr algn="l"/>
                      <a:endParaRPr lang="nl-NL" sz="1600" i="1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Valerie &amp; Thomas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Formatief toetsen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Best </a:t>
                      </a:r>
                      <a:r>
                        <a:rPr lang="nl-NL" i="1" dirty="0" err="1">
                          <a:latin typeface="Athletics" panose="02000000000000000000" pitchFamily="2" charset="0"/>
                        </a:rPr>
                        <a:t>Practice</a:t>
                      </a:r>
                      <a:endParaRPr lang="nl-NL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Thomas &amp; Steven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Smart </a:t>
                      </a:r>
                      <a:r>
                        <a:rPr lang="nl-NL" i="1" dirty="0" err="1">
                          <a:latin typeface="Athletics" panose="02000000000000000000" pitchFamily="2" charset="0"/>
                        </a:rPr>
                        <a:t>Cities</a:t>
                      </a:r>
                      <a:endParaRPr lang="nl-NL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Design Thinking deel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Steven</a:t>
                      </a:r>
                    </a:p>
                    <a:p>
                      <a:pPr algn="ctr"/>
                      <a:endParaRPr lang="nl-NL" i="0" dirty="0">
                        <a:latin typeface="Athletics" panose="02000000000000000000" pitchFamily="2" charset="0"/>
                      </a:endParaRPr>
                    </a:p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Best </a:t>
                      </a:r>
                      <a:r>
                        <a:rPr lang="nl-NL" i="1" dirty="0" err="1">
                          <a:latin typeface="Athletics" panose="02000000000000000000" pitchFamily="2" charset="0"/>
                        </a:rPr>
                        <a:t>Practice</a:t>
                      </a:r>
                      <a:endParaRPr lang="nl-NL" i="1" dirty="0">
                        <a:latin typeface="Athletics" panose="02000000000000000000" pitchFamily="2" charset="0"/>
                      </a:endParaRPr>
                    </a:p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LA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315002"/>
                  </a:ext>
                </a:extLst>
              </a:tr>
              <a:tr h="106001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  <a:endParaRPr lang="nl-NL" sz="1600" b="1" i="0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endParaRPr lang="nl-NL" sz="1600" b="1" i="0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r>
                        <a:rPr lang="nl-NL" sz="1600" b="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Wie</a:t>
                      </a:r>
                    </a:p>
                    <a:p>
                      <a:pPr algn="l"/>
                      <a:endParaRPr lang="nl-NL" sz="1600" b="0" i="1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r>
                        <a:rPr lang="nl-NL" sz="1600" b="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i="0" dirty="0">
                          <a:latin typeface="Athletics" panose="02000000000000000000" pitchFamily="2" charset="0"/>
                        </a:rPr>
                        <a:t>Voorbereiding kerntaak 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i="1" dirty="0">
                          <a:latin typeface="Athletics" panose="02000000000000000000" pitchFamily="2" charset="0"/>
                        </a:rPr>
                        <a:t>Thomas (lokaal 7)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0" i="1" dirty="0">
                          <a:latin typeface="Athletics" panose="02000000000000000000" pitchFamily="2" charset="0"/>
                        </a:rPr>
                        <a:t>B1-K4-W1 Begroot financiën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i="1" dirty="0">
                          <a:solidFill>
                            <a:srgbClr val="FFC000"/>
                          </a:solidFill>
                          <a:latin typeface="Athletics" panose="02000000000000000000" pitchFamily="2" charset="0"/>
                        </a:rPr>
                        <a:t>3A - 12:45 </a:t>
                      </a:r>
                      <a:r>
                        <a:rPr lang="nl-NL" b="0" i="0" dirty="0">
                          <a:latin typeface="Athletics" panose="02000000000000000000" pitchFamily="2" charset="0"/>
                        </a:rPr>
                        <a:t>|</a:t>
                      </a:r>
                      <a:r>
                        <a:rPr lang="nl-NL" b="0" i="1" dirty="0">
                          <a:latin typeface="Athletics" panose="02000000000000000000" pitchFamily="2" charset="0"/>
                        </a:rPr>
                        <a:t> </a:t>
                      </a:r>
                      <a:r>
                        <a:rPr lang="nl-NL" sz="1800" b="1" i="1" kern="1200" dirty="0">
                          <a:solidFill>
                            <a:srgbClr val="FFC000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3B -  13:45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1" i="1" kern="1200" dirty="0">
                        <a:solidFill>
                          <a:srgbClr val="FF0000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1639"/>
                  </a:ext>
                </a:extLst>
              </a:tr>
              <a:tr h="517633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Schrijven verslag</a:t>
                      </a:r>
                      <a:endParaRPr lang="nl-NL" b="1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800" b="1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6688876"/>
                  </a:ext>
                </a:extLst>
              </a:tr>
              <a:tr h="435392">
                <a:tc>
                  <a:txBody>
                    <a:bodyPr/>
                    <a:lstStyle/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Wie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Steven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588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45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</a:t>
            </a:r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De stad van de toekomst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4"/>
            <a:ext cx="10515600" cy="459775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Eindresultaat: Schrijven </a:t>
            </a:r>
            <a:r>
              <a:rPr lang="nl-NL" b="1" dirty="0">
                <a:solidFill>
                  <a:srgbClr val="002060"/>
                </a:solidFill>
              </a:rPr>
              <a:t>visiedocument</a:t>
            </a:r>
            <a:r>
              <a:rPr lang="nl-NL" dirty="0"/>
              <a:t> voor de stad van de toekomst (2050) 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600" b="1" dirty="0">
                <a:solidFill>
                  <a:srgbClr val="FFC000"/>
                </a:solidFill>
              </a:rPr>
              <a:t>In kaart brengen maatschappelijke/uitdagingen problemen</a:t>
            </a:r>
            <a:endParaRPr lang="nl-NL" sz="2400" b="1" dirty="0">
              <a:solidFill>
                <a:srgbClr val="FFC000"/>
              </a:solidFill>
            </a:endParaRP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Trendonderzoek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Best practice (incl. georganiseerde excursie)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Visiedocument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b="1" dirty="0">
                <a:solidFill>
                  <a:srgbClr val="002060"/>
                </a:solidFill>
              </a:rPr>
              <a:t>Visiedocument</a:t>
            </a:r>
            <a:r>
              <a:rPr lang="nl-NL" sz="2400" i="1" dirty="0"/>
              <a:t> </a:t>
            </a:r>
            <a:r>
              <a:rPr lang="nl-NL" dirty="0"/>
              <a:t>schrijf je </a:t>
            </a:r>
            <a:r>
              <a:rPr lang="nl-NL" b="1" dirty="0">
                <a:solidFill>
                  <a:srgbClr val="002060"/>
                </a:solidFill>
              </a:rPr>
              <a:t>individueel</a:t>
            </a:r>
            <a:r>
              <a:rPr lang="nl-NL" dirty="0"/>
              <a:t> </a:t>
            </a:r>
            <a:r>
              <a:rPr lang="nl-NL" sz="2400" dirty="0"/>
              <a:t>en </a:t>
            </a:r>
            <a:r>
              <a:rPr lang="nl-NL" dirty="0"/>
              <a:t>binnen</a:t>
            </a:r>
            <a:r>
              <a:rPr lang="nl-NL" sz="2400" dirty="0"/>
              <a:t> je </a:t>
            </a:r>
            <a:r>
              <a:rPr lang="nl-NL" b="1" dirty="0">
                <a:solidFill>
                  <a:srgbClr val="002060"/>
                </a:solidFill>
              </a:rPr>
              <a:t>specialisatie</a:t>
            </a:r>
            <a:r>
              <a:rPr lang="nl-NL" sz="2400" dirty="0"/>
              <a:t>.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1026" name="Picture 2" descr="Afbeeldingsresultaat voor visi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9"/>
          <a:stretch/>
        </p:blipFill>
        <p:spPr bwMode="auto">
          <a:xfrm>
            <a:off x="9327127" y="2602229"/>
            <a:ext cx="2864874" cy="2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5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</a:t>
            </a:r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De stad van de toekomst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19224"/>
            <a:ext cx="10515600" cy="4597753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Eindresultaat: Schrijven </a:t>
            </a:r>
            <a:r>
              <a:rPr lang="nl-NL" b="1" dirty="0">
                <a:solidFill>
                  <a:srgbClr val="002060"/>
                </a:solidFill>
              </a:rPr>
              <a:t>visiedocument</a:t>
            </a:r>
            <a:r>
              <a:rPr lang="nl-NL" dirty="0"/>
              <a:t> voor de stad van de toekomst (2050) 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In kaart brengen maatschappelijke/uitdagingen problemen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600" b="1" dirty="0">
                <a:solidFill>
                  <a:srgbClr val="FFC000"/>
                </a:solidFill>
              </a:rPr>
              <a:t>Trendonderzoek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Best practice (incl. georganiseerde excursie)</a:t>
            </a:r>
          </a:p>
          <a:p>
            <a:pPr marL="914400" lvl="2" indent="-45720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Visiedocument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b="1" dirty="0">
                <a:solidFill>
                  <a:srgbClr val="002060"/>
                </a:solidFill>
              </a:rPr>
              <a:t>Visiedocument</a:t>
            </a:r>
            <a:r>
              <a:rPr lang="nl-NL" sz="2400" i="1" dirty="0"/>
              <a:t> </a:t>
            </a:r>
            <a:r>
              <a:rPr lang="nl-NL" dirty="0"/>
              <a:t>schrijf je </a:t>
            </a:r>
            <a:r>
              <a:rPr lang="nl-NL" b="1" dirty="0">
                <a:solidFill>
                  <a:srgbClr val="002060"/>
                </a:solidFill>
              </a:rPr>
              <a:t>individueel</a:t>
            </a:r>
            <a:r>
              <a:rPr lang="nl-NL" dirty="0"/>
              <a:t> </a:t>
            </a:r>
            <a:r>
              <a:rPr lang="nl-NL" sz="2400" dirty="0"/>
              <a:t>en </a:t>
            </a:r>
            <a:r>
              <a:rPr lang="nl-NL" dirty="0"/>
              <a:t>binnen</a:t>
            </a:r>
            <a:r>
              <a:rPr lang="nl-NL" sz="2400" dirty="0"/>
              <a:t> je </a:t>
            </a:r>
            <a:r>
              <a:rPr lang="nl-NL" b="1" dirty="0">
                <a:solidFill>
                  <a:srgbClr val="002060"/>
                </a:solidFill>
              </a:rPr>
              <a:t>specialisatie</a:t>
            </a:r>
            <a:r>
              <a:rPr lang="nl-NL" sz="2400" dirty="0"/>
              <a:t>.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1026" name="Picture 2" descr="Afbeeldingsresultaat voor visi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9"/>
          <a:stretch/>
        </p:blipFill>
        <p:spPr bwMode="auto">
          <a:xfrm>
            <a:off x="9327127" y="2602229"/>
            <a:ext cx="2864874" cy="2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4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AA579-078A-503E-2345-DA821E20A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visie&quot;">
            <a:extLst>
              <a:ext uri="{FF2B5EF4-FFF2-40B4-BE49-F238E27FC236}">
                <a16:creationId xmlns:a16="http://schemas.microsoft.com/office/drawing/2014/main" id="{C2700D04-040D-496C-BEEC-4C39C619A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9"/>
          <a:stretch/>
        </p:blipFill>
        <p:spPr bwMode="auto">
          <a:xfrm>
            <a:off x="9713989" y="2540683"/>
            <a:ext cx="2864874" cy="2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726764E-C818-5B16-0E85-AA46898A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814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</a:t>
            </a:r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De stad van de toekomst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CBB84-81D4-3C03-20F7-0C253D780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224"/>
            <a:ext cx="9061938" cy="4814522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lvl="1" indent="0">
              <a:spcBef>
                <a:spcPts val="1000"/>
              </a:spcBef>
              <a:buNone/>
            </a:pPr>
            <a:r>
              <a:rPr lang="nl-NL" dirty="0"/>
              <a:t>Eindresultaat: Schrijven </a:t>
            </a:r>
            <a:r>
              <a:rPr lang="nl-NL" b="1" dirty="0">
                <a:solidFill>
                  <a:srgbClr val="002060"/>
                </a:solidFill>
              </a:rPr>
              <a:t>visiedocument</a:t>
            </a:r>
            <a:r>
              <a:rPr lang="nl-NL" dirty="0"/>
              <a:t> voor de stad van de toekomst (2050+) </a:t>
            </a:r>
          </a:p>
          <a:p>
            <a:pPr marL="0" lvl="1" indent="0">
              <a:spcBef>
                <a:spcPts val="1000"/>
              </a:spcBef>
              <a:buNone/>
            </a:pPr>
            <a:endParaRPr lang="nl-NL" dirty="0"/>
          </a:p>
          <a:p>
            <a:pPr marL="0" indent="0" eaLnBrk="0" hangingPunct="0">
              <a:buNone/>
            </a:pPr>
            <a:r>
              <a:rPr lang="nl-NL" sz="2400" b="1" dirty="0">
                <a:ea typeface="Calibri" pitchFamily="34" charset="0"/>
                <a:cs typeface="Arial" charset="0"/>
              </a:rPr>
              <a:t>Authentiek</a:t>
            </a:r>
            <a:r>
              <a:rPr lang="nl-NL" sz="2400" dirty="0">
                <a:ea typeface="Calibri" pitchFamily="34" charset="0"/>
                <a:cs typeface="Arial" charset="0"/>
              </a:rPr>
              <a:t>: de student beheerst de stof, is passend bij zijn eigen niveau en is geschreven in eigen woorden.</a:t>
            </a:r>
          </a:p>
          <a:p>
            <a:pPr marL="0" indent="0" eaLnBrk="0" hangingPunct="0">
              <a:buNone/>
            </a:pPr>
            <a:endParaRPr lang="nl-NL" sz="2400" dirty="0">
              <a:ea typeface="Calibri" pitchFamily="34" charset="0"/>
              <a:cs typeface="Arial" charset="0"/>
            </a:endParaRPr>
          </a:p>
          <a:p>
            <a:pPr marL="0" indent="0" eaLnBrk="0" hangingPunct="0">
              <a:buNone/>
            </a:pPr>
            <a:r>
              <a:rPr lang="nl-NL" sz="2400" b="1" dirty="0">
                <a:ea typeface="Calibri" pitchFamily="34" charset="0"/>
                <a:cs typeface="Arial" charset="0"/>
              </a:rPr>
              <a:t>Relevant</a:t>
            </a:r>
            <a:r>
              <a:rPr lang="nl-NL" sz="2400" dirty="0">
                <a:ea typeface="Calibri" pitchFamily="34" charset="0"/>
                <a:cs typeface="Arial" charset="0"/>
              </a:rPr>
              <a:t>: de student laat een duidelijke samenhang en relatie zien tussen overbevolking en de uitdagingen van de toekomst (2050 +).</a:t>
            </a:r>
          </a:p>
          <a:p>
            <a:pPr marL="0" indent="0" eaLnBrk="0" hangingPunct="0">
              <a:buNone/>
            </a:pPr>
            <a:endParaRPr lang="nl-NL" sz="2400" dirty="0">
              <a:ea typeface="Calibri" pitchFamily="34" charset="0"/>
              <a:cs typeface="Arial" charset="0"/>
            </a:endParaRPr>
          </a:p>
          <a:p>
            <a:pPr marL="0" indent="0" eaLnBrk="0" hangingPunct="0">
              <a:buNone/>
            </a:pPr>
            <a:r>
              <a:rPr lang="nl-NL" sz="2400" b="1" dirty="0">
                <a:ea typeface="Calibri" pitchFamily="34" charset="0"/>
                <a:cs typeface="Arial" charset="0"/>
              </a:rPr>
              <a:t>Kwaliteit</a:t>
            </a:r>
            <a:r>
              <a:rPr lang="nl-NL" sz="2400" dirty="0">
                <a:ea typeface="Calibri" pitchFamily="34" charset="0"/>
                <a:cs typeface="Arial" charset="0"/>
              </a:rPr>
              <a:t>: de student heeft zorg en aandacht besteed aan zijn verslag (o.a. checklist schrijven verslag)</a:t>
            </a:r>
            <a:br>
              <a:rPr lang="nl-NL" sz="2400" dirty="0"/>
            </a:b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3053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450BD6-DCA7-4564-A1DE-88E15060A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b="2036"/>
          <a:stretch/>
        </p:blipFill>
        <p:spPr bwMode="auto">
          <a:xfrm>
            <a:off x="2426755" y="104708"/>
            <a:ext cx="7338489" cy="66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tockholm Resilience Centre - Stockholm Resilience Centre">
            <a:extLst>
              <a:ext uri="{FF2B5EF4-FFF2-40B4-BE49-F238E27FC236}">
                <a16:creationId xmlns:a16="http://schemas.microsoft.com/office/drawing/2014/main" id="{D1FE60A7-A3CB-4C1F-986C-7FA02679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5" y="104708"/>
            <a:ext cx="3012688" cy="9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2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650E7E4-506F-49A1-9E5B-BDBA40D8F4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24"/>
          <a:stretch/>
        </p:blipFill>
        <p:spPr>
          <a:xfrm>
            <a:off x="2047735" y="1406604"/>
            <a:ext cx="8096530" cy="4616127"/>
          </a:xfrm>
          <a:prstGeom prst="rect">
            <a:avLst/>
          </a:prstGeom>
        </p:spPr>
      </p:pic>
      <p:pic>
        <p:nvPicPr>
          <p:cNvPr id="2050" name="Picture 2" descr="Stockholm Resilience Centre - Stockholm Resilience Centre">
            <a:extLst>
              <a:ext uri="{FF2B5EF4-FFF2-40B4-BE49-F238E27FC236}">
                <a16:creationId xmlns:a16="http://schemas.microsoft.com/office/drawing/2014/main" id="{D1FE60A7-A3CB-4C1F-986C-7FA02679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5" y="104708"/>
            <a:ext cx="3012688" cy="94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DGs - Goedwerk Foundation">
            <a:extLst>
              <a:ext uri="{FF2B5EF4-FFF2-40B4-BE49-F238E27FC236}">
                <a16:creationId xmlns:a16="http://schemas.microsoft.com/office/drawing/2014/main" id="{3B46E5E1-F34F-4B47-A340-8EE62390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25" y="-107386"/>
            <a:ext cx="1513990" cy="15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9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6D666BC-639A-4A1E-85DF-9E890075D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12" y="600635"/>
            <a:ext cx="4858938" cy="302558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82C7F09-BB6F-40ED-97B0-97DAC3C7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34" y="379986"/>
            <a:ext cx="4016189" cy="328069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8C5DEE-9791-4B88-A442-24D4F9EE9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104" y="3626224"/>
            <a:ext cx="5410659" cy="311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7c63a5-6c7f-42bb-9d17-0feff5816463">
      <Terms xmlns="http://schemas.microsoft.com/office/infopath/2007/PartnerControls"/>
    </lcf76f155ced4ddcb4097134ff3c332f>
    <TaxCatchAll xmlns="c20cf8ba-b598-4d03-85bf-01d90a2844ae" xsi:nil="true"/>
    <MediaLengthInSeconds xmlns="c67c63a5-6c7f-42bb-9d17-0feff581646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45E640-2CDA-4137-AE15-3E3C33034BEF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7a28104-336f-447d-946e-e305ac2bcd47"/>
    <ds:schemaRef ds:uri="34354c1b-6b8c-435b-ad50-990538c19557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c6f82ce1-f6df-49a5-8b49-cf8409a27aa4"/>
    <ds:schemaRef ds:uri="2c4f0c93-2979-4f27-aab2-70de95932352"/>
    <ds:schemaRef ds:uri="c67c63a5-6c7f-42bb-9d17-0feff5816463"/>
    <ds:schemaRef ds:uri="c20cf8ba-b598-4d03-85bf-01d90a2844ae"/>
  </ds:schemaRefs>
</ds:datastoreItem>
</file>

<file path=customXml/itemProps2.xml><?xml version="1.0" encoding="utf-8"?>
<ds:datastoreItem xmlns:ds="http://schemas.openxmlformats.org/officeDocument/2006/customXml" ds:itemID="{1C8F83BF-4DFF-494A-9E87-591D1C5247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92CF53-BEB0-4E72-8A37-B4949DCC0D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2661</TotalTime>
  <Words>926</Words>
  <Application>Microsoft Office PowerPoint</Application>
  <PresentationFormat>Breedbeeld</PresentationFormat>
  <Paragraphs>185</Paragraphs>
  <Slides>18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6" baseType="lpstr">
      <vt:lpstr>Arial</vt:lpstr>
      <vt:lpstr>Athletics</vt:lpstr>
      <vt:lpstr>Athletics Black</vt:lpstr>
      <vt:lpstr>Calibri</vt:lpstr>
      <vt:lpstr>Calibri Light</vt:lpstr>
      <vt:lpstr>Wingdings</vt:lpstr>
      <vt:lpstr>1_Kantoorthema</vt:lpstr>
      <vt:lpstr>2_Kantoorthema</vt:lpstr>
      <vt:lpstr>PowerPoint-presentatie</vt:lpstr>
      <vt:lpstr>PowerPoint-presentatie</vt:lpstr>
      <vt:lpstr>IBS De stad van de toekomst</vt:lpstr>
      <vt:lpstr>IBS De stad van de toekomst</vt:lpstr>
      <vt:lpstr>IBS De stad van de toekomst</vt:lpstr>
      <vt:lpstr>IBS De stad van de toekomst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IBS De stad van de toekomst</vt:lpstr>
      <vt:lpstr>PowerPoint-presentatie</vt:lpstr>
      <vt:lpstr>LA 1 Uitdagingen</vt:lpstr>
      <vt:lpstr>IBS De stad van de toekomst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Thomas Noordeloos</cp:lastModifiedBy>
  <cp:revision>105</cp:revision>
  <dcterms:created xsi:type="dcterms:W3CDTF">2015-02-09T20:38:33Z</dcterms:created>
  <dcterms:modified xsi:type="dcterms:W3CDTF">2024-02-26T13:23:01Z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  <property fmtid="{D5CDD505-2E9C-101B-9397-08002B2CF9AE}" pid="6" name="Order">
    <vt:r8>4282500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