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2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500DC2-4B03-4104-B0C0-3464AF7F3A57}" type="datetimeFigureOut">
              <a:rPr lang="nl-NL" smtClean="0"/>
              <a:t>9-4-2017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9970E6-86C4-45C4-99DA-2EAFDD95B9DD}" type="slidenum">
              <a:rPr lang="nl-NL" smtClean="0"/>
              <a:t>‹nr.›</a:t>
            </a:fld>
            <a:endParaRPr lang="nl-NL"/>
          </a:p>
        </p:txBody>
      </p:sp>
    </p:spTree>
    <p:extLst>
      <p:ext uri="{BB962C8B-B14F-4D97-AF65-F5344CB8AC3E}">
        <p14:creationId xmlns:p14="http://schemas.microsoft.com/office/powerpoint/2010/main" val="621280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smtClean="0"/>
              <a:t>Het duizelt ons: allerlei vormen en kleuren en gedragingen en geluiden</a:t>
            </a:r>
          </a:p>
        </p:txBody>
      </p:sp>
      <p:sp>
        <p:nvSpPr>
          <p:cNvPr id="19459"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0227D9-51FC-4CFB-AB7E-F6179F7A8B01}" type="slidenum">
              <a:rPr lang="nl-NL" smtClean="0"/>
              <a:pPr fontAlgn="base">
                <a:spcBef>
                  <a:spcPct val="0"/>
                </a:spcBef>
                <a:spcAft>
                  <a:spcPct val="0"/>
                </a:spcAft>
                <a:defRPr/>
              </a:pPr>
              <a:t>2</a:t>
            </a:fld>
            <a:endParaRPr lang="nl-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smtClean="0"/>
              <a:t>Variatie zien we niet alleen bij huisdieren, maar ook in de natuur</a:t>
            </a:r>
          </a:p>
        </p:txBody>
      </p:sp>
      <p:sp>
        <p:nvSpPr>
          <p:cNvPr id="21507"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AFF2A4-26A1-4A59-B67E-2E0640B1122A}" type="slidenum">
              <a:rPr lang="nl-NL" smtClean="0"/>
              <a:pPr fontAlgn="base">
                <a:spcBef>
                  <a:spcPct val="0"/>
                </a:spcBef>
                <a:spcAft>
                  <a:spcPct val="0"/>
                </a:spcAft>
                <a:defRPr/>
              </a:pPr>
              <a:t>3</a:t>
            </a:fld>
            <a:endParaRPr 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smtClean="0"/>
              <a:t>Laat ik er eens twee uitnemen. Zoek de verschillen. Via de link naar soortenbank. Multimedia: geluid en biotoop verschillen.</a:t>
            </a:r>
          </a:p>
        </p:txBody>
      </p:sp>
      <p:sp>
        <p:nvSpPr>
          <p:cNvPr id="23555"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045B05-5B25-4115-860F-3520CD370391}" type="slidenum">
              <a:rPr lang="nl-NL" smtClean="0"/>
              <a:pPr fontAlgn="base">
                <a:spcBef>
                  <a:spcPct val="0"/>
                </a:spcBef>
                <a:spcAft>
                  <a:spcPct val="0"/>
                </a:spcAft>
                <a:defRPr/>
              </a:pPr>
              <a:t>4</a:t>
            </a:fld>
            <a:endParaRPr lang="nl-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smtClean="0"/>
              <a:t>Het gelacht Phylloscopis bevat in Nedrland 7 soorten</a:t>
            </a:r>
          </a:p>
        </p:txBody>
      </p:sp>
      <p:sp>
        <p:nvSpPr>
          <p:cNvPr id="2560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AEF8E7-E06A-4045-AC05-D57245433308}" type="slidenum">
              <a:rPr lang="nl-NL" smtClean="0"/>
              <a:pPr fontAlgn="base">
                <a:spcBef>
                  <a:spcPct val="0"/>
                </a:spcBef>
                <a:spcAft>
                  <a:spcPct val="0"/>
                </a:spcAft>
                <a:defRPr/>
              </a:pPr>
              <a:t>6</a:t>
            </a:fld>
            <a:endParaRPr lang="nl-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smtClean="0"/>
              <a:t>Het gelacht Phylloscopis bevat in Nedrland 7 soorten</a:t>
            </a:r>
          </a:p>
        </p:txBody>
      </p:sp>
      <p:sp>
        <p:nvSpPr>
          <p:cNvPr id="28675"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13B02A-C52D-40EE-A3AF-B9E55FC5BD35}" type="slidenum">
              <a:rPr lang="nl-NL" smtClean="0"/>
              <a:pPr fontAlgn="base">
                <a:spcBef>
                  <a:spcPct val="0"/>
                </a:spcBef>
                <a:spcAft>
                  <a:spcPct val="0"/>
                </a:spcAft>
                <a:defRPr/>
              </a:pPr>
              <a:t>8</a:t>
            </a:fld>
            <a:endParaRPr lang="nl-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smtClean="0"/>
              <a:t>Laat ik er eens twee uitnemen. Zoek de verschillen. Via de link naar soortenbank. Multimedia: geluid en biotoop verschillen.</a:t>
            </a:r>
          </a:p>
        </p:txBody>
      </p:sp>
      <p:sp>
        <p:nvSpPr>
          <p:cNvPr id="31747"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8C8CB1-4589-4246-AAED-8592EF016063}" type="slidenum">
              <a:rPr lang="nl-NL" smtClean="0"/>
              <a:pPr fontAlgn="base">
                <a:spcBef>
                  <a:spcPct val="0"/>
                </a:spcBef>
                <a:spcAft>
                  <a:spcPct val="0"/>
                </a:spcAft>
                <a:defRPr/>
              </a:pPr>
              <a:t>10</a:t>
            </a:fld>
            <a:endParaRPr lang="nl-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C6A8E3CE-966D-464B-8BA1-2F223A3EADA4}" type="datetimeFigureOut">
              <a:rPr lang="nl-NL" smtClean="0"/>
              <a:t>9-4-2017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F470F46-F959-450E-B358-92E0A8AE5174}" type="slidenum">
              <a:rPr lang="nl-NL" smtClean="0"/>
              <a:t>‹nr.›</a:t>
            </a:fld>
            <a:endParaRPr lang="nl-NL"/>
          </a:p>
        </p:txBody>
      </p:sp>
    </p:spTree>
    <p:extLst>
      <p:ext uri="{BB962C8B-B14F-4D97-AF65-F5344CB8AC3E}">
        <p14:creationId xmlns:p14="http://schemas.microsoft.com/office/powerpoint/2010/main" val="1085476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6A8E3CE-966D-464B-8BA1-2F223A3EADA4}" type="datetimeFigureOut">
              <a:rPr lang="nl-NL" smtClean="0"/>
              <a:t>9-4-2017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F470F46-F959-450E-B358-92E0A8AE5174}" type="slidenum">
              <a:rPr lang="nl-NL" smtClean="0"/>
              <a:t>‹nr.›</a:t>
            </a:fld>
            <a:endParaRPr lang="nl-NL"/>
          </a:p>
        </p:txBody>
      </p:sp>
    </p:spTree>
    <p:extLst>
      <p:ext uri="{BB962C8B-B14F-4D97-AF65-F5344CB8AC3E}">
        <p14:creationId xmlns:p14="http://schemas.microsoft.com/office/powerpoint/2010/main" val="2451044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6A8E3CE-966D-464B-8BA1-2F223A3EADA4}" type="datetimeFigureOut">
              <a:rPr lang="nl-NL" smtClean="0"/>
              <a:t>9-4-2017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F470F46-F959-450E-B358-92E0A8AE5174}" type="slidenum">
              <a:rPr lang="nl-NL" smtClean="0"/>
              <a:t>‹nr.›</a:t>
            </a:fld>
            <a:endParaRPr lang="nl-NL"/>
          </a:p>
        </p:txBody>
      </p:sp>
    </p:spTree>
    <p:extLst>
      <p:ext uri="{BB962C8B-B14F-4D97-AF65-F5344CB8AC3E}">
        <p14:creationId xmlns:p14="http://schemas.microsoft.com/office/powerpoint/2010/main" val="1595244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el en tekst bov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600200"/>
            <a:ext cx="8229600" cy="21717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57200" y="3924300"/>
            <a:ext cx="8229600" cy="21717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7"/>
          <p:cNvSpPr>
            <a:spLocks noGrp="1" noChangeArrowheads="1"/>
          </p:cNvSpPr>
          <p:nvPr>
            <p:ph type="dt" sz="half" idx="10"/>
          </p:nvPr>
        </p:nvSpPr>
        <p:spPr/>
        <p:txBody>
          <a:bodyPr/>
          <a:lstStyle>
            <a:lvl1pPr>
              <a:defRPr/>
            </a:lvl1pPr>
          </a:lstStyle>
          <a:p>
            <a:pPr>
              <a:defRPr/>
            </a:pPr>
            <a:endParaRPr lang="nl-NL"/>
          </a:p>
        </p:txBody>
      </p:sp>
      <p:sp>
        <p:nvSpPr>
          <p:cNvPr id="6" name="Rectangle 8"/>
          <p:cNvSpPr>
            <a:spLocks noGrp="1" noChangeArrowheads="1"/>
          </p:cNvSpPr>
          <p:nvPr>
            <p:ph type="ftr" sz="quarter" idx="11"/>
          </p:nvPr>
        </p:nvSpPr>
        <p:spPr/>
        <p:txBody>
          <a:bodyPr/>
          <a:lstStyle>
            <a:lvl1pPr>
              <a:defRPr/>
            </a:lvl1pPr>
          </a:lstStyle>
          <a:p>
            <a:pPr>
              <a:defRPr/>
            </a:pPr>
            <a:endParaRPr lang="nl-NL"/>
          </a:p>
        </p:txBody>
      </p:sp>
      <p:sp>
        <p:nvSpPr>
          <p:cNvPr id="7" name="Rectangle 9"/>
          <p:cNvSpPr>
            <a:spLocks noGrp="1" noChangeArrowheads="1"/>
          </p:cNvSpPr>
          <p:nvPr>
            <p:ph type="sldNum" sz="quarter" idx="12"/>
          </p:nvPr>
        </p:nvSpPr>
        <p:spPr/>
        <p:txBody>
          <a:bodyPr/>
          <a:lstStyle>
            <a:lvl1pPr>
              <a:defRPr/>
            </a:lvl1pPr>
          </a:lstStyle>
          <a:p>
            <a:pPr>
              <a:defRPr/>
            </a:pPr>
            <a:fld id="{2E506064-1D10-4083-B4F4-DBFB294ABA71}" type="slidenum">
              <a:rPr lang="nl-NL"/>
              <a:pPr>
                <a:defRPr/>
              </a:pPr>
              <a:t>‹nr.›</a:t>
            </a:fld>
            <a:endParaRPr lang="nl-NL"/>
          </a:p>
        </p:txBody>
      </p:sp>
    </p:spTree>
    <p:extLst>
      <p:ext uri="{BB962C8B-B14F-4D97-AF65-F5344CB8AC3E}">
        <p14:creationId xmlns:p14="http://schemas.microsoft.com/office/powerpoint/2010/main" val="375516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el, inhoud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495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4648200" y="1600200"/>
            <a:ext cx="4038600" cy="21717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4648200" y="3924300"/>
            <a:ext cx="4038600" cy="21717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Rectangle 7"/>
          <p:cNvSpPr>
            <a:spLocks noGrp="1" noChangeArrowheads="1"/>
          </p:cNvSpPr>
          <p:nvPr>
            <p:ph type="dt" sz="half" idx="10"/>
          </p:nvPr>
        </p:nvSpPr>
        <p:spPr/>
        <p:txBody>
          <a:bodyPr/>
          <a:lstStyle>
            <a:lvl1pPr>
              <a:defRPr/>
            </a:lvl1pPr>
          </a:lstStyle>
          <a:p>
            <a:pPr>
              <a:defRPr/>
            </a:pPr>
            <a:endParaRPr lang="nl-NL"/>
          </a:p>
        </p:txBody>
      </p:sp>
      <p:sp>
        <p:nvSpPr>
          <p:cNvPr id="7" name="Rectangle 8"/>
          <p:cNvSpPr>
            <a:spLocks noGrp="1" noChangeArrowheads="1"/>
          </p:cNvSpPr>
          <p:nvPr>
            <p:ph type="ftr" sz="quarter" idx="11"/>
          </p:nvPr>
        </p:nvSpPr>
        <p:spPr/>
        <p:txBody>
          <a:bodyPr/>
          <a:lstStyle>
            <a:lvl1pPr>
              <a:defRPr/>
            </a:lvl1pPr>
          </a:lstStyle>
          <a:p>
            <a:pPr>
              <a:defRPr/>
            </a:pPr>
            <a:endParaRPr lang="nl-NL"/>
          </a:p>
        </p:txBody>
      </p:sp>
      <p:sp>
        <p:nvSpPr>
          <p:cNvPr id="8" name="Rectangle 9"/>
          <p:cNvSpPr>
            <a:spLocks noGrp="1" noChangeArrowheads="1"/>
          </p:cNvSpPr>
          <p:nvPr>
            <p:ph type="sldNum" sz="quarter" idx="12"/>
          </p:nvPr>
        </p:nvSpPr>
        <p:spPr/>
        <p:txBody>
          <a:bodyPr/>
          <a:lstStyle>
            <a:lvl1pPr>
              <a:defRPr/>
            </a:lvl1pPr>
          </a:lstStyle>
          <a:p>
            <a:pPr>
              <a:defRPr/>
            </a:pPr>
            <a:fld id="{8BE3D763-8B7A-4ABF-998B-2886A9020157}" type="slidenum">
              <a:rPr lang="nl-NL"/>
              <a:pPr>
                <a:defRPr/>
              </a:pPr>
              <a:t>‹nr.›</a:t>
            </a:fld>
            <a:endParaRPr lang="nl-NL"/>
          </a:p>
        </p:txBody>
      </p:sp>
    </p:spTree>
    <p:extLst>
      <p:ext uri="{BB962C8B-B14F-4D97-AF65-F5344CB8AC3E}">
        <p14:creationId xmlns:p14="http://schemas.microsoft.com/office/powerpoint/2010/main" val="2104842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495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648200" y="1600200"/>
            <a:ext cx="4038600" cy="4495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7"/>
          <p:cNvSpPr>
            <a:spLocks noGrp="1" noChangeArrowheads="1"/>
          </p:cNvSpPr>
          <p:nvPr>
            <p:ph type="dt" sz="half" idx="10"/>
          </p:nvPr>
        </p:nvSpPr>
        <p:spPr/>
        <p:txBody>
          <a:bodyPr/>
          <a:lstStyle>
            <a:lvl1pPr>
              <a:defRPr/>
            </a:lvl1pPr>
          </a:lstStyle>
          <a:p>
            <a:pPr>
              <a:defRPr/>
            </a:pPr>
            <a:endParaRPr lang="nl-NL"/>
          </a:p>
        </p:txBody>
      </p:sp>
      <p:sp>
        <p:nvSpPr>
          <p:cNvPr id="6" name="Rectangle 8"/>
          <p:cNvSpPr>
            <a:spLocks noGrp="1" noChangeArrowheads="1"/>
          </p:cNvSpPr>
          <p:nvPr>
            <p:ph type="ftr" sz="quarter" idx="11"/>
          </p:nvPr>
        </p:nvSpPr>
        <p:spPr/>
        <p:txBody>
          <a:bodyPr/>
          <a:lstStyle>
            <a:lvl1pPr>
              <a:defRPr/>
            </a:lvl1pPr>
          </a:lstStyle>
          <a:p>
            <a:pPr>
              <a:defRPr/>
            </a:pPr>
            <a:endParaRPr lang="nl-NL"/>
          </a:p>
        </p:txBody>
      </p:sp>
      <p:sp>
        <p:nvSpPr>
          <p:cNvPr id="7" name="Rectangle 9"/>
          <p:cNvSpPr>
            <a:spLocks noGrp="1" noChangeArrowheads="1"/>
          </p:cNvSpPr>
          <p:nvPr>
            <p:ph type="sldNum" sz="quarter" idx="12"/>
          </p:nvPr>
        </p:nvSpPr>
        <p:spPr/>
        <p:txBody>
          <a:bodyPr/>
          <a:lstStyle>
            <a:lvl1pPr>
              <a:defRPr/>
            </a:lvl1pPr>
          </a:lstStyle>
          <a:p>
            <a:pPr>
              <a:defRPr/>
            </a:pPr>
            <a:fld id="{C17AE2B1-9E13-4310-B03F-67C70A4673DE}" type="slidenum">
              <a:rPr lang="nl-NL"/>
              <a:pPr>
                <a:defRPr/>
              </a:pPr>
              <a:t>‹nr.›</a:t>
            </a:fld>
            <a:endParaRPr lang="nl-NL"/>
          </a:p>
        </p:txBody>
      </p:sp>
    </p:spTree>
    <p:extLst>
      <p:ext uri="{BB962C8B-B14F-4D97-AF65-F5344CB8AC3E}">
        <p14:creationId xmlns:p14="http://schemas.microsoft.com/office/powerpoint/2010/main" val="2857946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274638"/>
            <a:ext cx="8229600" cy="1143000"/>
          </a:xfrm>
        </p:spPr>
        <p:txBody>
          <a:bodyPr/>
          <a:lstStyle/>
          <a:p>
            <a:r>
              <a:rPr lang="nl-NL" smtClean="0"/>
              <a:t>Klik om de stijl te bewerken</a:t>
            </a:r>
            <a:endParaRPr lang="nl-NL"/>
          </a:p>
        </p:txBody>
      </p:sp>
      <p:sp>
        <p:nvSpPr>
          <p:cNvPr id="3" name="Tijdelijke aanduiding voor inhoud 2"/>
          <p:cNvSpPr>
            <a:spLocks noGrp="1"/>
          </p:cNvSpPr>
          <p:nvPr>
            <p:ph sz="quarter" idx="1"/>
          </p:nvPr>
        </p:nvSpPr>
        <p:spPr>
          <a:xfrm>
            <a:off x="457200" y="1600200"/>
            <a:ext cx="4038600" cy="21717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4648200" y="1600200"/>
            <a:ext cx="4038600" cy="21717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457200" y="3924300"/>
            <a:ext cx="4038600" cy="21717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inhoud 5"/>
          <p:cNvSpPr>
            <a:spLocks noGrp="1"/>
          </p:cNvSpPr>
          <p:nvPr>
            <p:ph sz="quarter" idx="4"/>
          </p:nvPr>
        </p:nvSpPr>
        <p:spPr>
          <a:xfrm>
            <a:off x="4648200" y="3924300"/>
            <a:ext cx="4038600" cy="21717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7"/>
          <p:cNvSpPr>
            <a:spLocks noGrp="1" noChangeArrowheads="1"/>
          </p:cNvSpPr>
          <p:nvPr>
            <p:ph type="dt" sz="half" idx="10"/>
          </p:nvPr>
        </p:nvSpPr>
        <p:spPr/>
        <p:txBody>
          <a:bodyPr/>
          <a:lstStyle>
            <a:lvl1pPr>
              <a:defRPr/>
            </a:lvl1pPr>
          </a:lstStyle>
          <a:p>
            <a:pPr>
              <a:defRPr/>
            </a:pPr>
            <a:endParaRPr lang="nl-NL"/>
          </a:p>
        </p:txBody>
      </p:sp>
      <p:sp>
        <p:nvSpPr>
          <p:cNvPr id="8" name="Rectangle 8"/>
          <p:cNvSpPr>
            <a:spLocks noGrp="1" noChangeArrowheads="1"/>
          </p:cNvSpPr>
          <p:nvPr>
            <p:ph type="ftr" sz="quarter" idx="11"/>
          </p:nvPr>
        </p:nvSpPr>
        <p:spPr/>
        <p:txBody>
          <a:bodyPr/>
          <a:lstStyle>
            <a:lvl1pPr>
              <a:defRPr/>
            </a:lvl1pPr>
          </a:lstStyle>
          <a:p>
            <a:pPr>
              <a:defRPr/>
            </a:pPr>
            <a:endParaRPr lang="nl-NL"/>
          </a:p>
        </p:txBody>
      </p:sp>
      <p:sp>
        <p:nvSpPr>
          <p:cNvPr id="9" name="Rectangle 9"/>
          <p:cNvSpPr>
            <a:spLocks noGrp="1" noChangeArrowheads="1"/>
          </p:cNvSpPr>
          <p:nvPr>
            <p:ph type="sldNum" sz="quarter" idx="12"/>
          </p:nvPr>
        </p:nvSpPr>
        <p:spPr/>
        <p:txBody>
          <a:bodyPr/>
          <a:lstStyle>
            <a:lvl1pPr>
              <a:defRPr/>
            </a:lvl1pPr>
          </a:lstStyle>
          <a:p>
            <a:pPr>
              <a:defRPr/>
            </a:pPr>
            <a:fld id="{4D12FB11-B6D6-4F47-80F8-340903BDF4EF}" type="slidenum">
              <a:rPr lang="nl-NL"/>
              <a:pPr>
                <a:defRPr/>
              </a:pPr>
              <a:t>‹nr.›</a:t>
            </a:fld>
            <a:endParaRPr lang="nl-NL"/>
          </a:p>
        </p:txBody>
      </p:sp>
    </p:spTree>
    <p:extLst>
      <p:ext uri="{BB962C8B-B14F-4D97-AF65-F5344CB8AC3E}">
        <p14:creationId xmlns:p14="http://schemas.microsoft.com/office/powerpoint/2010/main" val="2624841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6A8E3CE-966D-464B-8BA1-2F223A3EADA4}" type="datetimeFigureOut">
              <a:rPr lang="nl-NL" smtClean="0"/>
              <a:t>9-4-2017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F470F46-F959-450E-B358-92E0A8AE5174}" type="slidenum">
              <a:rPr lang="nl-NL" smtClean="0"/>
              <a:t>‹nr.›</a:t>
            </a:fld>
            <a:endParaRPr lang="nl-NL"/>
          </a:p>
        </p:txBody>
      </p:sp>
    </p:spTree>
    <p:extLst>
      <p:ext uri="{BB962C8B-B14F-4D97-AF65-F5344CB8AC3E}">
        <p14:creationId xmlns:p14="http://schemas.microsoft.com/office/powerpoint/2010/main" val="1845301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C6A8E3CE-966D-464B-8BA1-2F223A3EADA4}" type="datetimeFigureOut">
              <a:rPr lang="nl-NL" smtClean="0"/>
              <a:t>9-4-2017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F470F46-F959-450E-B358-92E0A8AE5174}" type="slidenum">
              <a:rPr lang="nl-NL" smtClean="0"/>
              <a:t>‹nr.›</a:t>
            </a:fld>
            <a:endParaRPr lang="nl-NL"/>
          </a:p>
        </p:txBody>
      </p:sp>
    </p:spTree>
    <p:extLst>
      <p:ext uri="{BB962C8B-B14F-4D97-AF65-F5344CB8AC3E}">
        <p14:creationId xmlns:p14="http://schemas.microsoft.com/office/powerpoint/2010/main" val="103229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C6A8E3CE-966D-464B-8BA1-2F223A3EADA4}" type="datetimeFigureOut">
              <a:rPr lang="nl-NL" smtClean="0"/>
              <a:t>9-4-2017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F470F46-F959-450E-B358-92E0A8AE5174}" type="slidenum">
              <a:rPr lang="nl-NL" smtClean="0"/>
              <a:t>‹nr.›</a:t>
            </a:fld>
            <a:endParaRPr lang="nl-NL"/>
          </a:p>
        </p:txBody>
      </p:sp>
    </p:spTree>
    <p:extLst>
      <p:ext uri="{BB962C8B-B14F-4D97-AF65-F5344CB8AC3E}">
        <p14:creationId xmlns:p14="http://schemas.microsoft.com/office/powerpoint/2010/main" val="3350759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C6A8E3CE-966D-464B-8BA1-2F223A3EADA4}" type="datetimeFigureOut">
              <a:rPr lang="nl-NL" smtClean="0"/>
              <a:t>9-4-2017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F470F46-F959-450E-B358-92E0A8AE5174}" type="slidenum">
              <a:rPr lang="nl-NL" smtClean="0"/>
              <a:t>‹nr.›</a:t>
            </a:fld>
            <a:endParaRPr lang="nl-NL"/>
          </a:p>
        </p:txBody>
      </p:sp>
    </p:spTree>
    <p:extLst>
      <p:ext uri="{BB962C8B-B14F-4D97-AF65-F5344CB8AC3E}">
        <p14:creationId xmlns:p14="http://schemas.microsoft.com/office/powerpoint/2010/main" val="2658519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C6A8E3CE-966D-464B-8BA1-2F223A3EADA4}" type="datetimeFigureOut">
              <a:rPr lang="nl-NL" smtClean="0"/>
              <a:t>9-4-2017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F470F46-F959-450E-B358-92E0A8AE5174}" type="slidenum">
              <a:rPr lang="nl-NL" smtClean="0"/>
              <a:t>‹nr.›</a:t>
            </a:fld>
            <a:endParaRPr lang="nl-NL"/>
          </a:p>
        </p:txBody>
      </p:sp>
    </p:spTree>
    <p:extLst>
      <p:ext uri="{BB962C8B-B14F-4D97-AF65-F5344CB8AC3E}">
        <p14:creationId xmlns:p14="http://schemas.microsoft.com/office/powerpoint/2010/main" val="351410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6A8E3CE-966D-464B-8BA1-2F223A3EADA4}" type="datetimeFigureOut">
              <a:rPr lang="nl-NL" smtClean="0"/>
              <a:t>9-4-2017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F470F46-F959-450E-B358-92E0A8AE5174}" type="slidenum">
              <a:rPr lang="nl-NL" smtClean="0"/>
              <a:t>‹nr.›</a:t>
            </a:fld>
            <a:endParaRPr lang="nl-NL"/>
          </a:p>
        </p:txBody>
      </p:sp>
    </p:spTree>
    <p:extLst>
      <p:ext uri="{BB962C8B-B14F-4D97-AF65-F5344CB8AC3E}">
        <p14:creationId xmlns:p14="http://schemas.microsoft.com/office/powerpoint/2010/main" val="343758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6A8E3CE-966D-464B-8BA1-2F223A3EADA4}" type="datetimeFigureOut">
              <a:rPr lang="nl-NL" smtClean="0"/>
              <a:t>9-4-2017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F470F46-F959-450E-B358-92E0A8AE5174}" type="slidenum">
              <a:rPr lang="nl-NL" smtClean="0"/>
              <a:t>‹nr.›</a:t>
            </a:fld>
            <a:endParaRPr lang="nl-NL"/>
          </a:p>
        </p:txBody>
      </p:sp>
    </p:spTree>
    <p:extLst>
      <p:ext uri="{BB962C8B-B14F-4D97-AF65-F5344CB8AC3E}">
        <p14:creationId xmlns:p14="http://schemas.microsoft.com/office/powerpoint/2010/main" val="1526471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6A8E3CE-966D-464B-8BA1-2F223A3EADA4}" type="datetimeFigureOut">
              <a:rPr lang="nl-NL" smtClean="0"/>
              <a:t>9-4-2017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F470F46-F959-450E-B358-92E0A8AE5174}" type="slidenum">
              <a:rPr lang="nl-NL" smtClean="0"/>
              <a:t>‹nr.›</a:t>
            </a:fld>
            <a:endParaRPr lang="nl-NL"/>
          </a:p>
        </p:txBody>
      </p:sp>
    </p:spTree>
    <p:extLst>
      <p:ext uri="{BB962C8B-B14F-4D97-AF65-F5344CB8AC3E}">
        <p14:creationId xmlns:p14="http://schemas.microsoft.com/office/powerpoint/2010/main" val="618800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A8E3CE-966D-464B-8BA1-2F223A3EADA4}" type="datetimeFigureOut">
              <a:rPr lang="nl-NL" smtClean="0"/>
              <a:t>9-4-2017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470F46-F959-450E-B358-92E0A8AE5174}" type="slidenum">
              <a:rPr lang="nl-NL" smtClean="0"/>
              <a:t>‹nr.›</a:t>
            </a:fld>
            <a:endParaRPr lang="nl-NL"/>
          </a:p>
        </p:txBody>
      </p:sp>
    </p:spTree>
    <p:extLst>
      <p:ext uri="{BB962C8B-B14F-4D97-AF65-F5344CB8AC3E}">
        <p14:creationId xmlns:p14="http://schemas.microsoft.com/office/powerpoint/2010/main" val="4149033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soortenbank.nl/soorten.php?soortengroep=vogels&amp;menuentry=soorten&amp;id=360&amp;tab=beschrijvin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5.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2.jpeg"/><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www.soortenbank.nl/soorten.php?soortengroep=vogels&amp;menuentry=soorten&amp;id=360&amp;tab=beschrijving" TargetMode="External"/><Relationship Id="rId5" Type="http://schemas.openxmlformats.org/officeDocument/2006/relationships/hyperlink" Target="http://www.soortenbank.nl/soorten.php?soortengroep=vogels&amp;menuentry=soorten&amp;id=361&amp;tab=beschrijving"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soortenbank.nl/soorten.php?soortengroep=vogels&amp;id=357&amp;menuentry=soorten" TargetMode="External"/><Relationship Id="rId13" Type="http://schemas.openxmlformats.org/officeDocument/2006/relationships/image" Target="../media/image10.jpeg"/><Relationship Id="rId3" Type="http://schemas.openxmlformats.org/officeDocument/2006/relationships/image" Target="../media/image7.jpeg"/><Relationship Id="rId7" Type="http://schemas.openxmlformats.org/officeDocument/2006/relationships/hyperlink" Target="http://www.soortenbank.nl/soorten.php?soortengroep=vogels&amp;id=360&amp;menuentry=soorten" TargetMode="External"/><Relationship Id="rId12" Type="http://schemas.openxmlformats.org/officeDocument/2006/relationships/image" Target="../media/image9.jpeg"/><Relationship Id="rId2" Type="http://schemas.openxmlformats.org/officeDocument/2006/relationships/notesSlide" Target="../notesSlides/notesSlide4.xml"/><Relationship Id="rId16"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hyperlink" Target="http://www.soortenbank.nl/soorten.php?soortengroep=vogels&amp;id=356&amp;menuentry=soorten" TargetMode="External"/><Relationship Id="rId11" Type="http://schemas.openxmlformats.org/officeDocument/2006/relationships/hyperlink" Target="http://www.soortenbank.nl/soorten.php?soortengroep=vogels&amp;id=361&amp;menuentry=soorten" TargetMode="External"/><Relationship Id="rId5" Type="http://schemas.openxmlformats.org/officeDocument/2006/relationships/hyperlink" Target="http://www.soortenbank.nl/soorten.php?soortengroep=vogels&amp;id=358&amp;menuentry=soorten" TargetMode="External"/><Relationship Id="rId15" Type="http://schemas.openxmlformats.org/officeDocument/2006/relationships/image" Target="../media/image12.jpeg"/><Relationship Id="rId10" Type="http://schemas.openxmlformats.org/officeDocument/2006/relationships/hyperlink" Target="http://www.soortenbank.nl/soorten.php?soortengroep=vogels&amp;id=355&amp;menuentry=soorten" TargetMode="External"/><Relationship Id="rId4" Type="http://schemas.openxmlformats.org/officeDocument/2006/relationships/image" Target="../media/image8.jpeg"/><Relationship Id="rId9" Type="http://schemas.openxmlformats.org/officeDocument/2006/relationships/hyperlink" Target="http://www.soortenbank.nl/soorten.php?soortengroep=vogels&amp;id=359&amp;menuentry=soorten" TargetMode="External"/><Relationship Id="rId1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sz="6000" dirty="0" smtClean="0"/>
              <a:t>Wat is een soort?</a:t>
            </a:r>
            <a:endParaRPr lang="nl-NL" sz="6000" dirty="0"/>
          </a:p>
        </p:txBody>
      </p:sp>
      <p:sp>
        <p:nvSpPr>
          <p:cNvPr id="3" name="Ondertitel 2"/>
          <p:cNvSpPr>
            <a:spLocks noGrp="1"/>
          </p:cNvSpPr>
          <p:nvPr>
            <p:ph type="subTitle" idx="1"/>
          </p:nvPr>
        </p:nvSpPr>
        <p:spPr/>
        <p:txBody>
          <a:bodyPr/>
          <a:lstStyle/>
          <a:p>
            <a:r>
              <a:rPr lang="nl-NL" dirty="0" smtClean="0"/>
              <a:t>Definitie, taxonomie en wetenschappelijke naamgeving</a:t>
            </a:r>
            <a:endParaRPr lang="nl-NL" dirty="0"/>
          </a:p>
        </p:txBody>
      </p:sp>
    </p:spTree>
    <p:extLst>
      <p:ext uri="{BB962C8B-B14F-4D97-AF65-F5344CB8AC3E}">
        <p14:creationId xmlns:p14="http://schemas.microsoft.com/office/powerpoint/2010/main" val="2796988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woonparktriade.org/Tjiftja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853" y="404664"/>
            <a:ext cx="2826035" cy="326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hthoek 6"/>
          <p:cNvSpPr>
            <a:spLocks noChangeArrowheads="1"/>
          </p:cNvSpPr>
          <p:nvPr/>
        </p:nvSpPr>
        <p:spPr bwMode="auto">
          <a:xfrm>
            <a:off x="3707904" y="2852936"/>
            <a:ext cx="5041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nl-NL" altLang="nl-NL" sz="1800" dirty="0">
                <a:hlinkClick r:id="rId4"/>
              </a:rPr>
              <a:t>Tjiftjaf</a:t>
            </a:r>
            <a:r>
              <a:rPr lang="nl-NL" altLang="nl-NL" sz="1800" dirty="0"/>
              <a:t> = </a:t>
            </a:r>
            <a:r>
              <a:rPr lang="nl-NL" altLang="nl-NL" sz="1800" dirty="0" err="1"/>
              <a:t>Weidenlaubvogel</a:t>
            </a:r>
            <a:r>
              <a:rPr lang="nl-NL" altLang="nl-NL" sz="1800" dirty="0"/>
              <a:t>, </a:t>
            </a:r>
            <a:r>
              <a:rPr lang="nl-NL" altLang="nl-NL" sz="1800" dirty="0" err="1"/>
              <a:t>Zilpzalp</a:t>
            </a:r>
            <a:r>
              <a:rPr lang="nl-NL" altLang="nl-NL" sz="1800" dirty="0"/>
              <a:t>, </a:t>
            </a:r>
            <a:r>
              <a:rPr lang="nl-NL" altLang="nl-NL" sz="1800" dirty="0" err="1"/>
              <a:t>Chiffchaff</a:t>
            </a:r>
            <a:r>
              <a:rPr lang="nl-NL" altLang="nl-NL" sz="1800" dirty="0"/>
              <a:t> 	</a:t>
            </a:r>
          </a:p>
        </p:txBody>
      </p:sp>
      <p:sp>
        <p:nvSpPr>
          <p:cNvPr id="9" name="Tekstvak 8"/>
          <p:cNvSpPr txBox="1">
            <a:spLocks noChangeArrowheads="1"/>
          </p:cNvSpPr>
          <p:nvPr/>
        </p:nvSpPr>
        <p:spPr bwMode="auto">
          <a:xfrm>
            <a:off x="737853" y="5229028"/>
            <a:ext cx="712879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nl-NL" altLang="nl-NL" sz="2400" b="1" i="1" dirty="0" err="1"/>
              <a:t>Phylloscopus</a:t>
            </a:r>
            <a:r>
              <a:rPr lang="nl-NL" altLang="nl-NL" sz="2400" b="1" i="1" dirty="0"/>
              <a:t> </a:t>
            </a:r>
            <a:r>
              <a:rPr lang="nl-NL" altLang="nl-NL" sz="2400" b="1" i="1" dirty="0" err="1"/>
              <a:t>collybita</a:t>
            </a:r>
            <a:r>
              <a:rPr lang="nl-NL" altLang="nl-NL" sz="2400" b="1" dirty="0"/>
              <a:t> (</a:t>
            </a:r>
            <a:r>
              <a:rPr lang="nl-NL" altLang="nl-NL" sz="2400" b="1" dirty="0" err="1"/>
              <a:t>Vieillot</a:t>
            </a:r>
            <a:r>
              <a:rPr lang="nl-NL" altLang="nl-NL" sz="2400" b="1" dirty="0"/>
              <a:t>, 1817</a:t>
            </a:r>
            <a:r>
              <a:rPr lang="nl-NL" altLang="nl-NL" sz="2400" b="1" dirty="0" smtClean="0"/>
              <a:t>)</a:t>
            </a:r>
          </a:p>
          <a:p>
            <a:pPr eaLnBrk="1" hangingPunct="1">
              <a:spcBef>
                <a:spcPct val="0"/>
              </a:spcBef>
              <a:buFontTx/>
              <a:buNone/>
            </a:pPr>
            <a:r>
              <a:rPr lang="nl-NL" altLang="nl-NL" sz="1800" dirty="0" smtClean="0"/>
              <a:t>Juist ja, we hebben het nu over de wetenschappelijke naamgeving: </a:t>
            </a:r>
          </a:p>
          <a:p>
            <a:pPr eaLnBrk="1" hangingPunct="1">
              <a:spcBef>
                <a:spcPct val="0"/>
              </a:spcBef>
              <a:buFontTx/>
              <a:buNone/>
            </a:pPr>
            <a:r>
              <a:rPr lang="nl-NL" altLang="nl-NL" sz="1800" dirty="0" smtClean="0"/>
              <a:t>binaire naamgeving (tweeledig)</a:t>
            </a:r>
            <a:endParaRPr lang="nl-NL" altLang="nl-NL" sz="1800" dirty="0"/>
          </a:p>
        </p:txBody>
      </p:sp>
      <p:sp>
        <p:nvSpPr>
          <p:cNvPr id="2" name="Tekstvak 1"/>
          <p:cNvSpPr txBox="1"/>
          <p:nvPr/>
        </p:nvSpPr>
        <p:spPr>
          <a:xfrm>
            <a:off x="737853" y="4077072"/>
            <a:ext cx="4392488" cy="923330"/>
          </a:xfrm>
          <a:prstGeom prst="rect">
            <a:avLst/>
          </a:prstGeom>
          <a:noFill/>
        </p:spPr>
        <p:txBody>
          <a:bodyPr wrap="square" rtlCol="0">
            <a:spAutoFit/>
          </a:bodyPr>
          <a:lstStyle/>
          <a:p>
            <a:r>
              <a:rPr lang="nl-NL" dirty="0" smtClean="0"/>
              <a:t>In elke taal wel een andere naam voor dezelfde soort……………</a:t>
            </a:r>
          </a:p>
          <a:p>
            <a:r>
              <a:rPr lang="nl-NL" dirty="0" smtClean="0"/>
              <a:t>Wanneer spreken we wel dezelfde taal?</a:t>
            </a:r>
            <a:endParaRPr lang="nl-NL" dirty="0"/>
          </a:p>
        </p:txBody>
      </p:sp>
    </p:spTree>
    <p:extLst>
      <p:ext uri="{BB962C8B-B14F-4D97-AF65-F5344CB8AC3E}">
        <p14:creationId xmlns:p14="http://schemas.microsoft.com/office/powerpoint/2010/main" val="2202098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9">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9">
                                            <p:txEl>
                                              <p:pRg st="1" end="1"/>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9">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al 18"/>
          <p:cNvSpPr/>
          <p:nvPr/>
        </p:nvSpPr>
        <p:spPr>
          <a:xfrm>
            <a:off x="539750" y="5805488"/>
            <a:ext cx="3960813" cy="836612"/>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nl-NL"/>
          </a:p>
        </p:txBody>
      </p:sp>
      <p:sp>
        <p:nvSpPr>
          <p:cNvPr id="23555" name="Rechthoek 1"/>
          <p:cNvSpPr>
            <a:spLocks noChangeArrowheads="1"/>
          </p:cNvSpPr>
          <p:nvPr/>
        </p:nvSpPr>
        <p:spPr bwMode="auto">
          <a:xfrm>
            <a:off x="684213" y="476250"/>
            <a:ext cx="79200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nl-NL" altLang="nl-NL" sz="3600" b="1" i="1"/>
              <a:t>Phylloscopus  collybita</a:t>
            </a:r>
            <a:r>
              <a:rPr lang="nl-NL" altLang="nl-NL" sz="3600" b="1"/>
              <a:t> </a:t>
            </a:r>
            <a:r>
              <a:rPr lang="nl-NL" altLang="nl-NL" sz="3600"/>
              <a:t>(Vieillot, 1817)</a:t>
            </a:r>
          </a:p>
          <a:p>
            <a:pPr eaLnBrk="1" hangingPunct="1">
              <a:spcBef>
                <a:spcPct val="0"/>
              </a:spcBef>
              <a:buFontTx/>
              <a:buNone/>
            </a:pPr>
            <a:r>
              <a:rPr lang="nl-NL" altLang="nl-NL" sz="2400"/>
              <a:t>Een soortnaam bestaat uit:</a:t>
            </a:r>
          </a:p>
        </p:txBody>
      </p:sp>
      <p:sp>
        <p:nvSpPr>
          <p:cNvPr id="3" name="Tekstvak 2"/>
          <p:cNvSpPr txBox="1"/>
          <p:nvPr/>
        </p:nvSpPr>
        <p:spPr>
          <a:xfrm>
            <a:off x="395288" y="1989138"/>
            <a:ext cx="2736850" cy="646112"/>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fontAlgn="auto">
              <a:spcBef>
                <a:spcPts val="0"/>
              </a:spcBef>
              <a:spcAft>
                <a:spcPts val="0"/>
              </a:spcAft>
              <a:defRPr/>
            </a:pPr>
            <a:r>
              <a:rPr lang="nl-NL" sz="3600" i="1" dirty="0" err="1"/>
              <a:t>Phylloscopus</a:t>
            </a:r>
            <a:endParaRPr lang="nl-NL" sz="3600" dirty="0"/>
          </a:p>
        </p:txBody>
      </p:sp>
      <p:sp>
        <p:nvSpPr>
          <p:cNvPr id="4" name="Tekstvak 3"/>
          <p:cNvSpPr txBox="1"/>
          <p:nvPr/>
        </p:nvSpPr>
        <p:spPr>
          <a:xfrm>
            <a:off x="3276600" y="1989138"/>
            <a:ext cx="1871663" cy="646112"/>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fontAlgn="auto">
              <a:spcBef>
                <a:spcPts val="0"/>
              </a:spcBef>
              <a:spcAft>
                <a:spcPts val="0"/>
              </a:spcAft>
              <a:defRPr/>
            </a:pPr>
            <a:r>
              <a:rPr lang="nl-NL" sz="3600" i="1" dirty="0" err="1"/>
              <a:t>collybita</a:t>
            </a:r>
            <a:endParaRPr lang="nl-NL" sz="3600" dirty="0"/>
          </a:p>
        </p:txBody>
      </p:sp>
      <p:sp>
        <p:nvSpPr>
          <p:cNvPr id="5" name="Tekstvak 4"/>
          <p:cNvSpPr txBox="1"/>
          <p:nvPr/>
        </p:nvSpPr>
        <p:spPr>
          <a:xfrm>
            <a:off x="5364163" y="1989138"/>
            <a:ext cx="1800225" cy="646112"/>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fontAlgn="auto">
              <a:spcBef>
                <a:spcPts val="0"/>
              </a:spcBef>
              <a:spcAft>
                <a:spcPts val="0"/>
              </a:spcAft>
              <a:defRPr/>
            </a:pPr>
            <a:r>
              <a:rPr lang="nl-NL" sz="3600" dirty="0"/>
              <a:t>(</a:t>
            </a:r>
            <a:r>
              <a:rPr lang="nl-NL" sz="3600" dirty="0" err="1"/>
              <a:t>Vieillot</a:t>
            </a:r>
            <a:r>
              <a:rPr lang="nl-NL" sz="3600" dirty="0"/>
              <a:t>,</a:t>
            </a:r>
          </a:p>
        </p:txBody>
      </p:sp>
      <p:sp>
        <p:nvSpPr>
          <p:cNvPr id="6" name="Tekstvak 5"/>
          <p:cNvSpPr txBox="1"/>
          <p:nvPr/>
        </p:nvSpPr>
        <p:spPr>
          <a:xfrm>
            <a:off x="7380288" y="1989138"/>
            <a:ext cx="1295400" cy="646112"/>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fontAlgn="auto">
              <a:spcBef>
                <a:spcPts val="0"/>
              </a:spcBef>
              <a:spcAft>
                <a:spcPts val="0"/>
              </a:spcAft>
              <a:defRPr/>
            </a:pPr>
            <a:r>
              <a:rPr lang="nl-NL" sz="3600" dirty="0"/>
              <a:t>1817)</a:t>
            </a:r>
          </a:p>
        </p:txBody>
      </p:sp>
      <p:sp>
        <p:nvSpPr>
          <p:cNvPr id="7" name="PIJL-OMLAAG 6"/>
          <p:cNvSpPr/>
          <p:nvPr/>
        </p:nvSpPr>
        <p:spPr>
          <a:xfrm>
            <a:off x="1476375" y="3141663"/>
            <a:ext cx="215900" cy="503237"/>
          </a:xfrm>
          <a:prstGeom prst="downArrow">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nl-NL"/>
          </a:p>
        </p:txBody>
      </p:sp>
      <p:sp>
        <p:nvSpPr>
          <p:cNvPr id="8" name="PIJL-OMLAAG 7"/>
          <p:cNvSpPr/>
          <p:nvPr/>
        </p:nvSpPr>
        <p:spPr>
          <a:xfrm>
            <a:off x="3924300" y="3141663"/>
            <a:ext cx="215900" cy="503237"/>
          </a:xfrm>
          <a:prstGeom prst="downArrow">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nl-NL"/>
          </a:p>
        </p:txBody>
      </p:sp>
      <p:sp>
        <p:nvSpPr>
          <p:cNvPr id="9" name="PIJL-OMLAAG 8"/>
          <p:cNvSpPr/>
          <p:nvPr/>
        </p:nvSpPr>
        <p:spPr>
          <a:xfrm>
            <a:off x="6011863" y="3068638"/>
            <a:ext cx="215900" cy="576262"/>
          </a:xfrm>
          <a:prstGeom prst="down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nl-NL"/>
          </a:p>
        </p:txBody>
      </p:sp>
      <p:sp>
        <p:nvSpPr>
          <p:cNvPr id="10" name="PIJL-OMLAAG 9"/>
          <p:cNvSpPr/>
          <p:nvPr/>
        </p:nvSpPr>
        <p:spPr>
          <a:xfrm>
            <a:off x="7885113" y="3068638"/>
            <a:ext cx="215900" cy="576262"/>
          </a:xfrm>
          <a:prstGeom prst="down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nl-NL"/>
          </a:p>
        </p:txBody>
      </p:sp>
      <p:sp>
        <p:nvSpPr>
          <p:cNvPr id="14" name="Tekstvak 13"/>
          <p:cNvSpPr txBox="1"/>
          <p:nvPr/>
        </p:nvSpPr>
        <p:spPr>
          <a:xfrm>
            <a:off x="7235825" y="3860800"/>
            <a:ext cx="1728788" cy="163195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fontAlgn="auto">
              <a:spcBef>
                <a:spcPts val="0"/>
              </a:spcBef>
              <a:spcAft>
                <a:spcPts val="0"/>
              </a:spcAft>
              <a:defRPr/>
            </a:pPr>
            <a:r>
              <a:rPr lang="nl-NL" sz="2000" dirty="0"/>
              <a:t>Het jaar waarin de soort voor het eerst is beschreven</a:t>
            </a:r>
          </a:p>
        </p:txBody>
      </p:sp>
      <p:sp>
        <p:nvSpPr>
          <p:cNvPr id="15" name="Tekstvak 14"/>
          <p:cNvSpPr txBox="1"/>
          <p:nvPr/>
        </p:nvSpPr>
        <p:spPr>
          <a:xfrm>
            <a:off x="250825" y="4076700"/>
            <a:ext cx="2052638" cy="461963"/>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fontAlgn="auto">
              <a:spcBef>
                <a:spcPts val="0"/>
              </a:spcBef>
              <a:spcAft>
                <a:spcPts val="0"/>
              </a:spcAft>
              <a:defRPr/>
            </a:pPr>
            <a:r>
              <a:rPr lang="nl-NL" sz="2400" dirty="0"/>
              <a:t>geslachtsnaam</a:t>
            </a:r>
          </a:p>
        </p:txBody>
      </p:sp>
      <p:sp>
        <p:nvSpPr>
          <p:cNvPr id="16" name="Tekstvak 15"/>
          <p:cNvSpPr txBox="1"/>
          <p:nvPr/>
        </p:nvSpPr>
        <p:spPr>
          <a:xfrm>
            <a:off x="2700338" y="4076700"/>
            <a:ext cx="2376487" cy="461963"/>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fontAlgn="auto">
              <a:spcBef>
                <a:spcPts val="0"/>
              </a:spcBef>
              <a:spcAft>
                <a:spcPts val="0"/>
              </a:spcAft>
              <a:defRPr/>
            </a:pPr>
            <a:r>
              <a:rPr lang="nl-NL" sz="2400" dirty="0"/>
              <a:t>soortaanduiding</a:t>
            </a:r>
          </a:p>
        </p:txBody>
      </p:sp>
      <p:sp>
        <p:nvSpPr>
          <p:cNvPr id="17" name="Tekstvak 16"/>
          <p:cNvSpPr txBox="1"/>
          <p:nvPr/>
        </p:nvSpPr>
        <p:spPr>
          <a:xfrm>
            <a:off x="5292725" y="3860800"/>
            <a:ext cx="1727200" cy="1016000"/>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fontAlgn="auto">
              <a:spcBef>
                <a:spcPts val="0"/>
              </a:spcBef>
              <a:spcAft>
                <a:spcPts val="0"/>
              </a:spcAft>
              <a:defRPr/>
            </a:pPr>
            <a:r>
              <a:rPr lang="nl-NL" sz="2000" dirty="0"/>
              <a:t>De eerste beschrijver van de soort</a:t>
            </a:r>
          </a:p>
        </p:txBody>
      </p:sp>
      <p:sp>
        <p:nvSpPr>
          <p:cNvPr id="18" name="Tekstvak 17"/>
          <p:cNvSpPr txBox="1"/>
          <p:nvPr/>
        </p:nvSpPr>
        <p:spPr>
          <a:xfrm>
            <a:off x="539750" y="5516563"/>
            <a:ext cx="8424863" cy="954087"/>
          </a:xfrm>
          <a:prstGeom prst="rect">
            <a:avLst/>
          </a:prstGeom>
          <a:noFill/>
        </p:spPr>
        <p:txBody>
          <a:bodyPr>
            <a:spAutoFit/>
          </a:bodyPr>
          <a:lstStyle/>
          <a:p>
            <a:pPr fontAlgn="auto">
              <a:spcBef>
                <a:spcPts val="0"/>
              </a:spcBef>
              <a:spcAft>
                <a:spcPts val="0"/>
              </a:spcAft>
              <a:defRPr/>
            </a:pPr>
            <a:r>
              <a:rPr lang="nl-NL" sz="2800" i="1" dirty="0">
                <a:latin typeface="+mn-lt"/>
              </a:rPr>
              <a:t>Heel vaak wordt volstaan met de eerste twee delen: </a:t>
            </a:r>
            <a:r>
              <a:rPr lang="nl-NL" sz="2800" b="1" i="1" dirty="0" err="1">
                <a:solidFill>
                  <a:schemeClr val="accent1">
                    <a:lumMod val="75000"/>
                  </a:schemeClr>
                </a:solidFill>
                <a:latin typeface="+mn-lt"/>
              </a:rPr>
              <a:t>Phylloscopus</a:t>
            </a:r>
            <a:r>
              <a:rPr lang="nl-NL" sz="2800" b="1" i="1" dirty="0">
                <a:latin typeface="+mn-lt"/>
              </a:rPr>
              <a:t>  </a:t>
            </a:r>
            <a:r>
              <a:rPr lang="nl-NL" sz="2800" b="1" i="1" dirty="0" err="1">
                <a:solidFill>
                  <a:schemeClr val="accent6">
                    <a:lumMod val="75000"/>
                  </a:schemeClr>
                </a:solidFill>
                <a:latin typeface="+mn-lt"/>
              </a:rPr>
              <a:t>collybita</a:t>
            </a:r>
            <a:r>
              <a:rPr lang="nl-NL" sz="2800" b="1" dirty="0">
                <a:latin typeface="+mn-lt"/>
              </a:rPr>
              <a:t> </a:t>
            </a:r>
          </a:p>
        </p:txBody>
      </p:sp>
      <p:pic>
        <p:nvPicPr>
          <p:cNvPr id="20" name="Picture 2" descr="http://www.woonparktriade.org/Tjiftja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2244" y="509976"/>
            <a:ext cx="850625" cy="98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146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ox(in)">
                                      <p:cBhvr>
                                        <p:cTn id="30" dur="500"/>
                                        <p:tgtEl>
                                          <p:spTgt spid="1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ox(in)">
                                      <p:cBhvr>
                                        <p:cTn id="35" dur="500"/>
                                        <p:tgtEl>
                                          <p:spTgt spid="8"/>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ox(in)">
                                      <p:cBhvr>
                                        <p:cTn id="38" dur="500"/>
                                        <p:tgtEl>
                                          <p:spTgt spid="1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ox(in)">
                                      <p:cBhvr>
                                        <p:cTn id="43" dur="500"/>
                                        <p:tgtEl>
                                          <p:spTgt spid="9"/>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ox(in)">
                                      <p:cBhvr>
                                        <p:cTn id="46" dur="500"/>
                                        <p:tgtEl>
                                          <p:spTgt spid="1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ox(in)">
                                      <p:cBhvr>
                                        <p:cTn id="51" dur="500"/>
                                        <p:tgtEl>
                                          <p:spTgt spid="10"/>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ox(in)">
                                      <p:cBhvr>
                                        <p:cTn id="54" dur="500"/>
                                        <p:tgtEl>
                                          <p:spTgt spid="1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nodeType="clickEffect">
                                  <p:stCondLst>
                                    <p:cond delay="0"/>
                                  </p:stCondLst>
                                  <p:childTnLst>
                                    <p:set>
                                      <p:cBhvr>
                                        <p:cTn id="58" dur="1" fill="hold">
                                          <p:stCondLst>
                                            <p:cond delay="0"/>
                                          </p:stCondLst>
                                        </p:cTn>
                                        <p:tgtEl>
                                          <p:spTgt spid="18">
                                            <p:txEl>
                                              <p:pRg st="0" end="0"/>
                                            </p:txEl>
                                          </p:spTgt>
                                        </p:tgtEl>
                                        <p:attrNameLst>
                                          <p:attrName>style.visibility</p:attrName>
                                        </p:attrNameLst>
                                      </p:cBhvr>
                                      <p:to>
                                        <p:strVal val="visible"/>
                                      </p:to>
                                    </p:set>
                                    <p:animEffect transition="in" filter="box(in)">
                                      <p:cBhvr>
                                        <p:cTn id="59" dur="500"/>
                                        <p:tgtEl>
                                          <p:spTgt spid="18">
                                            <p:txEl>
                                              <p:pRg st="0" end="0"/>
                                            </p:txEl>
                                          </p:spTgt>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ox(in)">
                                      <p:cBhvr>
                                        <p:cTn id="62" dur="500"/>
                                        <p:tgtEl>
                                          <p:spTgt spid="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8" presetClass="entr" presetSubtype="16"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diamond(in)">
                                      <p:cBhvr>
                                        <p:cTn id="6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animBg="1"/>
      <p:bldP spid="4" grpId="0" animBg="1"/>
      <p:bldP spid="5" grpId="0" animBg="1"/>
      <p:bldP spid="6" grpId="0" animBg="1"/>
      <p:bldP spid="7" grpId="0" animBg="1"/>
      <p:bldP spid="8" grpId="0" animBg="1"/>
      <p:bldP spid="9" grpId="0" animBg="1"/>
      <p:bldP spid="10"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771775" y="5516563"/>
            <a:ext cx="3744913" cy="647700"/>
          </a:xfrm>
          <a:prstGeom prst="rect">
            <a:avLst/>
          </a:prstGeom>
          <a:solidFill>
            <a:schemeClr val="bg2">
              <a:lumMod val="20000"/>
              <a:lumOff val="80000"/>
            </a:schemeClr>
          </a:solidFill>
        </p:spPr>
        <p:txBody>
          <a:bodyPr>
            <a:spAutoFit/>
          </a:bodyPr>
          <a:lstStyle/>
          <a:p>
            <a:pPr algn="ctr">
              <a:defRPr/>
            </a:pPr>
            <a:r>
              <a:rPr lang="nl-NL" sz="3600" i="1" dirty="0" err="1">
                <a:cs typeface="Arial" pitchFamily="34" charset="0"/>
              </a:rPr>
              <a:t>Canis</a:t>
            </a:r>
            <a:r>
              <a:rPr lang="nl-NL" sz="3600" i="1" dirty="0">
                <a:cs typeface="Arial" pitchFamily="34" charset="0"/>
              </a:rPr>
              <a:t> lupus L.</a:t>
            </a:r>
          </a:p>
        </p:txBody>
      </p:sp>
      <p:sp>
        <p:nvSpPr>
          <p:cNvPr id="21506" name="Rectangle 2"/>
          <p:cNvSpPr>
            <a:spLocks noGrp="1" noChangeArrowheads="1"/>
          </p:cNvSpPr>
          <p:nvPr>
            <p:ph type="title"/>
          </p:nvPr>
        </p:nvSpPr>
        <p:spPr/>
        <p:txBody>
          <a:bodyPr>
            <a:normAutofit/>
          </a:bodyPr>
          <a:lstStyle/>
          <a:p>
            <a:pPr algn="l" eaLnBrk="1" hangingPunct="1">
              <a:defRPr/>
            </a:pPr>
            <a:r>
              <a:rPr lang="en-US" sz="2800" dirty="0" err="1" smtClean="0">
                <a:solidFill>
                  <a:schemeClr val="accent1">
                    <a:lumMod val="75000"/>
                  </a:schemeClr>
                </a:solidFill>
              </a:rPr>
              <a:t>Deze</a:t>
            </a:r>
            <a:r>
              <a:rPr lang="en-US" sz="2800" dirty="0" smtClean="0">
                <a:solidFill>
                  <a:schemeClr val="accent1">
                    <a:lumMod val="75000"/>
                  </a:schemeClr>
                </a:solidFill>
              </a:rPr>
              <a:t> “</a:t>
            </a:r>
            <a:r>
              <a:rPr lang="en-US" sz="2800" dirty="0" err="1" smtClean="0">
                <a:solidFill>
                  <a:schemeClr val="accent1">
                    <a:lumMod val="75000"/>
                  </a:schemeClr>
                </a:solidFill>
              </a:rPr>
              <a:t>binaire</a:t>
            </a:r>
            <a:r>
              <a:rPr lang="en-US" sz="2800" dirty="0" smtClean="0">
                <a:solidFill>
                  <a:schemeClr val="accent1">
                    <a:lumMod val="75000"/>
                  </a:schemeClr>
                </a:solidFill>
              </a:rPr>
              <a:t>” </a:t>
            </a:r>
            <a:r>
              <a:rPr lang="en-US" sz="2800" dirty="0" err="1" smtClean="0">
                <a:solidFill>
                  <a:schemeClr val="accent1">
                    <a:lumMod val="75000"/>
                  </a:schemeClr>
                </a:solidFill>
              </a:rPr>
              <a:t>naamgeving</a:t>
            </a:r>
            <a:r>
              <a:rPr lang="en-US" sz="2800" dirty="0" smtClean="0">
                <a:solidFill>
                  <a:schemeClr val="accent1">
                    <a:lumMod val="75000"/>
                  </a:schemeClr>
                </a:solidFill>
              </a:rPr>
              <a:t> </a:t>
            </a:r>
            <a:r>
              <a:rPr lang="en-US" sz="2800" dirty="0" err="1" smtClean="0">
                <a:solidFill>
                  <a:schemeClr val="accent1">
                    <a:lumMod val="75000"/>
                  </a:schemeClr>
                </a:solidFill>
              </a:rPr>
              <a:t>werd</a:t>
            </a:r>
            <a:r>
              <a:rPr lang="en-US" sz="2800" dirty="0" smtClean="0">
                <a:solidFill>
                  <a:schemeClr val="accent1">
                    <a:lumMod val="75000"/>
                  </a:schemeClr>
                </a:solidFill>
              </a:rPr>
              <a:t> </a:t>
            </a:r>
            <a:r>
              <a:rPr lang="en-US" sz="2800" dirty="0" err="1" smtClean="0">
                <a:solidFill>
                  <a:schemeClr val="accent1">
                    <a:lumMod val="75000"/>
                  </a:schemeClr>
                </a:solidFill>
              </a:rPr>
              <a:t>voor</a:t>
            </a:r>
            <a:r>
              <a:rPr lang="en-US" sz="2800" dirty="0" smtClean="0">
                <a:solidFill>
                  <a:schemeClr val="accent1">
                    <a:lumMod val="75000"/>
                  </a:schemeClr>
                </a:solidFill>
              </a:rPr>
              <a:t> het </a:t>
            </a:r>
            <a:r>
              <a:rPr lang="en-US" sz="2800" dirty="0" err="1" smtClean="0">
                <a:solidFill>
                  <a:schemeClr val="accent1">
                    <a:lumMod val="75000"/>
                  </a:schemeClr>
                </a:solidFill>
              </a:rPr>
              <a:t>eerst</a:t>
            </a:r>
            <a:r>
              <a:rPr lang="en-US" sz="2800" dirty="0" smtClean="0">
                <a:solidFill>
                  <a:schemeClr val="accent1">
                    <a:lumMod val="75000"/>
                  </a:schemeClr>
                </a:solidFill>
              </a:rPr>
              <a:t> </a:t>
            </a:r>
            <a:r>
              <a:rPr lang="en-US" sz="2800" dirty="0" err="1" smtClean="0">
                <a:solidFill>
                  <a:schemeClr val="accent1">
                    <a:lumMod val="75000"/>
                  </a:schemeClr>
                </a:solidFill>
              </a:rPr>
              <a:t>toegepast</a:t>
            </a:r>
            <a:r>
              <a:rPr lang="en-US" sz="2800" dirty="0" smtClean="0">
                <a:solidFill>
                  <a:schemeClr val="accent1">
                    <a:lumMod val="75000"/>
                  </a:schemeClr>
                </a:solidFill>
              </a:rPr>
              <a:t> door Carolus Linnaeus in de 18de </a:t>
            </a:r>
            <a:r>
              <a:rPr lang="en-US" sz="2800" dirty="0" err="1" smtClean="0">
                <a:solidFill>
                  <a:schemeClr val="accent1">
                    <a:lumMod val="75000"/>
                  </a:schemeClr>
                </a:solidFill>
              </a:rPr>
              <a:t>eeuw</a:t>
            </a:r>
            <a:endParaRPr lang="nl-NL" sz="2800" dirty="0" smtClean="0">
              <a:solidFill>
                <a:schemeClr val="accent1">
                  <a:lumMod val="75000"/>
                </a:schemeClr>
              </a:solidFill>
            </a:endParaRPr>
          </a:p>
        </p:txBody>
      </p:sp>
      <p:pic>
        <p:nvPicPr>
          <p:cNvPr id="21509" name="Picture 6" descr="http://siobhan316.files.wordpress.com/2009/05/great-dane-and-chihuahu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500438"/>
            <a:ext cx="2232025"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http://img.allposters.com/6/LRG/26/2676/M3CUD00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3500438"/>
            <a:ext cx="2293937"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0" descr="linnaeu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2276475"/>
            <a:ext cx="1500188"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3050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1513"/>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21512"/>
                                        </p:tgtEl>
                                        <p:attrNameLst>
                                          <p:attrName>style.visibility</p:attrName>
                                        </p:attrNameLst>
                                      </p:cBhvr>
                                      <p:to>
                                        <p:strVal val="visible"/>
                                      </p:to>
                                    </p:set>
                                    <p:anim calcmode="lin" valueType="num">
                                      <p:cBhvr additive="base">
                                        <p:cTn id="11" dur="500" fill="hold"/>
                                        <p:tgtEl>
                                          <p:spTgt spid="21512"/>
                                        </p:tgtEl>
                                        <p:attrNameLst>
                                          <p:attrName>ppt_x</p:attrName>
                                        </p:attrNameLst>
                                      </p:cBhvr>
                                      <p:tavLst>
                                        <p:tav tm="0">
                                          <p:val>
                                            <p:strVal val="#ppt_x"/>
                                          </p:val>
                                        </p:tav>
                                        <p:tav tm="100000">
                                          <p:val>
                                            <p:strVal val="#ppt_x"/>
                                          </p:val>
                                        </p:tav>
                                      </p:tavLst>
                                    </p:anim>
                                    <p:anim calcmode="lin" valueType="num">
                                      <p:cBhvr additive="base">
                                        <p:cTn id="12" dur="500" fill="hold"/>
                                        <p:tgtEl>
                                          <p:spTgt spid="215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509"/>
                                        </p:tgtEl>
                                        <p:attrNameLst>
                                          <p:attrName>style.visibility</p:attrName>
                                        </p:attrNameLst>
                                      </p:cBhvr>
                                      <p:to>
                                        <p:strVal val="visible"/>
                                      </p:to>
                                    </p:set>
                                    <p:anim calcmode="lin" valueType="num">
                                      <p:cBhvr additive="base">
                                        <p:cTn id="19" dur="500" fill="hold"/>
                                        <p:tgtEl>
                                          <p:spTgt spid="21509"/>
                                        </p:tgtEl>
                                        <p:attrNameLst>
                                          <p:attrName>ppt_x</p:attrName>
                                        </p:attrNameLst>
                                      </p:cBhvr>
                                      <p:tavLst>
                                        <p:tav tm="0">
                                          <p:val>
                                            <p:strVal val="#ppt_x"/>
                                          </p:val>
                                        </p:tav>
                                        <p:tav tm="100000">
                                          <p:val>
                                            <p:strVal val="#ppt_x"/>
                                          </p:val>
                                        </p:tav>
                                      </p:tavLst>
                                    </p:anim>
                                    <p:anim calcmode="lin" valueType="num">
                                      <p:cBhvr additive="base">
                                        <p:cTn id="20" dur="500" fill="hold"/>
                                        <p:tgtEl>
                                          <p:spTgt spid="215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1282154"/>
          </a:xfrm>
        </p:spPr>
        <p:txBody>
          <a:bodyPr>
            <a:normAutofit fontScale="90000"/>
          </a:bodyPr>
          <a:lstStyle/>
          <a:p>
            <a:pPr algn="l" eaLnBrk="1" hangingPunct="1"/>
            <a:r>
              <a:rPr lang="en-US" altLang="nl-NL" sz="2800" dirty="0" err="1" smtClean="0">
                <a:solidFill>
                  <a:schemeClr val="folHlink"/>
                </a:solidFill>
              </a:rPr>
              <a:t>Taxonomie</a:t>
            </a:r>
            <a:r>
              <a:rPr lang="en-US" altLang="nl-NL" sz="2800" dirty="0" smtClean="0">
                <a:solidFill>
                  <a:schemeClr val="folHlink"/>
                </a:solidFill>
              </a:rPr>
              <a:t> of </a:t>
            </a:r>
            <a:r>
              <a:rPr lang="en-US" altLang="nl-NL" sz="2800" dirty="0" err="1" smtClean="0">
                <a:solidFill>
                  <a:schemeClr val="folHlink"/>
                </a:solidFill>
              </a:rPr>
              <a:t>systematiek</a:t>
            </a:r>
            <a:r>
              <a:rPr lang="en-US" altLang="nl-NL" sz="2800" dirty="0" smtClean="0">
                <a:solidFill>
                  <a:schemeClr val="folHlink"/>
                </a:solidFill>
              </a:rPr>
              <a:t> </a:t>
            </a:r>
            <a:r>
              <a:rPr lang="en-US" altLang="nl-NL" sz="2800" dirty="0" err="1" smtClean="0">
                <a:solidFill>
                  <a:schemeClr val="folHlink"/>
                </a:solidFill>
              </a:rPr>
              <a:t>gaat</a:t>
            </a:r>
            <a:r>
              <a:rPr lang="en-US" altLang="nl-NL" sz="2800" dirty="0" smtClean="0">
                <a:solidFill>
                  <a:schemeClr val="folHlink"/>
                </a:solidFill>
              </a:rPr>
              <a:t> over </a:t>
            </a:r>
            <a:r>
              <a:rPr lang="en-US" altLang="nl-NL" sz="2800" dirty="0" err="1" smtClean="0">
                <a:solidFill>
                  <a:schemeClr val="folHlink"/>
                </a:solidFill>
              </a:rPr>
              <a:t>ordening</a:t>
            </a:r>
            <a:r>
              <a:rPr lang="en-US" altLang="nl-NL" sz="2800" dirty="0" smtClean="0">
                <a:solidFill>
                  <a:schemeClr val="folHlink"/>
                </a:solidFill>
              </a:rPr>
              <a:t> van </a:t>
            </a:r>
            <a:r>
              <a:rPr lang="en-US" altLang="nl-NL" sz="2800" dirty="0" err="1" smtClean="0">
                <a:solidFill>
                  <a:schemeClr val="folHlink"/>
                </a:solidFill>
              </a:rPr>
              <a:t>organismen</a:t>
            </a:r>
            <a:r>
              <a:rPr lang="en-US" altLang="nl-NL" sz="2800" dirty="0" smtClean="0">
                <a:solidFill>
                  <a:schemeClr val="folHlink"/>
                </a:solidFill>
              </a:rPr>
              <a:t/>
            </a:r>
            <a:br>
              <a:rPr lang="en-US" altLang="nl-NL" sz="2800" dirty="0" smtClean="0">
                <a:solidFill>
                  <a:schemeClr val="folHlink"/>
                </a:solidFill>
              </a:rPr>
            </a:br>
            <a:r>
              <a:rPr lang="en-US" altLang="nl-NL" sz="2800" dirty="0" smtClean="0">
                <a:solidFill>
                  <a:schemeClr val="folHlink"/>
                </a:solidFill>
              </a:rPr>
              <a:t>De </a:t>
            </a:r>
            <a:r>
              <a:rPr lang="en-US" altLang="nl-NL" sz="2800" dirty="0" err="1" smtClean="0">
                <a:solidFill>
                  <a:schemeClr val="folHlink"/>
                </a:solidFill>
              </a:rPr>
              <a:t>kleinste</a:t>
            </a:r>
            <a:r>
              <a:rPr lang="en-US" altLang="nl-NL" sz="2800" dirty="0" smtClean="0">
                <a:solidFill>
                  <a:schemeClr val="folHlink"/>
                </a:solidFill>
              </a:rPr>
              <a:t> </a:t>
            </a:r>
            <a:r>
              <a:rPr lang="en-US" altLang="nl-NL" sz="2800" dirty="0" err="1" smtClean="0">
                <a:solidFill>
                  <a:schemeClr val="folHlink"/>
                </a:solidFill>
              </a:rPr>
              <a:t>groep</a:t>
            </a:r>
            <a:r>
              <a:rPr lang="en-US" altLang="nl-NL" sz="2800" dirty="0" smtClean="0">
                <a:solidFill>
                  <a:schemeClr val="folHlink"/>
                </a:solidFill>
              </a:rPr>
              <a:t> </a:t>
            </a:r>
            <a:r>
              <a:rPr lang="en-US" altLang="nl-NL" sz="2800" dirty="0" err="1" smtClean="0">
                <a:solidFill>
                  <a:schemeClr val="folHlink"/>
                </a:solidFill>
              </a:rPr>
              <a:t>en</a:t>
            </a:r>
            <a:r>
              <a:rPr lang="en-US" altLang="nl-NL" sz="2800" dirty="0" smtClean="0">
                <a:solidFill>
                  <a:schemeClr val="folHlink"/>
                </a:solidFill>
              </a:rPr>
              <a:t> </a:t>
            </a:r>
            <a:r>
              <a:rPr lang="en-US" altLang="nl-NL" sz="2800" dirty="0" err="1" smtClean="0">
                <a:solidFill>
                  <a:schemeClr val="folHlink"/>
                </a:solidFill>
              </a:rPr>
              <a:t>uitgangspunt</a:t>
            </a:r>
            <a:r>
              <a:rPr lang="en-US" altLang="nl-NL" sz="2800" dirty="0" smtClean="0">
                <a:solidFill>
                  <a:schemeClr val="folHlink"/>
                </a:solidFill>
              </a:rPr>
              <a:t> </a:t>
            </a:r>
            <a:r>
              <a:rPr lang="en-US" altLang="nl-NL" sz="2800" dirty="0" err="1" smtClean="0">
                <a:solidFill>
                  <a:schemeClr val="folHlink"/>
                </a:solidFill>
              </a:rPr>
              <a:t>bij</a:t>
            </a:r>
            <a:r>
              <a:rPr lang="en-US" altLang="nl-NL" sz="2800" dirty="0" smtClean="0">
                <a:solidFill>
                  <a:schemeClr val="folHlink"/>
                </a:solidFill>
              </a:rPr>
              <a:t> de </a:t>
            </a:r>
            <a:r>
              <a:rPr lang="en-US" altLang="nl-NL" sz="2800" dirty="0" err="1" smtClean="0">
                <a:solidFill>
                  <a:schemeClr val="folHlink"/>
                </a:solidFill>
              </a:rPr>
              <a:t>taxonomie</a:t>
            </a:r>
            <a:r>
              <a:rPr lang="en-US" altLang="nl-NL" sz="2800" dirty="0" smtClean="0">
                <a:solidFill>
                  <a:schemeClr val="folHlink"/>
                </a:solidFill>
              </a:rPr>
              <a:t> is het taxon “</a:t>
            </a:r>
            <a:r>
              <a:rPr lang="en-US" altLang="nl-NL" sz="2800" dirty="0" err="1" smtClean="0">
                <a:solidFill>
                  <a:schemeClr val="folHlink"/>
                </a:solidFill>
              </a:rPr>
              <a:t>soort</a:t>
            </a:r>
            <a:r>
              <a:rPr lang="en-US" altLang="nl-NL" sz="2800" dirty="0" smtClean="0">
                <a:solidFill>
                  <a:schemeClr val="folHlink"/>
                </a:solidFill>
              </a:rPr>
              <a:t>”?</a:t>
            </a:r>
            <a:endParaRPr lang="nl-NL" altLang="nl-NL" sz="2800" dirty="0" smtClean="0">
              <a:solidFill>
                <a:schemeClr val="folHlink"/>
              </a:solidFill>
            </a:endParaRPr>
          </a:p>
        </p:txBody>
      </p:sp>
      <p:sp>
        <p:nvSpPr>
          <p:cNvPr id="21507" name="Text Box 3"/>
          <p:cNvSpPr txBox="1">
            <a:spLocks noChangeArrowheads="1"/>
          </p:cNvSpPr>
          <p:nvPr/>
        </p:nvSpPr>
        <p:spPr bwMode="auto">
          <a:xfrm>
            <a:off x="611558" y="1664323"/>
            <a:ext cx="4824538"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nl-NL" sz="2000" dirty="0" err="1">
                <a:latin typeface="Arial" pitchFamily="34" charset="0"/>
              </a:rPr>
              <a:t>Een</a:t>
            </a:r>
            <a:r>
              <a:rPr lang="en-US" altLang="nl-NL" sz="2000" dirty="0">
                <a:latin typeface="Arial" pitchFamily="34" charset="0"/>
              </a:rPr>
              <a:t> </a:t>
            </a:r>
            <a:r>
              <a:rPr lang="en-US" altLang="nl-NL" sz="2000" b="1" i="1" dirty="0" err="1">
                <a:latin typeface="Arial" pitchFamily="34" charset="0"/>
              </a:rPr>
              <a:t>Soort</a:t>
            </a:r>
            <a:r>
              <a:rPr lang="en-US" altLang="nl-NL" sz="2000" dirty="0">
                <a:latin typeface="Arial" pitchFamily="34" charset="0"/>
              </a:rPr>
              <a:t> = </a:t>
            </a:r>
            <a:endParaRPr lang="en-US" altLang="nl-NL" sz="2000" dirty="0" smtClean="0">
              <a:latin typeface="Arial" pitchFamily="34" charset="0"/>
            </a:endParaRPr>
          </a:p>
          <a:p>
            <a:pPr eaLnBrk="1" hangingPunct="1">
              <a:spcBef>
                <a:spcPct val="0"/>
              </a:spcBef>
              <a:buFontTx/>
              <a:buNone/>
            </a:pPr>
            <a:r>
              <a:rPr lang="en-US" altLang="nl-NL" sz="2000" dirty="0" err="1" smtClean="0">
                <a:latin typeface="Arial" pitchFamily="34" charset="0"/>
              </a:rPr>
              <a:t>een</a:t>
            </a:r>
            <a:r>
              <a:rPr lang="en-US" altLang="nl-NL" sz="2000" dirty="0" smtClean="0">
                <a:latin typeface="Arial" pitchFamily="34" charset="0"/>
              </a:rPr>
              <a:t> </a:t>
            </a:r>
            <a:r>
              <a:rPr lang="en-US" altLang="nl-NL" sz="2000" dirty="0" err="1">
                <a:latin typeface="Arial" pitchFamily="34" charset="0"/>
              </a:rPr>
              <a:t>verzameling</a:t>
            </a:r>
            <a:r>
              <a:rPr lang="en-US" altLang="nl-NL" sz="2000" dirty="0">
                <a:latin typeface="Arial" pitchFamily="34" charset="0"/>
              </a:rPr>
              <a:t> </a:t>
            </a:r>
            <a:r>
              <a:rPr lang="en-US" altLang="nl-NL" sz="2000" dirty="0" err="1" smtClean="0">
                <a:latin typeface="Arial" pitchFamily="34" charset="0"/>
              </a:rPr>
              <a:t>organismen</a:t>
            </a:r>
            <a:endParaRPr lang="en-US" altLang="nl-NL" sz="2000" dirty="0" smtClean="0">
              <a:latin typeface="Arial" pitchFamily="34" charset="0"/>
            </a:endParaRPr>
          </a:p>
          <a:p>
            <a:pPr eaLnBrk="1" hangingPunct="1">
              <a:spcBef>
                <a:spcPct val="0"/>
              </a:spcBef>
              <a:buFontTx/>
              <a:buNone/>
            </a:pPr>
            <a:r>
              <a:rPr lang="en-US" altLang="nl-NL" sz="2000" dirty="0" smtClean="0">
                <a:latin typeface="Arial" pitchFamily="34" charset="0"/>
              </a:rPr>
              <a:t>met </a:t>
            </a:r>
            <a:r>
              <a:rPr lang="en-US" altLang="nl-NL" sz="2000" dirty="0" err="1">
                <a:latin typeface="Arial" pitchFamily="34" charset="0"/>
              </a:rPr>
              <a:t>veel</a:t>
            </a:r>
            <a:r>
              <a:rPr lang="en-US" altLang="nl-NL" sz="2000" dirty="0">
                <a:latin typeface="Arial" pitchFamily="34" charset="0"/>
              </a:rPr>
              <a:t> </a:t>
            </a:r>
            <a:r>
              <a:rPr lang="en-US" altLang="nl-NL" sz="2000" dirty="0" err="1" smtClean="0">
                <a:latin typeface="Arial" pitchFamily="34" charset="0"/>
              </a:rPr>
              <a:t>overeenkomstige</a:t>
            </a:r>
            <a:endParaRPr lang="en-US" altLang="nl-NL" sz="2000" dirty="0" smtClean="0">
              <a:latin typeface="Arial" pitchFamily="34" charset="0"/>
            </a:endParaRPr>
          </a:p>
          <a:p>
            <a:pPr eaLnBrk="1" hangingPunct="1">
              <a:spcBef>
                <a:spcPct val="0"/>
              </a:spcBef>
              <a:buFontTx/>
              <a:buNone/>
            </a:pPr>
            <a:r>
              <a:rPr lang="en-US" altLang="nl-NL" sz="2000" dirty="0" err="1" smtClean="0">
                <a:latin typeface="Arial" pitchFamily="34" charset="0"/>
              </a:rPr>
              <a:t>eigenschappen</a:t>
            </a:r>
            <a:r>
              <a:rPr lang="en-US" altLang="nl-NL" sz="2000" dirty="0">
                <a:latin typeface="Arial" pitchFamily="34" charset="0"/>
              </a:rPr>
              <a:t>, </a:t>
            </a:r>
            <a:r>
              <a:rPr lang="en-US" altLang="nl-NL" sz="2000" dirty="0" smtClean="0">
                <a:latin typeface="Arial" pitchFamily="34" charset="0"/>
              </a:rPr>
              <a:t>die </a:t>
            </a:r>
            <a:endParaRPr lang="en-US" altLang="nl-NL" sz="2000" dirty="0">
              <a:latin typeface="Arial" pitchFamily="34" charset="0"/>
            </a:endParaRPr>
          </a:p>
          <a:p>
            <a:pPr marL="457200" indent="-457200" eaLnBrk="1" hangingPunct="1">
              <a:spcBef>
                <a:spcPct val="0"/>
              </a:spcBef>
              <a:buFontTx/>
              <a:buAutoNum type="arabicParenR"/>
            </a:pPr>
            <a:r>
              <a:rPr lang="en-US" altLang="nl-NL" sz="2000" dirty="0" err="1" smtClean="0">
                <a:latin typeface="Tahoma" pitchFamily="34" charset="0"/>
              </a:rPr>
              <a:t>zich</a:t>
            </a:r>
            <a:r>
              <a:rPr lang="en-US" altLang="nl-NL" sz="2000" dirty="0" smtClean="0">
                <a:latin typeface="Tahoma" pitchFamily="34" charset="0"/>
              </a:rPr>
              <a:t> </a:t>
            </a:r>
            <a:r>
              <a:rPr lang="en-US" altLang="nl-NL" sz="2000" dirty="0" err="1">
                <a:latin typeface="Tahoma" pitchFamily="34" charset="0"/>
              </a:rPr>
              <a:t>onderling</a:t>
            </a:r>
            <a:r>
              <a:rPr lang="en-US" altLang="nl-NL" sz="2000" dirty="0">
                <a:latin typeface="Tahoma" pitchFamily="34" charset="0"/>
              </a:rPr>
              <a:t> </a:t>
            </a:r>
            <a:r>
              <a:rPr lang="en-US" altLang="nl-NL" sz="2000" dirty="0" err="1">
                <a:latin typeface="Tahoma" pitchFamily="34" charset="0"/>
              </a:rPr>
              <a:t>voort</a:t>
            </a:r>
            <a:r>
              <a:rPr lang="en-US" altLang="nl-NL" sz="2000" dirty="0">
                <a:latin typeface="Tahoma" pitchFamily="34" charset="0"/>
              </a:rPr>
              <a:t> </a:t>
            </a:r>
            <a:r>
              <a:rPr lang="en-US" altLang="nl-NL" sz="2000" dirty="0" err="1" smtClean="0">
                <a:latin typeface="Tahoma" pitchFamily="34" charset="0"/>
              </a:rPr>
              <a:t>kunnen</a:t>
            </a:r>
            <a:r>
              <a:rPr lang="en-US" altLang="nl-NL" sz="2000" dirty="0" smtClean="0">
                <a:latin typeface="Tahoma" pitchFamily="34" charset="0"/>
              </a:rPr>
              <a:t> </a:t>
            </a:r>
            <a:r>
              <a:rPr lang="en-US" altLang="nl-NL" sz="2000" dirty="0" err="1" smtClean="0">
                <a:latin typeface="Tahoma" pitchFamily="34" charset="0"/>
              </a:rPr>
              <a:t>planten</a:t>
            </a:r>
            <a:r>
              <a:rPr lang="en-US" altLang="nl-NL" sz="2000" dirty="0" smtClean="0">
                <a:latin typeface="Tahoma" pitchFamily="34" charset="0"/>
              </a:rPr>
              <a:t>, </a:t>
            </a:r>
          </a:p>
          <a:p>
            <a:pPr marL="0" indent="0" eaLnBrk="1" hangingPunct="1">
              <a:spcBef>
                <a:spcPct val="0"/>
              </a:spcBef>
              <a:buNone/>
            </a:pPr>
            <a:r>
              <a:rPr lang="en-US" altLang="nl-NL" sz="2000" dirty="0" err="1" smtClean="0">
                <a:latin typeface="Tahoma" pitchFamily="34" charset="0"/>
              </a:rPr>
              <a:t>en</a:t>
            </a:r>
            <a:r>
              <a:rPr lang="en-US" altLang="nl-NL" sz="2000" dirty="0" smtClean="0">
                <a:latin typeface="Tahoma" pitchFamily="34" charset="0"/>
              </a:rPr>
              <a:t> </a:t>
            </a:r>
            <a:endParaRPr lang="en-US" altLang="nl-NL" sz="2000" dirty="0">
              <a:latin typeface="Tahoma" pitchFamily="34" charset="0"/>
            </a:endParaRPr>
          </a:p>
          <a:p>
            <a:pPr eaLnBrk="1" hangingPunct="1">
              <a:spcBef>
                <a:spcPct val="50000"/>
              </a:spcBef>
              <a:buFontTx/>
              <a:buNone/>
            </a:pPr>
            <a:r>
              <a:rPr lang="en-US" altLang="nl-NL" sz="2000" dirty="0">
                <a:latin typeface="Tahoma" pitchFamily="34" charset="0"/>
              </a:rPr>
              <a:t>2)	</a:t>
            </a:r>
            <a:r>
              <a:rPr lang="en-US" altLang="nl-NL" sz="2000" dirty="0" err="1">
                <a:latin typeface="Tahoma" pitchFamily="34" charset="0"/>
              </a:rPr>
              <a:t>daarbij</a:t>
            </a:r>
            <a:r>
              <a:rPr lang="en-US" altLang="nl-NL" sz="2000" dirty="0">
                <a:latin typeface="Tahoma" pitchFamily="34" charset="0"/>
              </a:rPr>
              <a:t> </a:t>
            </a:r>
            <a:r>
              <a:rPr lang="en-US" altLang="nl-NL" sz="2000" dirty="0" err="1">
                <a:latin typeface="Tahoma" pitchFamily="34" charset="0"/>
              </a:rPr>
              <a:t>vruchtbare</a:t>
            </a:r>
            <a:r>
              <a:rPr lang="en-US" altLang="nl-NL" sz="2000" dirty="0">
                <a:latin typeface="Tahoma" pitchFamily="34" charset="0"/>
              </a:rPr>
              <a:t> </a:t>
            </a:r>
            <a:r>
              <a:rPr lang="en-US" altLang="nl-NL" sz="2000" dirty="0" err="1">
                <a:latin typeface="Tahoma" pitchFamily="34" charset="0"/>
              </a:rPr>
              <a:t>nakomelingen</a:t>
            </a:r>
            <a:r>
              <a:rPr lang="en-US" altLang="nl-NL" sz="2000" dirty="0">
                <a:latin typeface="Tahoma" pitchFamily="34" charset="0"/>
              </a:rPr>
              <a:t> </a:t>
            </a:r>
            <a:r>
              <a:rPr lang="en-US" altLang="nl-NL" sz="2000" dirty="0" err="1" smtClean="0">
                <a:latin typeface="Tahoma" pitchFamily="34" charset="0"/>
              </a:rPr>
              <a:t>voortbrengen</a:t>
            </a:r>
            <a:r>
              <a:rPr lang="en-US" altLang="nl-NL" sz="2000" dirty="0">
                <a:latin typeface="Tahoma" pitchFamily="34" charset="0"/>
              </a:rPr>
              <a:t>.</a:t>
            </a:r>
            <a:endParaRPr lang="nl-NL" altLang="nl-NL" sz="2000" dirty="0">
              <a:latin typeface="Tahoma" pitchFamily="34" charset="0"/>
            </a:endParaRPr>
          </a:p>
        </p:txBody>
      </p:sp>
      <p:pic>
        <p:nvPicPr>
          <p:cNvPr id="20484" name="Picture 6" descr="http://siobhan316.files.wordpress.com/2009/05/great-dane-and-chihuahu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25" y="1428750"/>
            <a:ext cx="33242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5"/>
          <p:cNvSpPr txBox="1">
            <a:spLocks noChangeArrowheads="1"/>
          </p:cNvSpPr>
          <p:nvPr/>
        </p:nvSpPr>
        <p:spPr bwMode="auto">
          <a:xfrm>
            <a:off x="6357938" y="6143625"/>
            <a:ext cx="223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nl-NL" altLang="nl-NL" sz="1400" i="1">
                <a:solidFill>
                  <a:srgbClr val="FF0000"/>
                </a:solidFill>
                <a:latin typeface="Arial" pitchFamily="34" charset="0"/>
              </a:rPr>
              <a:t>Deense dog &amp; Chihuahua</a:t>
            </a:r>
          </a:p>
        </p:txBody>
      </p:sp>
      <p:sp>
        <p:nvSpPr>
          <p:cNvPr id="6" name="Rechthoek 5"/>
          <p:cNvSpPr>
            <a:spLocks noChangeArrowheads="1"/>
          </p:cNvSpPr>
          <p:nvPr/>
        </p:nvSpPr>
        <p:spPr bwMode="auto">
          <a:xfrm>
            <a:off x="1043608" y="5343505"/>
            <a:ext cx="46085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nl-NL" altLang="nl-NL" sz="2800" b="1" dirty="0">
                <a:latin typeface="Arial" pitchFamily="34" charset="0"/>
              </a:rPr>
              <a:t>Is deze definitie altijd houdbaar??</a:t>
            </a:r>
          </a:p>
        </p:txBody>
      </p:sp>
    </p:spTree>
    <p:extLst>
      <p:ext uri="{BB962C8B-B14F-4D97-AF65-F5344CB8AC3E}">
        <p14:creationId xmlns:p14="http://schemas.microsoft.com/office/powerpoint/2010/main" val="2515027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500" fill="hold"/>
                                        <p:tgtEl>
                                          <p:spTgt spid="21507"/>
                                        </p:tgtEl>
                                        <p:attrNameLst>
                                          <p:attrName>ppt_x</p:attrName>
                                        </p:attrNameLst>
                                      </p:cBhvr>
                                      <p:tavLst>
                                        <p:tav tm="0">
                                          <p:val>
                                            <p:strVal val="#ppt_x"/>
                                          </p:val>
                                        </p:tav>
                                        <p:tav tm="100000">
                                          <p:val>
                                            <p:strVal val="#ppt_x"/>
                                          </p:val>
                                        </p:tav>
                                      </p:tavLst>
                                    </p:anim>
                                    <p:anim calcmode="lin" valueType="num">
                                      <p:cBhvr additive="base">
                                        <p:cTn id="8" dur="500" fill="hold"/>
                                        <p:tgtEl>
                                          <p:spTgt spid="2150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484"/>
                                        </p:tgtEl>
                                        <p:attrNameLst>
                                          <p:attrName>style.visibility</p:attrName>
                                        </p:attrNameLst>
                                      </p:cBhvr>
                                      <p:to>
                                        <p:strVal val="visible"/>
                                      </p:to>
                                    </p:set>
                                    <p:anim calcmode="lin" valueType="num">
                                      <p:cBhvr additive="base">
                                        <p:cTn id="17" dur="500" fill="hold"/>
                                        <p:tgtEl>
                                          <p:spTgt spid="20484"/>
                                        </p:tgtEl>
                                        <p:attrNameLst>
                                          <p:attrName>ppt_x</p:attrName>
                                        </p:attrNameLst>
                                      </p:cBhvr>
                                      <p:tavLst>
                                        <p:tav tm="0">
                                          <p:val>
                                            <p:strVal val="#ppt_x"/>
                                          </p:val>
                                        </p:tav>
                                        <p:tav tm="100000">
                                          <p:val>
                                            <p:strVal val="#ppt_x"/>
                                          </p:val>
                                        </p:tav>
                                      </p:tavLst>
                                    </p:anim>
                                    <p:anim calcmode="lin" valueType="num">
                                      <p:cBhvr additive="base">
                                        <p:cTn id="18" dur="500" fill="hold"/>
                                        <p:tgtEl>
                                          <p:spTgt spid="20484"/>
                                        </p:tgtEl>
                                        <p:attrNameLst>
                                          <p:attrName>ppt_y</p:attrName>
                                        </p:attrNameLst>
                                      </p:cBhvr>
                                      <p:tavLst>
                                        <p:tav tm="0">
                                          <p:val>
                                            <p:strVal val="1+#ppt_h/2"/>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23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P spid="23557"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nl-NL" smtClean="0"/>
              <a:t> </a:t>
            </a:r>
            <a:r>
              <a:rPr lang="en-US" altLang="nl-NL" smtClean="0">
                <a:solidFill>
                  <a:srgbClr val="CC0000"/>
                </a:solidFill>
              </a:rPr>
              <a:t>Naamgeving olifant</a:t>
            </a:r>
            <a:endParaRPr lang="nl-NL" altLang="nl-NL" smtClean="0">
              <a:solidFill>
                <a:srgbClr val="CC0000"/>
              </a:solidFill>
            </a:endParaRPr>
          </a:p>
        </p:txBody>
      </p:sp>
      <p:sp>
        <p:nvSpPr>
          <p:cNvPr id="26627" name="Text Box 5"/>
          <p:cNvSpPr txBox="1">
            <a:spLocks noChangeArrowheads="1"/>
          </p:cNvSpPr>
          <p:nvPr/>
        </p:nvSpPr>
        <p:spPr bwMode="auto">
          <a:xfrm>
            <a:off x="685800" y="28194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nl-NL" altLang="nl-NL" sz="2400">
              <a:latin typeface="Tahoma" pitchFamily="34" charset="0"/>
            </a:endParaRPr>
          </a:p>
        </p:txBody>
      </p:sp>
      <p:sp>
        <p:nvSpPr>
          <p:cNvPr id="24582" name="Text Box 6"/>
          <p:cNvSpPr txBox="1">
            <a:spLocks noChangeArrowheads="1"/>
          </p:cNvSpPr>
          <p:nvPr/>
        </p:nvSpPr>
        <p:spPr bwMode="auto">
          <a:xfrm>
            <a:off x="857250" y="2000250"/>
            <a:ext cx="35052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nl-NL" sz="2000" b="1">
                <a:solidFill>
                  <a:srgbClr val="0070C0"/>
                </a:solidFill>
                <a:latin typeface="Tahoma" pitchFamily="34" charset="0"/>
              </a:rPr>
              <a:t>Indische olifant</a:t>
            </a:r>
          </a:p>
          <a:p>
            <a:pPr eaLnBrk="1" hangingPunct="1">
              <a:spcBef>
                <a:spcPct val="50000"/>
              </a:spcBef>
              <a:buFontTx/>
              <a:buNone/>
            </a:pPr>
            <a:r>
              <a:rPr lang="en-US" altLang="nl-NL" sz="2000">
                <a:latin typeface="Tahoma" pitchFamily="34" charset="0"/>
              </a:rPr>
              <a:t>Geslachtsnaam = </a:t>
            </a:r>
            <a:r>
              <a:rPr lang="en-US" altLang="nl-NL" sz="2000" i="1">
                <a:latin typeface="Tahoma" pitchFamily="34" charset="0"/>
              </a:rPr>
              <a:t>Elephas</a:t>
            </a:r>
            <a:r>
              <a:rPr lang="en-US" altLang="nl-NL" sz="2000">
                <a:latin typeface="Tahoma" pitchFamily="34" charset="0"/>
              </a:rPr>
              <a:t/>
            </a:r>
            <a:br>
              <a:rPr lang="en-US" altLang="nl-NL" sz="2000">
                <a:latin typeface="Tahoma" pitchFamily="34" charset="0"/>
              </a:rPr>
            </a:br>
            <a:r>
              <a:rPr lang="en-US" altLang="nl-NL" sz="2000">
                <a:latin typeface="Tahoma" pitchFamily="34" charset="0"/>
              </a:rPr>
              <a:t>Soortaanduiding = </a:t>
            </a:r>
            <a:r>
              <a:rPr lang="en-US" altLang="nl-NL" sz="2000" i="1">
                <a:latin typeface="Tahoma" pitchFamily="34" charset="0"/>
              </a:rPr>
              <a:t>maximus</a:t>
            </a:r>
            <a:endParaRPr lang="nl-NL" altLang="nl-NL" sz="2000" i="1">
              <a:latin typeface="Tahoma" pitchFamily="34" charset="0"/>
            </a:endParaRPr>
          </a:p>
        </p:txBody>
      </p:sp>
      <p:sp>
        <p:nvSpPr>
          <p:cNvPr id="24583" name="Text Box 7"/>
          <p:cNvSpPr txBox="1">
            <a:spLocks noChangeArrowheads="1"/>
          </p:cNvSpPr>
          <p:nvPr/>
        </p:nvSpPr>
        <p:spPr bwMode="auto">
          <a:xfrm>
            <a:off x="857250" y="4357688"/>
            <a:ext cx="35052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nl-NL" sz="2000" b="1">
                <a:solidFill>
                  <a:srgbClr val="0070C0"/>
                </a:solidFill>
                <a:latin typeface="Tahoma" pitchFamily="34" charset="0"/>
              </a:rPr>
              <a:t>Afrikaanse olifant</a:t>
            </a:r>
          </a:p>
          <a:p>
            <a:pPr eaLnBrk="1" hangingPunct="1">
              <a:spcBef>
                <a:spcPct val="50000"/>
              </a:spcBef>
              <a:buFontTx/>
              <a:buNone/>
            </a:pPr>
            <a:r>
              <a:rPr lang="en-US" altLang="nl-NL" sz="2000">
                <a:latin typeface="Tahoma" pitchFamily="34" charset="0"/>
              </a:rPr>
              <a:t>Geslachtsnaam = </a:t>
            </a:r>
            <a:r>
              <a:rPr lang="en-US" altLang="nl-NL" sz="2000" i="1">
                <a:latin typeface="Tahoma" pitchFamily="34" charset="0"/>
              </a:rPr>
              <a:t>Loxodonta</a:t>
            </a:r>
            <a:r>
              <a:rPr lang="en-US" altLang="nl-NL" sz="2000">
                <a:latin typeface="Tahoma" pitchFamily="34" charset="0"/>
              </a:rPr>
              <a:t/>
            </a:r>
            <a:br>
              <a:rPr lang="en-US" altLang="nl-NL" sz="2000">
                <a:latin typeface="Tahoma" pitchFamily="34" charset="0"/>
              </a:rPr>
            </a:br>
            <a:r>
              <a:rPr lang="en-US" altLang="nl-NL" sz="2000">
                <a:latin typeface="Tahoma" pitchFamily="34" charset="0"/>
              </a:rPr>
              <a:t>Soortaanduiding =</a:t>
            </a:r>
            <a:r>
              <a:rPr lang="en-US" altLang="nl-NL" sz="2000" i="1">
                <a:latin typeface="Tahoma" pitchFamily="34" charset="0"/>
              </a:rPr>
              <a:t> africana</a:t>
            </a:r>
            <a:endParaRPr lang="nl-NL" altLang="nl-NL" sz="2000" i="1">
              <a:latin typeface="Tahoma" pitchFamily="34" charset="0"/>
            </a:endParaRPr>
          </a:p>
        </p:txBody>
      </p:sp>
      <p:pic>
        <p:nvPicPr>
          <p:cNvPr id="26630" name="Picture 8" descr="http://www.hln.be/static/FOTO/pe/13/10/6/large_2730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1571625"/>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0" descr="http://www.webkwestie.nl/bedreigde_diersoorten_2/index_bestanden/image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3786188"/>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9516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anim calcmode="lin" valueType="num">
                                      <p:cBhvr additive="base">
                                        <p:cTn id="7" dur="500" fill="hold"/>
                                        <p:tgtEl>
                                          <p:spTgt spid="24582"/>
                                        </p:tgtEl>
                                        <p:attrNameLst>
                                          <p:attrName>ppt_x</p:attrName>
                                        </p:attrNameLst>
                                      </p:cBhvr>
                                      <p:tavLst>
                                        <p:tav tm="0">
                                          <p:val>
                                            <p:strVal val="#ppt_x"/>
                                          </p:val>
                                        </p:tav>
                                        <p:tav tm="100000">
                                          <p:val>
                                            <p:strVal val="#ppt_x"/>
                                          </p:val>
                                        </p:tav>
                                      </p:tavLst>
                                    </p:anim>
                                    <p:anim calcmode="lin" valueType="num">
                                      <p:cBhvr additive="base">
                                        <p:cTn id="8" dur="500" fill="hold"/>
                                        <p:tgtEl>
                                          <p:spTgt spid="2458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83"/>
                                        </p:tgtEl>
                                        <p:attrNameLst>
                                          <p:attrName>style.visibility</p:attrName>
                                        </p:attrNameLst>
                                      </p:cBhvr>
                                      <p:to>
                                        <p:strVal val="visible"/>
                                      </p:to>
                                    </p:set>
                                    <p:anim calcmode="lin" valueType="num">
                                      <p:cBhvr additive="base">
                                        <p:cTn id="13" dur="500" fill="hold"/>
                                        <p:tgtEl>
                                          <p:spTgt spid="24583"/>
                                        </p:tgtEl>
                                        <p:attrNameLst>
                                          <p:attrName>ppt_x</p:attrName>
                                        </p:attrNameLst>
                                      </p:cBhvr>
                                      <p:tavLst>
                                        <p:tav tm="0">
                                          <p:val>
                                            <p:strVal val="#ppt_x"/>
                                          </p:val>
                                        </p:tav>
                                        <p:tav tm="100000">
                                          <p:val>
                                            <p:strVal val="#ppt_x"/>
                                          </p:val>
                                        </p:tav>
                                      </p:tavLst>
                                    </p:anim>
                                    <p:anim calcmode="lin" valueType="num">
                                      <p:cBhvr additive="base">
                                        <p:cTn id="14" dur="500" fill="hold"/>
                                        <p:tgtEl>
                                          <p:spTgt spid="245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P spid="2458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0" y="274638"/>
            <a:ext cx="9144000" cy="3009900"/>
          </a:xfrm>
        </p:spPr>
        <p:txBody>
          <a:bodyPr>
            <a:normAutofit fontScale="90000"/>
          </a:bodyPr>
          <a:lstStyle/>
          <a:p>
            <a:pPr eaLnBrk="1" hangingPunct="1"/>
            <a:r>
              <a:rPr lang="en-US" altLang="nl-NL" smtClean="0"/>
              <a:t>Nog een voorbeeld: </a:t>
            </a:r>
            <a:br>
              <a:rPr lang="en-US" altLang="nl-NL" smtClean="0"/>
            </a:br>
            <a:r>
              <a:rPr lang="en-US" altLang="nl-NL" smtClean="0"/>
              <a:t>3 soorten uit het geslacht “mees” </a:t>
            </a:r>
            <a:br>
              <a:rPr lang="en-US" altLang="nl-NL" smtClean="0"/>
            </a:br>
            <a:r>
              <a:rPr lang="en-US" altLang="nl-NL" smtClean="0"/>
              <a:t/>
            </a:r>
            <a:br>
              <a:rPr lang="en-US" altLang="nl-NL" smtClean="0"/>
            </a:br>
            <a:r>
              <a:rPr lang="en-US" altLang="nl-NL" smtClean="0"/>
              <a:t/>
            </a:r>
            <a:br>
              <a:rPr lang="en-US" altLang="nl-NL" smtClean="0"/>
            </a:br>
            <a:r>
              <a:rPr lang="en-US" altLang="nl-NL" sz="2800" i="1" smtClean="0"/>
              <a:t>Parus major</a:t>
            </a:r>
            <a:r>
              <a:rPr lang="en-US" altLang="nl-NL" sz="2800" smtClean="0"/>
              <a:t>		   </a:t>
            </a:r>
            <a:r>
              <a:rPr lang="en-US" altLang="nl-NL" sz="2800" i="1" smtClean="0"/>
              <a:t>Parus caeruleus</a:t>
            </a:r>
            <a:r>
              <a:rPr lang="en-US" altLang="nl-NL" sz="2800" smtClean="0"/>
              <a:t>		 </a:t>
            </a:r>
            <a:r>
              <a:rPr lang="en-US" altLang="nl-NL" sz="2800" i="1" smtClean="0"/>
              <a:t>Parus cristatus</a:t>
            </a:r>
            <a:endParaRPr lang="nl-NL" altLang="nl-NL" sz="2800" i="1" smtClean="0"/>
          </a:p>
        </p:txBody>
      </p:sp>
      <p:pic>
        <p:nvPicPr>
          <p:cNvPr id="27651" name="Picture 8" descr="koolmee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3500438"/>
            <a:ext cx="2286000" cy="1565275"/>
          </a:xfrm>
        </p:spPr>
      </p:pic>
      <p:pic>
        <p:nvPicPr>
          <p:cNvPr id="27652" name="Picture 9" descr="pimpelmees_0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059113" y="3716338"/>
            <a:ext cx="2892425" cy="2171700"/>
          </a:xfrm>
        </p:spPr>
      </p:pic>
      <p:pic>
        <p:nvPicPr>
          <p:cNvPr id="27653" name="Picture 10" descr="kuuifmees"/>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616700" y="3429000"/>
            <a:ext cx="2527300" cy="1692275"/>
          </a:xfrm>
        </p:spPr>
      </p:pic>
    </p:spTree>
    <p:extLst>
      <p:ext uri="{BB962C8B-B14F-4D97-AF65-F5344CB8AC3E}">
        <p14:creationId xmlns:p14="http://schemas.microsoft.com/office/powerpoint/2010/main" val="3786249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pPr algn="l" eaLnBrk="1" hangingPunct="1"/>
            <a:r>
              <a:rPr lang="nl-NL" altLang="nl-NL" sz="2400" b="1" smtClean="0">
                <a:solidFill>
                  <a:schemeClr val="folHlink"/>
                </a:solidFill>
              </a:rPr>
              <a:t>Taxonomie</a:t>
            </a:r>
            <a:r>
              <a:rPr lang="nl-NL" altLang="nl-NL" sz="2400" smtClean="0"/>
              <a:t> is het indelen van groepen in categorieën:</a:t>
            </a:r>
          </a:p>
        </p:txBody>
      </p:sp>
      <p:sp>
        <p:nvSpPr>
          <p:cNvPr id="35842" name="Tijdelijke aanduiding voor inhoud 2"/>
          <p:cNvSpPr>
            <a:spLocks noGrp="1"/>
          </p:cNvSpPr>
          <p:nvPr>
            <p:ph sz="half" idx="1"/>
          </p:nvPr>
        </p:nvSpPr>
        <p:spPr>
          <a:xfrm>
            <a:off x="457200" y="1600200"/>
            <a:ext cx="8218488" cy="4997450"/>
          </a:xfrm>
        </p:spPr>
        <p:txBody>
          <a:bodyPr/>
          <a:lstStyle/>
          <a:p>
            <a:pPr eaLnBrk="1" hangingPunct="1">
              <a:buFont typeface="Arial" pitchFamily="34" charset="0"/>
              <a:buNone/>
            </a:pPr>
            <a:r>
              <a:rPr lang="nl-NL" altLang="nl-NL" sz="2400" smtClean="0"/>
              <a:t>Elk van de categorieën noem je een </a:t>
            </a:r>
            <a:r>
              <a:rPr lang="nl-NL" altLang="nl-NL" sz="2400" b="1" smtClean="0"/>
              <a:t>taxon</a:t>
            </a:r>
            <a:r>
              <a:rPr lang="nl-NL" altLang="nl-NL" sz="2400" smtClean="0"/>
              <a:t>.</a:t>
            </a:r>
          </a:p>
          <a:p>
            <a:pPr eaLnBrk="1" hangingPunct="1">
              <a:buFont typeface="Arial" pitchFamily="34" charset="0"/>
              <a:buNone/>
            </a:pPr>
            <a:endParaRPr lang="nl-NL" altLang="nl-NL" sz="2400" smtClean="0"/>
          </a:p>
          <a:p>
            <a:pPr eaLnBrk="1" hangingPunct="1">
              <a:buFont typeface="Arial" pitchFamily="34" charset="0"/>
              <a:buNone/>
            </a:pPr>
            <a:r>
              <a:rPr lang="nl-NL" altLang="nl-NL" sz="2400" smtClean="0"/>
              <a:t>Bv: het taxon “geslacht” is een subcategorie van het taxon “familie” en wordt zelf in weer kleinere taxa, de soorten, onderverdeeld.</a:t>
            </a:r>
            <a:br>
              <a:rPr lang="nl-NL" altLang="nl-NL" sz="2400" smtClean="0"/>
            </a:br>
            <a:endParaRPr lang="nl-NL" altLang="nl-NL" sz="2400" smtClean="0"/>
          </a:p>
          <a:p>
            <a:pPr eaLnBrk="1" hangingPunct="1">
              <a:buFont typeface="Arial" pitchFamily="34" charset="0"/>
              <a:buNone/>
            </a:pPr>
            <a:r>
              <a:rPr lang="nl-NL" altLang="nl-NL" sz="2400" smtClean="0"/>
              <a:t>Het hoogste (tevens soortenrijkste) taxon is </a:t>
            </a:r>
            <a:r>
              <a:rPr lang="nl-NL" altLang="nl-NL" sz="2400" u="sng" smtClean="0"/>
              <a:t>rijk</a:t>
            </a:r>
            <a:r>
              <a:rPr lang="nl-NL" altLang="nl-NL" sz="2400" smtClean="0"/>
              <a:t>,</a:t>
            </a:r>
            <a:br>
              <a:rPr lang="nl-NL" altLang="nl-NL" sz="2400" smtClean="0"/>
            </a:br>
            <a:r>
              <a:rPr lang="nl-NL" altLang="nl-NL" sz="2400" smtClean="0"/>
              <a:t>het laagste taxon is: </a:t>
            </a:r>
            <a:r>
              <a:rPr lang="nl-NL" altLang="nl-NL" sz="2400" u="sng" smtClean="0"/>
              <a:t>soort</a:t>
            </a:r>
            <a:r>
              <a:rPr lang="nl-NL" altLang="nl-NL" sz="2400" smtClean="0"/>
              <a:t> (overigens vaak toch weer onderverdeeld in </a:t>
            </a:r>
            <a:r>
              <a:rPr lang="nl-NL" altLang="nl-NL" sz="2400" u="sng" smtClean="0"/>
              <a:t>ondersoorten</a:t>
            </a:r>
            <a:r>
              <a:rPr lang="nl-NL" altLang="nl-NL" sz="2400" smtClean="0"/>
              <a:t> of </a:t>
            </a:r>
            <a:r>
              <a:rPr lang="nl-NL" altLang="nl-NL" sz="2400" u="sng" smtClean="0"/>
              <a:t>rassen</a:t>
            </a:r>
            <a:r>
              <a:rPr lang="nl-NL" altLang="nl-NL" sz="2400" smtClean="0"/>
              <a:t>.</a:t>
            </a:r>
          </a:p>
        </p:txBody>
      </p:sp>
    </p:spTree>
    <p:extLst>
      <p:ext uri="{BB962C8B-B14F-4D97-AF65-F5344CB8AC3E}">
        <p14:creationId xmlns:p14="http://schemas.microsoft.com/office/powerpoint/2010/main" val="2497390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842">
                                            <p:txEl>
                                              <p:pRg st="2" end="2"/>
                                            </p:txEl>
                                          </p:spTgt>
                                        </p:tgtEl>
                                        <p:attrNameLst>
                                          <p:attrName>style.visibility</p:attrName>
                                        </p:attrNameLst>
                                      </p:cBhvr>
                                      <p:to>
                                        <p:strVal val="visible"/>
                                      </p:to>
                                    </p:set>
                                    <p:anim calcmode="lin" valueType="num">
                                      <p:cBhvr additive="base">
                                        <p:cTn id="7" dur="500" fill="hold"/>
                                        <p:tgtEl>
                                          <p:spTgt spid="3584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5842">
                                            <p:txEl>
                                              <p:pRg st="3" end="3"/>
                                            </p:txEl>
                                          </p:spTgt>
                                        </p:tgtEl>
                                        <p:attrNameLst>
                                          <p:attrName>style.visibility</p:attrName>
                                        </p:attrNameLst>
                                      </p:cBhvr>
                                      <p:to>
                                        <p:strVal val="visible"/>
                                      </p:to>
                                    </p:set>
                                    <p:anim calcmode="lin" valueType="num">
                                      <p:cBhvr additive="base">
                                        <p:cTn id="13" dur="500" fill="hold"/>
                                        <p:tgtEl>
                                          <p:spTgt spid="3584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42938" y="2451100"/>
            <a:ext cx="17145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pPr>
            <a:r>
              <a:rPr lang="nl-NL" altLang="nl-NL" sz="1800">
                <a:solidFill>
                  <a:srgbClr val="C00000"/>
                </a:solidFill>
                <a:latin typeface="Arial" pitchFamily="34" charset="0"/>
              </a:rPr>
              <a:t>Rijk</a:t>
            </a:r>
          </a:p>
          <a:p>
            <a:pPr eaLnBrk="1" hangingPunct="1">
              <a:spcBef>
                <a:spcPct val="0"/>
              </a:spcBef>
            </a:pPr>
            <a:endParaRPr lang="nl-NL" altLang="nl-NL" sz="1800">
              <a:solidFill>
                <a:srgbClr val="C00000"/>
              </a:solidFill>
              <a:latin typeface="Arial" pitchFamily="34" charset="0"/>
            </a:endParaRPr>
          </a:p>
          <a:p>
            <a:pPr eaLnBrk="1" hangingPunct="1">
              <a:spcBef>
                <a:spcPct val="0"/>
              </a:spcBef>
            </a:pPr>
            <a:r>
              <a:rPr lang="nl-NL" altLang="nl-NL" sz="1800">
                <a:solidFill>
                  <a:srgbClr val="C00000"/>
                </a:solidFill>
                <a:latin typeface="Arial" pitchFamily="34" charset="0"/>
              </a:rPr>
              <a:t>Afdeling</a:t>
            </a:r>
          </a:p>
          <a:p>
            <a:pPr eaLnBrk="1" hangingPunct="1">
              <a:spcBef>
                <a:spcPct val="0"/>
              </a:spcBef>
            </a:pPr>
            <a:endParaRPr lang="nl-NL" altLang="nl-NL" sz="1800">
              <a:solidFill>
                <a:srgbClr val="C00000"/>
              </a:solidFill>
              <a:latin typeface="Arial" pitchFamily="34" charset="0"/>
            </a:endParaRPr>
          </a:p>
          <a:p>
            <a:pPr eaLnBrk="1" hangingPunct="1">
              <a:spcBef>
                <a:spcPct val="0"/>
              </a:spcBef>
            </a:pPr>
            <a:r>
              <a:rPr lang="nl-NL" altLang="nl-NL" sz="1800">
                <a:solidFill>
                  <a:srgbClr val="C00000"/>
                </a:solidFill>
                <a:latin typeface="Arial" pitchFamily="34" charset="0"/>
              </a:rPr>
              <a:t>Klasse</a:t>
            </a:r>
          </a:p>
          <a:p>
            <a:pPr eaLnBrk="1" hangingPunct="1">
              <a:spcBef>
                <a:spcPct val="0"/>
              </a:spcBef>
            </a:pPr>
            <a:endParaRPr lang="nl-NL" altLang="nl-NL" sz="1800">
              <a:solidFill>
                <a:srgbClr val="C00000"/>
              </a:solidFill>
              <a:latin typeface="Arial" pitchFamily="34" charset="0"/>
            </a:endParaRPr>
          </a:p>
          <a:p>
            <a:pPr eaLnBrk="1" hangingPunct="1">
              <a:spcBef>
                <a:spcPct val="0"/>
              </a:spcBef>
            </a:pPr>
            <a:r>
              <a:rPr lang="nl-NL" altLang="nl-NL" sz="1800">
                <a:solidFill>
                  <a:srgbClr val="C00000"/>
                </a:solidFill>
                <a:latin typeface="Arial" pitchFamily="34" charset="0"/>
              </a:rPr>
              <a:t>Orde</a:t>
            </a:r>
          </a:p>
          <a:p>
            <a:pPr eaLnBrk="1" hangingPunct="1">
              <a:spcBef>
                <a:spcPct val="0"/>
              </a:spcBef>
            </a:pPr>
            <a:endParaRPr lang="nl-NL" altLang="nl-NL" sz="1800">
              <a:solidFill>
                <a:srgbClr val="C00000"/>
              </a:solidFill>
              <a:latin typeface="Arial" pitchFamily="34" charset="0"/>
            </a:endParaRPr>
          </a:p>
          <a:p>
            <a:pPr eaLnBrk="1" hangingPunct="1">
              <a:spcBef>
                <a:spcPct val="0"/>
              </a:spcBef>
            </a:pPr>
            <a:r>
              <a:rPr lang="nl-NL" altLang="nl-NL" sz="1800">
                <a:solidFill>
                  <a:srgbClr val="C00000"/>
                </a:solidFill>
                <a:latin typeface="Arial" pitchFamily="34" charset="0"/>
              </a:rPr>
              <a:t>Familie</a:t>
            </a:r>
          </a:p>
          <a:p>
            <a:pPr eaLnBrk="1" hangingPunct="1">
              <a:spcBef>
                <a:spcPct val="0"/>
              </a:spcBef>
            </a:pPr>
            <a:endParaRPr lang="nl-NL" altLang="nl-NL" sz="1800">
              <a:solidFill>
                <a:srgbClr val="C00000"/>
              </a:solidFill>
              <a:latin typeface="Arial" pitchFamily="34" charset="0"/>
            </a:endParaRPr>
          </a:p>
          <a:p>
            <a:pPr eaLnBrk="1" hangingPunct="1">
              <a:spcBef>
                <a:spcPct val="0"/>
              </a:spcBef>
            </a:pPr>
            <a:r>
              <a:rPr lang="nl-NL" altLang="nl-NL" sz="1800">
                <a:solidFill>
                  <a:srgbClr val="C00000"/>
                </a:solidFill>
                <a:latin typeface="Arial" pitchFamily="34" charset="0"/>
              </a:rPr>
              <a:t>Geslacht</a:t>
            </a:r>
          </a:p>
          <a:p>
            <a:pPr eaLnBrk="1" hangingPunct="1">
              <a:spcBef>
                <a:spcPct val="0"/>
              </a:spcBef>
              <a:buFontTx/>
              <a:buNone/>
            </a:pPr>
            <a:endParaRPr lang="nl-NL" altLang="nl-NL" sz="1800">
              <a:solidFill>
                <a:srgbClr val="C00000"/>
              </a:solidFill>
              <a:latin typeface="Arial" pitchFamily="34" charset="0"/>
            </a:endParaRPr>
          </a:p>
          <a:p>
            <a:pPr eaLnBrk="1" hangingPunct="1">
              <a:spcBef>
                <a:spcPct val="0"/>
              </a:spcBef>
            </a:pPr>
            <a:r>
              <a:rPr lang="nl-NL" altLang="nl-NL" sz="1800">
                <a:solidFill>
                  <a:srgbClr val="C00000"/>
                </a:solidFill>
                <a:latin typeface="Arial" pitchFamily="34" charset="0"/>
              </a:rPr>
              <a:t>Soort</a:t>
            </a:r>
          </a:p>
        </p:txBody>
      </p:sp>
      <p:sp>
        <p:nvSpPr>
          <p:cNvPr id="5" name="TextBox 4"/>
          <p:cNvSpPr txBox="1"/>
          <p:nvPr/>
        </p:nvSpPr>
        <p:spPr>
          <a:xfrm>
            <a:off x="2357438" y="2428875"/>
            <a:ext cx="2286000" cy="3692525"/>
          </a:xfrm>
          <a:prstGeom prst="rect">
            <a:avLst/>
          </a:prstGeom>
          <a:noFill/>
        </p:spPr>
        <p:txBody>
          <a:bodyPr>
            <a:spAutoFit/>
          </a:bodyPr>
          <a:lstStyle/>
          <a:p>
            <a:pPr>
              <a:buFont typeface="Arial" pitchFamily="34" charset="0"/>
              <a:buChar char="•"/>
              <a:defRPr/>
            </a:pPr>
            <a:r>
              <a:rPr lang="nl-NL" dirty="0">
                <a:solidFill>
                  <a:schemeClr val="accent2">
                    <a:lumMod val="75000"/>
                  </a:schemeClr>
                </a:solidFill>
                <a:cs typeface="Arial" pitchFamily="34" charset="0"/>
              </a:rPr>
              <a:t>Dieren</a:t>
            </a:r>
          </a:p>
          <a:p>
            <a:pPr>
              <a:buFont typeface="Arial" pitchFamily="34" charset="0"/>
              <a:buChar char="•"/>
              <a:defRPr/>
            </a:pPr>
            <a:endParaRPr lang="nl-NL" dirty="0">
              <a:solidFill>
                <a:schemeClr val="accent2">
                  <a:lumMod val="75000"/>
                </a:schemeClr>
              </a:solidFill>
              <a:cs typeface="Arial" pitchFamily="34" charset="0"/>
            </a:endParaRPr>
          </a:p>
          <a:p>
            <a:pPr>
              <a:buFont typeface="Arial" pitchFamily="34" charset="0"/>
              <a:buChar char="•"/>
              <a:defRPr/>
            </a:pPr>
            <a:r>
              <a:rPr lang="nl-NL" dirty="0">
                <a:solidFill>
                  <a:schemeClr val="accent2">
                    <a:lumMod val="75000"/>
                  </a:schemeClr>
                </a:solidFill>
                <a:cs typeface="Arial" pitchFamily="34" charset="0"/>
              </a:rPr>
              <a:t>Gewervelden</a:t>
            </a:r>
          </a:p>
          <a:p>
            <a:pPr>
              <a:buFont typeface="Arial" pitchFamily="34" charset="0"/>
              <a:buChar char="•"/>
              <a:defRPr/>
            </a:pPr>
            <a:endParaRPr lang="nl-NL" dirty="0">
              <a:solidFill>
                <a:schemeClr val="accent2">
                  <a:lumMod val="75000"/>
                </a:schemeClr>
              </a:solidFill>
              <a:cs typeface="Arial" pitchFamily="34" charset="0"/>
            </a:endParaRPr>
          </a:p>
          <a:p>
            <a:pPr>
              <a:buFont typeface="Arial" pitchFamily="34" charset="0"/>
              <a:buChar char="•"/>
              <a:defRPr/>
            </a:pPr>
            <a:r>
              <a:rPr lang="nl-NL" dirty="0">
                <a:solidFill>
                  <a:schemeClr val="accent2">
                    <a:lumMod val="75000"/>
                  </a:schemeClr>
                </a:solidFill>
                <a:cs typeface="Arial" pitchFamily="34" charset="0"/>
              </a:rPr>
              <a:t>Zoogdieren</a:t>
            </a:r>
          </a:p>
          <a:p>
            <a:pPr>
              <a:buFont typeface="Arial" pitchFamily="34" charset="0"/>
              <a:buChar char="•"/>
              <a:defRPr/>
            </a:pPr>
            <a:endParaRPr lang="nl-NL" dirty="0">
              <a:solidFill>
                <a:schemeClr val="accent2">
                  <a:lumMod val="75000"/>
                </a:schemeClr>
              </a:solidFill>
              <a:cs typeface="Arial" pitchFamily="34" charset="0"/>
            </a:endParaRPr>
          </a:p>
          <a:p>
            <a:pPr>
              <a:buFont typeface="Arial" pitchFamily="34" charset="0"/>
              <a:buChar char="•"/>
              <a:defRPr/>
            </a:pPr>
            <a:r>
              <a:rPr lang="nl-NL" dirty="0">
                <a:solidFill>
                  <a:schemeClr val="accent2">
                    <a:lumMod val="75000"/>
                  </a:schemeClr>
                </a:solidFill>
                <a:cs typeface="Arial" pitchFamily="34" charset="0"/>
              </a:rPr>
              <a:t>Roofdieren</a:t>
            </a:r>
          </a:p>
          <a:p>
            <a:pPr>
              <a:buFont typeface="Arial" pitchFamily="34" charset="0"/>
              <a:buChar char="•"/>
              <a:defRPr/>
            </a:pPr>
            <a:endParaRPr lang="nl-NL" dirty="0">
              <a:solidFill>
                <a:schemeClr val="accent2">
                  <a:lumMod val="75000"/>
                </a:schemeClr>
              </a:solidFill>
              <a:cs typeface="Arial" pitchFamily="34" charset="0"/>
            </a:endParaRPr>
          </a:p>
          <a:p>
            <a:pPr>
              <a:buFont typeface="Arial" pitchFamily="34" charset="0"/>
              <a:buChar char="•"/>
              <a:defRPr/>
            </a:pPr>
            <a:r>
              <a:rPr lang="nl-NL" dirty="0">
                <a:solidFill>
                  <a:schemeClr val="accent2">
                    <a:lumMod val="75000"/>
                  </a:schemeClr>
                </a:solidFill>
                <a:cs typeface="Arial" pitchFamily="34" charset="0"/>
              </a:rPr>
              <a:t>Katachtigen</a:t>
            </a:r>
          </a:p>
          <a:p>
            <a:pPr>
              <a:buFont typeface="Arial" pitchFamily="34" charset="0"/>
              <a:buChar char="•"/>
              <a:defRPr/>
            </a:pPr>
            <a:endParaRPr lang="nl-NL" dirty="0">
              <a:solidFill>
                <a:schemeClr val="accent2">
                  <a:lumMod val="75000"/>
                </a:schemeClr>
              </a:solidFill>
              <a:cs typeface="Arial" pitchFamily="34" charset="0"/>
            </a:endParaRPr>
          </a:p>
          <a:p>
            <a:pPr>
              <a:buFont typeface="Arial" pitchFamily="34" charset="0"/>
              <a:buChar char="•"/>
              <a:defRPr/>
            </a:pPr>
            <a:r>
              <a:rPr lang="nl-NL" dirty="0">
                <a:solidFill>
                  <a:schemeClr val="accent2">
                    <a:lumMod val="75000"/>
                  </a:schemeClr>
                </a:solidFill>
                <a:cs typeface="Arial" pitchFamily="34" charset="0"/>
              </a:rPr>
              <a:t>Panters (</a:t>
            </a:r>
            <a:r>
              <a:rPr lang="nl-NL" i="1" dirty="0">
                <a:solidFill>
                  <a:schemeClr val="accent2">
                    <a:lumMod val="75000"/>
                  </a:schemeClr>
                </a:solidFill>
                <a:cs typeface="Arial" pitchFamily="34" charset="0"/>
              </a:rPr>
              <a:t>Panthera</a:t>
            </a:r>
            <a:r>
              <a:rPr lang="nl-NL" dirty="0">
                <a:solidFill>
                  <a:schemeClr val="accent2">
                    <a:lumMod val="75000"/>
                  </a:schemeClr>
                </a:solidFill>
                <a:cs typeface="Arial" pitchFamily="34" charset="0"/>
              </a:rPr>
              <a:t>)</a:t>
            </a:r>
          </a:p>
          <a:p>
            <a:pPr>
              <a:buFont typeface="Arial" pitchFamily="34" charset="0"/>
              <a:buChar char="•"/>
              <a:defRPr/>
            </a:pPr>
            <a:endParaRPr lang="nl-NL" dirty="0">
              <a:solidFill>
                <a:schemeClr val="accent2">
                  <a:lumMod val="75000"/>
                </a:schemeClr>
              </a:solidFill>
              <a:cs typeface="Arial" pitchFamily="34" charset="0"/>
            </a:endParaRPr>
          </a:p>
          <a:p>
            <a:pPr>
              <a:buFont typeface="Arial" pitchFamily="34" charset="0"/>
              <a:buChar char="•"/>
              <a:defRPr/>
            </a:pPr>
            <a:r>
              <a:rPr lang="nl-NL" dirty="0">
                <a:solidFill>
                  <a:schemeClr val="accent2">
                    <a:lumMod val="75000"/>
                  </a:schemeClr>
                </a:solidFill>
                <a:cs typeface="Arial" pitchFamily="34" charset="0"/>
              </a:rPr>
              <a:t>Leeuw (</a:t>
            </a:r>
            <a:r>
              <a:rPr lang="nl-NL" i="1" dirty="0">
                <a:solidFill>
                  <a:schemeClr val="accent2">
                    <a:lumMod val="75000"/>
                  </a:schemeClr>
                </a:solidFill>
                <a:cs typeface="Arial" pitchFamily="34" charset="0"/>
              </a:rPr>
              <a:t>leo</a:t>
            </a:r>
            <a:r>
              <a:rPr lang="nl-NL" dirty="0">
                <a:solidFill>
                  <a:schemeClr val="accent2">
                    <a:lumMod val="75000"/>
                  </a:schemeClr>
                </a:solidFill>
                <a:cs typeface="Arial" pitchFamily="34" charset="0"/>
              </a:rPr>
              <a:t>)</a:t>
            </a:r>
          </a:p>
        </p:txBody>
      </p:sp>
      <p:pic>
        <p:nvPicPr>
          <p:cNvPr id="29700" name="Picture 5" descr="http://home.tiscali.nl/toons006/leeuw.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71438"/>
            <a:ext cx="35242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500688" y="2428875"/>
            <a:ext cx="2286000" cy="3692525"/>
          </a:xfrm>
          <a:prstGeom prst="rect">
            <a:avLst/>
          </a:prstGeom>
          <a:noFill/>
        </p:spPr>
        <p:txBody>
          <a:bodyPr>
            <a:spAutoFit/>
          </a:bodyPr>
          <a:lstStyle/>
          <a:p>
            <a:pPr>
              <a:buFont typeface="Arial" pitchFamily="34" charset="0"/>
              <a:buChar char="•"/>
              <a:defRPr/>
            </a:pPr>
            <a:r>
              <a:rPr lang="nl-NL" dirty="0">
                <a:solidFill>
                  <a:schemeClr val="accent2">
                    <a:lumMod val="75000"/>
                  </a:schemeClr>
                </a:solidFill>
                <a:cs typeface="Arial" pitchFamily="34" charset="0"/>
              </a:rPr>
              <a:t>Dieren</a:t>
            </a:r>
          </a:p>
          <a:p>
            <a:pPr>
              <a:buFont typeface="Arial" pitchFamily="34" charset="0"/>
              <a:buChar char="•"/>
              <a:defRPr/>
            </a:pPr>
            <a:endParaRPr lang="nl-NL" dirty="0">
              <a:solidFill>
                <a:schemeClr val="accent2">
                  <a:lumMod val="75000"/>
                </a:schemeClr>
              </a:solidFill>
              <a:cs typeface="Arial" pitchFamily="34" charset="0"/>
            </a:endParaRPr>
          </a:p>
          <a:p>
            <a:pPr>
              <a:buFont typeface="Arial" pitchFamily="34" charset="0"/>
              <a:buChar char="•"/>
              <a:defRPr/>
            </a:pPr>
            <a:r>
              <a:rPr lang="nl-NL" dirty="0">
                <a:solidFill>
                  <a:schemeClr val="accent2">
                    <a:lumMod val="75000"/>
                  </a:schemeClr>
                </a:solidFill>
                <a:cs typeface="Arial" pitchFamily="34" charset="0"/>
              </a:rPr>
              <a:t>Gewervelden</a:t>
            </a:r>
          </a:p>
          <a:p>
            <a:pPr>
              <a:buFont typeface="Arial" pitchFamily="34" charset="0"/>
              <a:buChar char="•"/>
              <a:defRPr/>
            </a:pPr>
            <a:endParaRPr lang="nl-NL" dirty="0">
              <a:solidFill>
                <a:schemeClr val="accent2">
                  <a:lumMod val="75000"/>
                </a:schemeClr>
              </a:solidFill>
              <a:cs typeface="Arial" pitchFamily="34" charset="0"/>
            </a:endParaRPr>
          </a:p>
          <a:p>
            <a:pPr>
              <a:buFont typeface="Arial" pitchFamily="34" charset="0"/>
              <a:buChar char="•"/>
              <a:defRPr/>
            </a:pPr>
            <a:r>
              <a:rPr lang="nl-NL" dirty="0">
                <a:solidFill>
                  <a:schemeClr val="accent2">
                    <a:lumMod val="75000"/>
                  </a:schemeClr>
                </a:solidFill>
                <a:cs typeface="Arial" pitchFamily="34" charset="0"/>
              </a:rPr>
              <a:t>Zoogdieren</a:t>
            </a:r>
          </a:p>
          <a:p>
            <a:pPr>
              <a:buFont typeface="Arial" pitchFamily="34" charset="0"/>
              <a:buChar char="•"/>
              <a:defRPr/>
            </a:pPr>
            <a:endParaRPr lang="nl-NL" dirty="0">
              <a:solidFill>
                <a:schemeClr val="accent2">
                  <a:lumMod val="75000"/>
                </a:schemeClr>
              </a:solidFill>
              <a:cs typeface="Arial" pitchFamily="34" charset="0"/>
            </a:endParaRPr>
          </a:p>
          <a:p>
            <a:pPr>
              <a:buFont typeface="Arial" pitchFamily="34" charset="0"/>
              <a:buChar char="•"/>
              <a:defRPr/>
            </a:pPr>
            <a:r>
              <a:rPr lang="nl-NL" dirty="0">
                <a:solidFill>
                  <a:schemeClr val="accent2">
                    <a:lumMod val="75000"/>
                  </a:schemeClr>
                </a:solidFill>
                <a:cs typeface="Arial" pitchFamily="34" charset="0"/>
              </a:rPr>
              <a:t>Roofdieren</a:t>
            </a:r>
          </a:p>
          <a:p>
            <a:pPr>
              <a:buFont typeface="Arial" pitchFamily="34" charset="0"/>
              <a:buChar char="•"/>
              <a:defRPr/>
            </a:pPr>
            <a:endParaRPr lang="nl-NL" dirty="0">
              <a:solidFill>
                <a:schemeClr val="accent2">
                  <a:lumMod val="75000"/>
                </a:schemeClr>
              </a:solidFill>
              <a:cs typeface="Arial" pitchFamily="34" charset="0"/>
            </a:endParaRPr>
          </a:p>
          <a:p>
            <a:pPr>
              <a:buFont typeface="Arial" pitchFamily="34" charset="0"/>
              <a:buChar char="•"/>
              <a:defRPr/>
            </a:pPr>
            <a:r>
              <a:rPr lang="nl-NL" dirty="0">
                <a:solidFill>
                  <a:schemeClr val="accent2">
                    <a:lumMod val="75000"/>
                  </a:schemeClr>
                </a:solidFill>
                <a:cs typeface="Arial" pitchFamily="34" charset="0"/>
              </a:rPr>
              <a:t>Hondachtigen</a:t>
            </a:r>
          </a:p>
          <a:p>
            <a:pPr>
              <a:buFont typeface="Arial" pitchFamily="34" charset="0"/>
              <a:buChar char="•"/>
              <a:defRPr/>
            </a:pPr>
            <a:endParaRPr lang="nl-NL" dirty="0">
              <a:solidFill>
                <a:schemeClr val="accent2">
                  <a:lumMod val="75000"/>
                </a:schemeClr>
              </a:solidFill>
              <a:cs typeface="Arial" pitchFamily="34" charset="0"/>
            </a:endParaRPr>
          </a:p>
          <a:p>
            <a:pPr>
              <a:buFont typeface="Arial" pitchFamily="34" charset="0"/>
              <a:buChar char="•"/>
              <a:defRPr/>
            </a:pPr>
            <a:r>
              <a:rPr lang="nl-NL" dirty="0">
                <a:solidFill>
                  <a:schemeClr val="accent2">
                    <a:lumMod val="75000"/>
                  </a:schemeClr>
                </a:solidFill>
                <a:cs typeface="Arial" pitchFamily="34" charset="0"/>
              </a:rPr>
              <a:t>Honden (</a:t>
            </a:r>
            <a:r>
              <a:rPr lang="nl-NL" i="1" dirty="0">
                <a:solidFill>
                  <a:schemeClr val="accent2">
                    <a:lumMod val="75000"/>
                  </a:schemeClr>
                </a:solidFill>
                <a:cs typeface="Arial" pitchFamily="34" charset="0"/>
              </a:rPr>
              <a:t>Canis</a:t>
            </a:r>
            <a:r>
              <a:rPr lang="nl-NL" dirty="0">
                <a:solidFill>
                  <a:schemeClr val="accent2">
                    <a:lumMod val="75000"/>
                  </a:schemeClr>
                </a:solidFill>
                <a:cs typeface="Arial" pitchFamily="34" charset="0"/>
              </a:rPr>
              <a:t>)</a:t>
            </a:r>
          </a:p>
          <a:p>
            <a:pPr>
              <a:buFont typeface="Arial" pitchFamily="34" charset="0"/>
              <a:buChar char="•"/>
              <a:defRPr/>
            </a:pPr>
            <a:endParaRPr lang="nl-NL" dirty="0">
              <a:solidFill>
                <a:schemeClr val="accent2">
                  <a:lumMod val="75000"/>
                </a:schemeClr>
              </a:solidFill>
              <a:cs typeface="Arial" pitchFamily="34" charset="0"/>
            </a:endParaRPr>
          </a:p>
          <a:p>
            <a:pPr>
              <a:buFont typeface="Arial" pitchFamily="34" charset="0"/>
              <a:buChar char="•"/>
              <a:defRPr/>
            </a:pPr>
            <a:r>
              <a:rPr lang="nl-NL" dirty="0">
                <a:solidFill>
                  <a:schemeClr val="accent2">
                    <a:lumMod val="75000"/>
                  </a:schemeClr>
                </a:solidFill>
                <a:cs typeface="Arial" pitchFamily="34" charset="0"/>
              </a:rPr>
              <a:t>Wolven (</a:t>
            </a:r>
            <a:r>
              <a:rPr lang="nl-NL" i="1" dirty="0">
                <a:solidFill>
                  <a:schemeClr val="accent2">
                    <a:lumMod val="75000"/>
                  </a:schemeClr>
                </a:solidFill>
                <a:cs typeface="Arial" pitchFamily="34" charset="0"/>
              </a:rPr>
              <a:t>lupus</a:t>
            </a:r>
            <a:r>
              <a:rPr lang="nl-NL" dirty="0">
                <a:solidFill>
                  <a:schemeClr val="accent2">
                    <a:lumMod val="75000"/>
                  </a:schemeClr>
                </a:solidFill>
                <a:cs typeface="Arial" pitchFamily="34" charset="0"/>
              </a:rPr>
              <a:t>)</a:t>
            </a:r>
          </a:p>
        </p:txBody>
      </p:sp>
      <p:sp>
        <p:nvSpPr>
          <p:cNvPr id="8" name="TextBox 7"/>
          <p:cNvSpPr txBox="1"/>
          <p:nvPr/>
        </p:nvSpPr>
        <p:spPr>
          <a:xfrm>
            <a:off x="5715000" y="6143625"/>
            <a:ext cx="3429000" cy="523875"/>
          </a:xfrm>
          <a:prstGeom prst="rect">
            <a:avLst/>
          </a:prstGeom>
          <a:noFill/>
        </p:spPr>
        <p:txBody>
          <a:bodyPr>
            <a:spAutoFit/>
          </a:bodyPr>
          <a:lstStyle/>
          <a:p>
            <a:pPr>
              <a:defRPr/>
            </a:pPr>
            <a:r>
              <a:rPr lang="nl-NL" sz="1400" dirty="0">
                <a:solidFill>
                  <a:schemeClr val="accent2">
                    <a:lumMod val="75000"/>
                  </a:schemeClr>
                </a:solidFill>
                <a:cs typeface="Arial" pitchFamily="34" charset="0"/>
              </a:rPr>
              <a:t>Ondersoort</a:t>
            </a:r>
            <a:r>
              <a:rPr lang="en-US" sz="1400" dirty="0">
                <a:solidFill>
                  <a:schemeClr val="accent2">
                    <a:lumMod val="75000"/>
                  </a:schemeClr>
                </a:solidFill>
                <a:cs typeface="Arial" pitchFamily="34" charset="0"/>
              </a:rPr>
              <a:t>: </a:t>
            </a:r>
            <a:r>
              <a:rPr lang="en-US" sz="1400" i="1" dirty="0" err="1">
                <a:solidFill>
                  <a:schemeClr val="accent2">
                    <a:lumMod val="75000"/>
                  </a:schemeClr>
                </a:solidFill>
                <a:cs typeface="Arial" pitchFamily="34" charset="0"/>
              </a:rPr>
              <a:t>Canis</a:t>
            </a:r>
            <a:r>
              <a:rPr lang="en-US" sz="1400" i="1" dirty="0">
                <a:solidFill>
                  <a:schemeClr val="accent2">
                    <a:lumMod val="75000"/>
                  </a:schemeClr>
                </a:solidFill>
                <a:cs typeface="Arial" pitchFamily="34" charset="0"/>
              </a:rPr>
              <a:t> lupus </a:t>
            </a:r>
            <a:r>
              <a:rPr lang="en-US" sz="1400" i="1" dirty="0" err="1">
                <a:solidFill>
                  <a:schemeClr val="accent2">
                    <a:lumMod val="75000"/>
                  </a:schemeClr>
                </a:solidFill>
                <a:cs typeface="Arial" pitchFamily="34" charset="0"/>
              </a:rPr>
              <a:t>familiaris</a:t>
            </a:r>
            <a:endParaRPr lang="en-US" sz="1400" i="1" dirty="0">
              <a:solidFill>
                <a:schemeClr val="accent2">
                  <a:lumMod val="75000"/>
                </a:schemeClr>
              </a:solidFill>
              <a:cs typeface="Arial" pitchFamily="34" charset="0"/>
            </a:endParaRPr>
          </a:p>
          <a:p>
            <a:pPr>
              <a:defRPr/>
            </a:pPr>
            <a:r>
              <a:rPr lang="en-US" sz="1400" dirty="0" err="1">
                <a:solidFill>
                  <a:schemeClr val="accent2">
                    <a:lumMod val="75000"/>
                  </a:schemeClr>
                </a:solidFill>
                <a:cs typeface="Arial" pitchFamily="34" charset="0"/>
              </a:rPr>
              <a:t>Ras</a:t>
            </a:r>
            <a:r>
              <a:rPr lang="en-US" sz="1400" dirty="0">
                <a:solidFill>
                  <a:schemeClr val="accent2">
                    <a:lumMod val="75000"/>
                  </a:schemeClr>
                </a:solidFill>
                <a:cs typeface="Arial" pitchFamily="34" charset="0"/>
              </a:rPr>
              <a:t>: </a:t>
            </a:r>
            <a:r>
              <a:rPr lang="en-US" sz="1400" dirty="0" err="1">
                <a:solidFill>
                  <a:schemeClr val="accent2">
                    <a:lumMod val="75000"/>
                  </a:schemeClr>
                </a:solidFill>
                <a:cs typeface="Arial" pitchFamily="34" charset="0"/>
              </a:rPr>
              <a:t>Poedel</a:t>
            </a:r>
            <a:endParaRPr lang="nl-NL" sz="1400" dirty="0">
              <a:solidFill>
                <a:schemeClr val="accent2">
                  <a:lumMod val="75000"/>
                </a:schemeClr>
              </a:solidFill>
              <a:cs typeface="Arial" pitchFamily="34" charset="0"/>
            </a:endParaRPr>
          </a:p>
        </p:txBody>
      </p:sp>
      <p:pic>
        <p:nvPicPr>
          <p:cNvPr id="29703" name="Picture 9" descr="http://shop.animals-online.com/images/shop/stickers/279h150-poed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688" y="214313"/>
            <a:ext cx="2071687"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1901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 calcmode="lin" valueType="num">
                                      <p:cBhvr additive="base">
                                        <p:cTn id="4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additive="base">
                                        <p:cTn id="4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 calcmode="lin" valueType="num">
                                      <p:cBhvr additive="base">
                                        <p:cTn id="5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 calcmode="lin" valueType="num">
                                      <p:cBhvr additive="base">
                                        <p:cTn id="5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
                                            <p:txEl>
                                              <p:pRg st="10" end="10"/>
                                            </p:txEl>
                                          </p:spTgt>
                                        </p:tgtEl>
                                        <p:attrNameLst>
                                          <p:attrName>style.visibility</p:attrName>
                                        </p:attrNameLst>
                                      </p:cBhvr>
                                      <p:to>
                                        <p:strVal val="visible"/>
                                      </p:to>
                                    </p:set>
                                    <p:anim calcmode="lin" valueType="num">
                                      <p:cBhvr additive="base">
                                        <p:cTn id="6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 calcmode="lin" valueType="num">
                                      <p:cBhvr additive="base">
                                        <p:cTn id="67"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5">
                                            <p:txEl>
                                              <p:pRg st="12" end="12"/>
                                            </p:txEl>
                                          </p:spTgt>
                                        </p:tgtEl>
                                        <p:attrNameLst>
                                          <p:attrName>style.visibility</p:attrName>
                                        </p:attrNameLst>
                                      </p:cBhvr>
                                      <p:to>
                                        <p:strVal val="visible"/>
                                      </p:to>
                                    </p:set>
                                    <p:anim calcmode="lin" valueType="num">
                                      <p:cBhvr additive="base">
                                        <p:cTn id="71"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7">
                                            <p:txEl>
                                              <p:pRg st="0" end="0"/>
                                            </p:txEl>
                                          </p:spTgt>
                                        </p:tgtEl>
                                        <p:attrNameLst>
                                          <p:attrName>style.visibility</p:attrName>
                                        </p:attrNameLst>
                                      </p:cBhvr>
                                      <p:to>
                                        <p:strVal val="visible"/>
                                      </p:to>
                                    </p:set>
                                    <p:anim calcmode="lin" valueType="num">
                                      <p:cBhvr additive="base">
                                        <p:cTn id="7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7">
                                            <p:txEl>
                                              <p:pRg st="2" end="2"/>
                                            </p:txEl>
                                          </p:spTgt>
                                        </p:tgtEl>
                                        <p:attrNameLst>
                                          <p:attrName>style.visibility</p:attrName>
                                        </p:attrNameLst>
                                      </p:cBhvr>
                                      <p:to>
                                        <p:strVal val="visible"/>
                                      </p:to>
                                    </p:set>
                                    <p:anim calcmode="lin" valueType="num">
                                      <p:cBhvr additive="base">
                                        <p:cTn id="8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7">
                                            <p:txEl>
                                              <p:pRg st="4" end="4"/>
                                            </p:txEl>
                                          </p:spTgt>
                                        </p:tgtEl>
                                        <p:attrNameLst>
                                          <p:attrName>style.visibility</p:attrName>
                                        </p:attrNameLst>
                                      </p:cBhvr>
                                      <p:to>
                                        <p:strVal val="visible"/>
                                      </p:to>
                                    </p:set>
                                    <p:anim calcmode="lin" valueType="num">
                                      <p:cBhvr additive="base">
                                        <p:cTn id="8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7">
                                            <p:txEl>
                                              <p:pRg st="4" end="4"/>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7">
                                            <p:txEl>
                                              <p:pRg st="6" end="6"/>
                                            </p:txEl>
                                          </p:spTgt>
                                        </p:tgtEl>
                                        <p:attrNameLst>
                                          <p:attrName>style.visibility</p:attrName>
                                        </p:attrNameLst>
                                      </p:cBhvr>
                                      <p:to>
                                        <p:strVal val="visible"/>
                                      </p:to>
                                    </p:set>
                                    <p:anim calcmode="lin" valueType="num">
                                      <p:cBhvr additive="base">
                                        <p:cTn id="8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7">
                                            <p:txEl>
                                              <p:pRg st="6" end="6"/>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7">
                                            <p:txEl>
                                              <p:pRg st="8" end="8"/>
                                            </p:txEl>
                                          </p:spTgt>
                                        </p:tgtEl>
                                        <p:attrNameLst>
                                          <p:attrName>style.visibility</p:attrName>
                                        </p:attrNameLst>
                                      </p:cBhvr>
                                      <p:to>
                                        <p:strVal val="visible"/>
                                      </p:to>
                                    </p:set>
                                    <p:anim calcmode="lin" valueType="num">
                                      <p:cBhvr additive="base">
                                        <p:cTn id="93"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7">
                                            <p:txEl>
                                              <p:pRg st="8" end="8"/>
                                            </p:txEl>
                                          </p:spTgt>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7">
                                            <p:txEl>
                                              <p:pRg st="10" end="10"/>
                                            </p:txEl>
                                          </p:spTgt>
                                        </p:tgtEl>
                                        <p:attrNameLst>
                                          <p:attrName>style.visibility</p:attrName>
                                        </p:attrNameLst>
                                      </p:cBhvr>
                                      <p:to>
                                        <p:strVal val="visible"/>
                                      </p:to>
                                    </p:set>
                                    <p:anim calcmode="lin" valueType="num">
                                      <p:cBhvr additive="base">
                                        <p:cTn id="9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7">
                                            <p:txEl>
                                              <p:pRg st="12" end="12"/>
                                            </p:txEl>
                                          </p:spTgt>
                                        </p:tgtEl>
                                        <p:attrNameLst>
                                          <p:attrName>style.visibility</p:attrName>
                                        </p:attrNameLst>
                                      </p:cBhvr>
                                      <p:to>
                                        <p:strVal val="visible"/>
                                      </p:to>
                                    </p:set>
                                    <p:anim calcmode="lin" valueType="num">
                                      <p:cBhvr additive="base">
                                        <p:cTn id="101"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4" fill="hold" nodeType="clickEffect">
                                  <p:stCondLst>
                                    <p:cond delay="0"/>
                                  </p:stCondLst>
                                  <p:childTnLst>
                                    <p:set>
                                      <p:cBhvr>
                                        <p:cTn id="106" dur="1" fill="hold">
                                          <p:stCondLst>
                                            <p:cond delay="0"/>
                                          </p:stCondLst>
                                        </p:cTn>
                                        <p:tgtEl>
                                          <p:spTgt spid="8">
                                            <p:txEl>
                                              <p:pRg st="0" end="0"/>
                                            </p:txEl>
                                          </p:spTgt>
                                        </p:tgtEl>
                                        <p:attrNameLst>
                                          <p:attrName>style.visibility</p:attrName>
                                        </p:attrNameLst>
                                      </p:cBhvr>
                                      <p:to>
                                        <p:strVal val="visible"/>
                                      </p:to>
                                    </p:set>
                                    <p:anim calcmode="lin" valueType="num">
                                      <p:cBhvr additive="base">
                                        <p:cTn id="10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8">
                                            <p:txEl>
                                              <p:pRg st="1" end="1"/>
                                            </p:txEl>
                                          </p:spTgt>
                                        </p:tgtEl>
                                        <p:attrNameLst>
                                          <p:attrName>style.visibility</p:attrName>
                                        </p:attrNameLst>
                                      </p:cBhvr>
                                      <p:to>
                                        <p:strVal val="visible"/>
                                      </p:to>
                                    </p:set>
                                    <p:anim calcmode="lin" valueType="num">
                                      <p:cBhvr additive="base">
                                        <p:cTn id="1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2209800" y="2209800"/>
            <a:ext cx="480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nl-NL" sz="2800" b="1">
                <a:latin typeface="Tahoma" pitchFamily="34" charset="0"/>
              </a:rPr>
              <a:t>Afdeling</a:t>
            </a:r>
            <a:r>
              <a:rPr lang="en-US" altLang="nl-NL" sz="2400">
                <a:latin typeface="Tahoma" pitchFamily="34" charset="0"/>
              </a:rPr>
              <a:t>		Alle</a:t>
            </a:r>
            <a:endParaRPr lang="nl-NL" altLang="nl-NL" sz="2400">
              <a:latin typeface="Tahoma" pitchFamily="34" charset="0"/>
            </a:endParaRPr>
          </a:p>
        </p:txBody>
      </p:sp>
      <p:sp>
        <p:nvSpPr>
          <p:cNvPr id="20484" name="Text Box 4"/>
          <p:cNvSpPr txBox="1">
            <a:spLocks noChangeArrowheads="1"/>
          </p:cNvSpPr>
          <p:nvPr/>
        </p:nvSpPr>
        <p:spPr bwMode="auto">
          <a:xfrm>
            <a:off x="2209800" y="2819400"/>
            <a:ext cx="457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nl-NL" sz="2800" b="1">
                <a:latin typeface="Tahoma" pitchFamily="34" charset="0"/>
              </a:rPr>
              <a:t>Klasse	</a:t>
            </a:r>
            <a:r>
              <a:rPr lang="en-US" altLang="nl-NL" sz="2400">
                <a:latin typeface="Tahoma" pitchFamily="34" charset="0"/>
              </a:rPr>
              <a:t>	Knappe</a:t>
            </a:r>
            <a:endParaRPr lang="nl-NL" altLang="nl-NL" sz="2400">
              <a:latin typeface="Tahoma" pitchFamily="34" charset="0"/>
            </a:endParaRPr>
          </a:p>
        </p:txBody>
      </p:sp>
      <p:sp>
        <p:nvSpPr>
          <p:cNvPr id="20485" name="Text Box 5"/>
          <p:cNvSpPr txBox="1">
            <a:spLocks noChangeArrowheads="1"/>
          </p:cNvSpPr>
          <p:nvPr/>
        </p:nvSpPr>
        <p:spPr bwMode="auto">
          <a:xfrm>
            <a:off x="2227263" y="3429000"/>
            <a:ext cx="45354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nl-NL" sz="2800" b="1">
                <a:latin typeface="Tahoma" pitchFamily="34" charset="0"/>
              </a:rPr>
              <a:t>Orde	</a:t>
            </a:r>
            <a:r>
              <a:rPr lang="en-US" altLang="nl-NL" sz="2400">
                <a:latin typeface="Tahoma" pitchFamily="34" charset="0"/>
              </a:rPr>
              <a:t>	         Oudjes</a:t>
            </a:r>
            <a:endParaRPr lang="nl-NL" altLang="nl-NL" sz="2400">
              <a:latin typeface="Tahoma" pitchFamily="34" charset="0"/>
            </a:endParaRPr>
          </a:p>
        </p:txBody>
      </p:sp>
      <p:sp>
        <p:nvSpPr>
          <p:cNvPr id="20486" name="Text Box 6"/>
          <p:cNvSpPr txBox="1">
            <a:spLocks noChangeArrowheads="1"/>
          </p:cNvSpPr>
          <p:nvPr/>
        </p:nvSpPr>
        <p:spPr bwMode="auto">
          <a:xfrm>
            <a:off x="2209800" y="4038600"/>
            <a:ext cx="449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nl-NL" sz="2800" b="1">
                <a:latin typeface="Tahoma" pitchFamily="34" charset="0"/>
              </a:rPr>
              <a:t>Familie</a:t>
            </a:r>
            <a:r>
              <a:rPr lang="en-US" altLang="nl-NL" sz="2400">
                <a:latin typeface="Tahoma" pitchFamily="34" charset="0"/>
              </a:rPr>
              <a:t>		Fietsen</a:t>
            </a:r>
            <a:endParaRPr lang="nl-NL" altLang="nl-NL" sz="2400">
              <a:latin typeface="Tahoma" pitchFamily="34" charset="0"/>
            </a:endParaRPr>
          </a:p>
        </p:txBody>
      </p:sp>
      <p:sp>
        <p:nvSpPr>
          <p:cNvPr id="20487" name="Text Box 7"/>
          <p:cNvSpPr txBox="1">
            <a:spLocks noChangeArrowheads="1"/>
          </p:cNvSpPr>
          <p:nvPr/>
        </p:nvSpPr>
        <p:spPr bwMode="auto">
          <a:xfrm>
            <a:off x="2195513" y="4652963"/>
            <a:ext cx="426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nl-NL" sz="2800" b="1">
                <a:latin typeface="Tahoma" pitchFamily="34" charset="0"/>
              </a:rPr>
              <a:t>Geslacht</a:t>
            </a:r>
            <a:r>
              <a:rPr lang="en-US" altLang="nl-NL" sz="2400">
                <a:latin typeface="Tahoma" pitchFamily="34" charset="0"/>
              </a:rPr>
              <a:t>		Graag</a:t>
            </a:r>
            <a:endParaRPr lang="nl-NL" altLang="nl-NL" sz="2400">
              <a:latin typeface="Tahoma" pitchFamily="34" charset="0"/>
            </a:endParaRPr>
          </a:p>
        </p:txBody>
      </p:sp>
      <p:sp>
        <p:nvSpPr>
          <p:cNvPr id="20488" name="Text Box 8"/>
          <p:cNvSpPr txBox="1">
            <a:spLocks noChangeArrowheads="1"/>
          </p:cNvSpPr>
          <p:nvPr/>
        </p:nvSpPr>
        <p:spPr bwMode="auto">
          <a:xfrm>
            <a:off x="2195513" y="5300663"/>
            <a:ext cx="4648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nl-NL" sz="2800" b="1">
                <a:latin typeface="Tahoma" pitchFamily="34" charset="0"/>
              </a:rPr>
              <a:t>Soort</a:t>
            </a:r>
            <a:r>
              <a:rPr lang="en-US" altLang="nl-NL" sz="2400">
                <a:latin typeface="Tahoma" pitchFamily="34" charset="0"/>
              </a:rPr>
              <a:t>		Snel</a:t>
            </a:r>
            <a:endParaRPr lang="nl-NL" altLang="nl-NL" sz="2400">
              <a:latin typeface="Tahoma" pitchFamily="34" charset="0"/>
            </a:endParaRPr>
          </a:p>
        </p:txBody>
      </p:sp>
      <p:sp>
        <p:nvSpPr>
          <p:cNvPr id="20489" name="Text Box 9"/>
          <p:cNvSpPr txBox="1">
            <a:spLocks noChangeArrowheads="1"/>
          </p:cNvSpPr>
          <p:nvPr/>
        </p:nvSpPr>
        <p:spPr bwMode="auto">
          <a:xfrm>
            <a:off x="2438400" y="609600"/>
            <a:ext cx="404813" cy="4572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nl-NL" sz="2400" b="1">
                <a:latin typeface="Tahoma" pitchFamily="34" charset="0"/>
              </a:rPr>
              <a:t>A</a:t>
            </a:r>
            <a:endParaRPr lang="nl-NL" altLang="nl-NL" sz="2400" b="1">
              <a:latin typeface="Tahoma" pitchFamily="34" charset="0"/>
            </a:endParaRPr>
          </a:p>
        </p:txBody>
      </p:sp>
      <p:sp>
        <p:nvSpPr>
          <p:cNvPr id="20490" name="Text Box 10"/>
          <p:cNvSpPr txBox="1">
            <a:spLocks noChangeArrowheads="1"/>
          </p:cNvSpPr>
          <p:nvPr/>
        </p:nvSpPr>
        <p:spPr bwMode="auto">
          <a:xfrm>
            <a:off x="3200400" y="609600"/>
            <a:ext cx="363538" cy="4572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nl-NL" sz="2400" b="1">
                <a:latin typeface="Tahoma" pitchFamily="34" charset="0"/>
              </a:rPr>
              <a:t>K</a:t>
            </a:r>
            <a:endParaRPr lang="nl-NL" altLang="nl-NL" sz="2400" b="1">
              <a:latin typeface="Tahoma" pitchFamily="34" charset="0"/>
            </a:endParaRPr>
          </a:p>
        </p:txBody>
      </p:sp>
      <p:sp>
        <p:nvSpPr>
          <p:cNvPr id="20491" name="Text Box 11"/>
          <p:cNvSpPr txBox="1">
            <a:spLocks noChangeArrowheads="1"/>
          </p:cNvSpPr>
          <p:nvPr/>
        </p:nvSpPr>
        <p:spPr bwMode="auto">
          <a:xfrm>
            <a:off x="3886200" y="609600"/>
            <a:ext cx="398463" cy="4572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nl-NL" sz="2400" b="1">
                <a:latin typeface="Tahoma" pitchFamily="34" charset="0"/>
              </a:rPr>
              <a:t>O</a:t>
            </a:r>
            <a:endParaRPr lang="nl-NL" altLang="nl-NL" sz="2400" b="1">
              <a:latin typeface="Tahoma" pitchFamily="34" charset="0"/>
            </a:endParaRPr>
          </a:p>
        </p:txBody>
      </p:sp>
      <p:sp>
        <p:nvSpPr>
          <p:cNvPr id="20492" name="Text Box 12"/>
          <p:cNvSpPr txBox="1">
            <a:spLocks noChangeArrowheads="1"/>
          </p:cNvSpPr>
          <p:nvPr/>
        </p:nvSpPr>
        <p:spPr bwMode="auto">
          <a:xfrm>
            <a:off x="4724400" y="609600"/>
            <a:ext cx="352425" cy="4572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nl-NL" sz="2400" b="1">
                <a:latin typeface="Tahoma" pitchFamily="34" charset="0"/>
              </a:rPr>
              <a:t>F</a:t>
            </a:r>
            <a:endParaRPr lang="nl-NL" altLang="nl-NL" sz="2400" b="1">
              <a:latin typeface="Tahoma" pitchFamily="34" charset="0"/>
            </a:endParaRPr>
          </a:p>
        </p:txBody>
      </p:sp>
      <p:sp>
        <p:nvSpPr>
          <p:cNvPr id="20493" name="Text Box 13"/>
          <p:cNvSpPr txBox="1">
            <a:spLocks noChangeArrowheads="1"/>
          </p:cNvSpPr>
          <p:nvPr/>
        </p:nvSpPr>
        <p:spPr bwMode="auto">
          <a:xfrm>
            <a:off x="5486400" y="609600"/>
            <a:ext cx="381000" cy="4572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nl-NL" sz="2400" b="1">
                <a:latin typeface="Tahoma" pitchFamily="34" charset="0"/>
              </a:rPr>
              <a:t>G</a:t>
            </a:r>
            <a:endParaRPr lang="nl-NL" altLang="nl-NL" sz="2400" b="1">
              <a:latin typeface="Tahoma" pitchFamily="34" charset="0"/>
            </a:endParaRPr>
          </a:p>
        </p:txBody>
      </p:sp>
      <p:sp>
        <p:nvSpPr>
          <p:cNvPr id="20494" name="Text Box 14"/>
          <p:cNvSpPr txBox="1">
            <a:spLocks noChangeArrowheads="1"/>
          </p:cNvSpPr>
          <p:nvPr/>
        </p:nvSpPr>
        <p:spPr bwMode="auto">
          <a:xfrm>
            <a:off x="6248400" y="609600"/>
            <a:ext cx="411163" cy="4572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nl-NL" sz="2400" b="1">
                <a:latin typeface="Tahoma" pitchFamily="34" charset="0"/>
              </a:rPr>
              <a:t>S</a:t>
            </a:r>
            <a:endParaRPr lang="nl-NL" altLang="nl-NL" sz="2400" b="1">
              <a:latin typeface="Tahoma" pitchFamily="34" charset="0"/>
            </a:endParaRPr>
          </a:p>
        </p:txBody>
      </p:sp>
      <p:pic>
        <p:nvPicPr>
          <p:cNvPr id="30734" name="Picture 16" descr="http://www.theperuguide.com/grafica/colca-donkey-brid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349500"/>
            <a:ext cx="2262188"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251520" y="404664"/>
            <a:ext cx="1872208" cy="954107"/>
          </a:xfrm>
          <a:prstGeom prst="rect">
            <a:avLst/>
          </a:prstGeom>
          <a:noFill/>
        </p:spPr>
        <p:txBody>
          <a:bodyPr wrap="square" rtlCol="0">
            <a:spAutoFit/>
          </a:bodyPr>
          <a:lstStyle/>
          <a:p>
            <a:r>
              <a:rPr lang="nl-NL" sz="2800" b="1" dirty="0" smtClean="0"/>
              <a:t>Een ezelsbrug</a:t>
            </a:r>
            <a:endParaRPr lang="nl-NL" sz="2800" b="1" dirty="0"/>
          </a:p>
        </p:txBody>
      </p:sp>
    </p:spTree>
    <p:extLst>
      <p:ext uri="{BB962C8B-B14F-4D97-AF65-F5344CB8AC3E}">
        <p14:creationId xmlns:p14="http://schemas.microsoft.com/office/powerpoint/2010/main" val="3732204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ppt_x"/>
                                          </p:val>
                                        </p:tav>
                                        <p:tav tm="100000">
                                          <p:val>
                                            <p:strVal val="#ppt_x"/>
                                          </p:val>
                                        </p:tav>
                                      </p:tavLst>
                                    </p:anim>
                                    <p:anim calcmode="lin" valueType="num">
                                      <p:cBhvr additive="base">
                                        <p:cTn id="8" dur="500" fill="hold"/>
                                        <p:tgtEl>
                                          <p:spTgt spid="2048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489"/>
                                        </p:tgtEl>
                                        <p:attrNameLst>
                                          <p:attrName>style.visibility</p:attrName>
                                        </p:attrNameLst>
                                      </p:cBhvr>
                                      <p:to>
                                        <p:strVal val="visible"/>
                                      </p:to>
                                    </p:set>
                                    <p:anim calcmode="lin" valueType="num">
                                      <p:cBhvr additive="base">
                                        <p:cTn id="12" dur="500" fill="hold"/>
                                        <p:tgtEl>
                                          <p:spTgt spid="20489"/>
                                        </p:tgtEl>
                                        <p:attrNameLst>
                                          <p:attrName>ppt_x</p:attrName>
                                        </p:attrNameLst>
                                      </p:cBhvr>
                                      <p:tavLst>
                                        <p:tav tm="0">
                                          <p:val>
                                            <p:strVal val="#ppt_x"/>
                                          </p:val>
                                        </p:tav>
                                        <p:tav tm="100000">
                                          <p:val>
                                            <p:strVal val="#ppt_x"/>
                                          </p:val>
                                        </p:tav>
                                      </p:tavLst>
                                    </p:anim>
                                    <p:anim calcmode="lin" valueType="num">
                                      <p:cBhvr additive="base">
                                        <p:cTn id="13" dur="500" fill="hold"/>
                                        <p:tgtEl>
                                          <p:spTgt spid="2048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490"/>
                                        </p:tgtEl>
                                        <p:attrNameLst>
                                          <p:attrName>style.visibility</p:attrName>
                                        </p:attrNameLst>
                                      </p:cBhvr>
                                      <p:to>
                                        <p:strVal val="visible"/>
                                      </p:to>
                                    </p:set>
                                    <p:anim calcmode="lin" valueType="num">
                                      <p:cBhvr additive="base">
                                        <p:cTn id="18" dur="500" fill="hold"/>
                                        <p:tgtEl>
                                          <p:spTgt spid="20490"/>
                                        </p:tgtEl>
                                        <p:attrNameLst>
                                          <p:attrName>ppt_x</p:attrName>
                                        </p:attrNameLst>
                                      </p:cBhvr>
                                      <p:tavLst>
                                        <p:tav tm="0">
                                          <p:val>
                                            <p:strVal val="#ppt_x"/>
                                          </p:val>
                                        </p:tav>
                                        <p:tav tm="100000">
                                          <p:val>
                                            <p:strVal val="#ppt_x"/>
                                          </p:val>
                                        </p:tav>
                                      </p:tavLst>
                                    </p:anim>
                                    <p:anim calcmode="lin" valueType="num">
                                      <p:cBhvr additive="base">
                                        <p:cTn id="19" dur="500" fill="hold"/>
                                        <p:tgtEl>
                                          <p:spTgt spid="20490"/>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20484"/>
                                        </p:tgtEl>
                                        <p:attrNameLst>
                                          <p:attrName>style.visibility</p:attrName>
                                        </p:attrNameLst>
                                      </p:cBhvr>
                                      <p:to>
                                        <p:strVal val="visible"/>
                                      </p:to>
                                    </p:set>
                                    <p:anim calcmode="lin" valueType="num">
                                      <p:cBhvr additive="base">
                                        <p:cTn id="23" dur="500" fill="hold"/>
                                        <p:tgtEl>
                                          <p:spTgt spid="20484"/>
                                        </p:tgtEl>
                                        <p:attrNameLst>
                                          <p:attrName>ppt_x</p:attrName>
                                        </p:attrNameLst>
                                      </p:cBhvr>
                                      <p:tavLst>
                                        <p:tav tm="0">
                                          <p:val>
                                            <p:strVal val="#ppt_x"/>
                                          </p:val>
                                        </p:tav>
                                        <p:tav tm="100000">
                                          <p:val>
                                            <p:strVal val="#ppt_x"/>
                                          </p:val>
                                        </p:tav>
                                      </p:tavLst>
                                    </p:anim>
                                    <p:anim calcmode="lin" valueType="num">
                                      <p:cBhvr additive="base">
                                        <p:cTn id="24"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 calcmode="lin" valueType="num">
                                      <p:cBhvr additive="base">
                                        <p:cTn id="29" dur="500" fill="hold"/>
                                        <p:tgtEl>
                                          <p:spTgt spid="20485"/>
                                        </p:tgtEl>
                                        <p:attrNameLst>
                                          <p:attrName>ppt_x</p:attrName>
                                        </p:attrNameLst>
                                      </p:cBhvr>
                                      <p:tavLst>
                                        <p:tav tm="0">
                                          <p:val>
                                            <p:strVal val="#ppt_x"/>
                                          </p:val>
                                        </p:tav>
                                        <p:tav tm="100000">
                                          <p:val>
                                            <p:strVal val="#ppt_x"/>
                                          </p:val>
                                        </p:tav>
                                      </p:tavLst>
                                    </p:anim>
                                    <p:anim calcmode="lin" valueType="num">
                                      <p:cBhvr additive="base">
                                        <p:cTn id="30" dur="500" fill="hold"/>
                                        <p:tgtEl>
                                          <p:spTgt spid="20485"/>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20491"/>
                                        </p:tgtEl>
                                        <p:attrNameLst>
                                          <p:attrName>style.visibility</p:attrName>
                                        </p:attrNameLst>
                                      </p:cBhvr>
                                      <p:to>
                                        <p:strVal val="visible"/>
                                      </p:to>
                                    </p:set>
                                    <p:anim calcmode="lin" valueType="num">
                                      <p:cBhvr additive="base">
                                        <p:cTn id="34" dur="500" fill="hold"/>
                                        <p:tgtEl>
                                          <p:spTgt spid="20491"/>
                                        </p:tgtEl>
                                        <p:attrNameLst>
                                          <p:attrName>ppt_x</p:attrName>
                                        </p:attrNameLst>
                                      </p:cBhvr>
                                      <p:tavLst>
                                        <p:tav tm="0">
                                          <p:val>
                                            <p:strVal val="#ppt_x"/>
                                          </p:val>
                                        </p:tav>
                                        <p:tav tm="100000">
                                          <p:val>
                                            <p:strVal val="#ppt_x"/>
                                          </p:val>
                                        </p:tav>
                                      </p:tavLst>
                                    </p:anim>
                                    <p:anim calcmode="lin" valueType="num">
                                      <p:cBhvr additive="base">
                                        <p:cTn id="35" dur="500" fill="hold"/>
                                        <p:tgtEl>
                                          <p:spTgt spid="20491"/>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0486"/>
                                        </p:tgtEl>
                                        <p:attrNameLst>
                                          <p:attrName>style.visibility</p:attrName>
                                        </p:attrNameLst>
                                      </p:cBhvr>
                                      <p:to>
                                        <p:strVal val="visible"/>
                                      </p:to>
                                    </p:set>
                                    <p:anim calcmode="lin" valueType="num">
                                      <p:cBhvr additive="base">
                                        <p:cTn id="40" dur="500" fill="hold"/>
                                        <p:tgtEl>
                                          <p:spTgt spid="20486"/>
                                        </p:tgtEl>
                                        <p:attrNameLst>
                                          <p:attrName>ppt_x</p:attrName>
                                        </p:attrNameLst>
                                      </p:cBhvr>
                                      <p:tavLst>
                                        <p:tav tm="0">
                                          <p:val>
                                            <p:strVal val="#ppt_x"/>
                                          </p:val>
                                        </p:tav>
                                        <p:tav tm="100000">
                                          <p:val>
                                            <p:strVal val="#ppt_x"/>
                                          </p:val>
                                        </p:tav>
                                      </p:tavLst>
                                    </p:anim>
                                    <p:anim calcmode="lin" valueType="num">
                                      <p:cBhvr additive="base">
                                        <p:cTn id="41" dur="500" fill="hold"/>
                                        <p:tgtEl>
                                          <p:spTgt spid="20486"/>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20492"/>
                                        </p:tgtEl>
                                        <p:attrNameLst>
                                          <p:attrName>style.visibility</p:attrName>
                                        </p:attrNameLst>
                                      </p:cBhvr>
                                      <p:to>
                                        <p:strVal val="visible"/>
                                      </p:to>
                                    </p:set>
                                    <p:anim calcmode="lin" valueType="num">
                                      <p:cBhvr additive="base">
                                        <p:cTn id="45" dur="500" fill="hold"/>
                                        <p:tgtEl>
                                          <p:spTgt spid="20492"/>
                                        </p:tgtEl>
                                        <p:attrNameLst>
                                          <p:attrName>ppt_x</p:attrName>
                                        </p:attrNameLst>
                                      </p:cBhvr>
                                      <p:tavLst>
                                        <p:tav tm="0">
                                          <p:val>
                                            <p:strVal val="#ppt_x"/>
                                          </p:val>
                                        </p:tav>
                                        <p:tav tm="100000">
                                          <p:val>
                                            <p:strVal val="#ppt_x"/>
                                          </p:val>
                                        </p:tav>
                                      </p:tavLst>
                                    </p:anim>
                                    <p:anim calcmode="lin" valueType="num">
                                      <p:cBhvr additive="base">
                                        <p:cTn id="46" dur="500" fill="hold"/>
                                        <p:tgtEl>
                                          <p:spTgt spid="20492"/>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0487"/>
                                        </p:tgtEl>
                                        <p:attrNameLst>
                                          <p:attrName>style.visibility</p:attrName>
                                        </p:attrNameLst>
                                      </p:cBhvr>
                                      <p:to>
                                        <p:strVal val="visible"/>
                                      </p:to>
                                    </p:set>
                                    <p:anim calcmode="lin" valueType="num">
                                      <p:cBhvr additive="base">
                                        <p:cTn id="51" dur="500" fill="hold"/>
                                        <p:tgtEl>
                                          <p:spTgt spid="20487"/>
                                        </p:tgtEl>
                                        <p:attrNameLst>
                                          <p:attrName>ppt_x</p:attrName>
                                        </p:attrNameLst>
                                      </p:cBhvr>
                                      <p:tavLst>
                                        <p:tav tm="0">
                                          <p:val>
                                            <p:strVal val="#ppt_x"/>
                                          </p:val>
                                        </p:tav>
                                        <p:tav tm="100000">
                                          <p:val>
                                            <p:strVal val="#ppt_x"/>
                                          </p:val>
                                        </p:tav>
                                      </p:tavLst>
                                    </p:anim>
                                    <p:anim calcmode="lin" valueType="num">
                                      <p:cBhvr additive="base">
                                        <p:cTn id="52" dur="500" fill="hold"/>
                                        <p:tgtEl>
                                          <p:spTgt spid="20487"/>
                                        </p:tgtEl>
                                        <p:attrNameLst>
                                          <p:attrName>ppt_y</p:attrName>
                                        </p:attrNameLst>
                                      </p:cBhvr>
                                      <p:tavLst>
                                        <p:tav tm="0">
                                          <p:val>
                                            <p:strVal val="1+#ppt_h/2"/>
                                          </p:val>
                                        </p:tav>
                                        <p:tav tm="100000">
                                          <p:val>
                                            <p:strVal val="#ppt_y"/>
                                          </p:val>
                                        </p:tav>
                                      </p:tavLst>
                                    </p:anim>
                                  </p:childTnLst>
                                </p:cTn>
                              </p:par>
                            </p:childTnLst>
                          </p:cTn>
                        </p:par>
                        <p:par>
                          <p:cTn id="53" fill="hold" nodeType="afterGroup">
                            <p:stCondLst>
                              <p:cond delay="500"/>
                            </p:stCondLst>
                            <p:childTnLst>
                              <p:par>
                                <p:cTn id="54" presetID="2" presetClass="entr" presetSubtype="4" fill="hold" grpId="0" nodeType="afterEffect">
                                  <p:stCondLst>
                                    <p:cond delay="0"/>
                                  </p:stCondLst>
                                  <p:childTnLst>
                                    <p:set>
                                      <p:cBhvr>
                                        <p:cTn id="55" dur="1" fill="hold">
                                          <p:stCondLst>
                                            <p:cond delay="0"/>
                                          </p:stCondLst>
                                        </p:cTn>
                                        <p:tgtEl>
                                          <p:spTgt spid="20493"/>
                                        </p:tgtEl>
                                        <p:attrNameLst>
                                          <p:attrName>style.visibility</p:attrName>
                                        </p:attrNameLst>
                                      </p:cBhvr>
                                      <p:to>
                                        <p:strVal val="visible"/>
                                      </p:to>
                                    </p:set>
                                    <p:anim calcmode="lin" valueType="num">
                                      <p:cBhvr additive="base">
                                        <p:cTn id="56" dur="500" fill="hold"/>
                                        <p:tgtEl>
                                          <p:spTgt spid="20493"/>
                                        </p:tgtEl>
                                        <p:attrNameLst>
                                          <p:attrName>ppt_x</p:attrName>
                                        </p:attrNameLst>
                                      </p:cBhvr>
                                      <p:tavLst>
                                        <p:tav tm="0">
                                          <p:val>
                                            <p:strVal val="#ppt_x"/>
                                          </p:val>
                                        </p:tav>
                                        <p:tav tm="100000">
                                          <p:val>
                                            <p:strVal val="#ppt_x"/>
                                          </p:val>
                                        </p:tav>
                                      </p:tavLst>
                                    </p:anim>
                                    <p:anim calcmode="lin" valueType="num">
                                      <p:cBhvr additive="base">
                                        <p:cTn id="57" dur="500" fill="hold"/>
                                        <p:tgtEl>
                                          <p:spTgt spid="20493"/>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0488"/>
                                        </p:tgtEl>
                                        <p:attrNameLst>
                                          <p:attrName>style.visibility</p:attrName>
                                        </p:attrNameLst>
                                      </p:cBhvr>
                                      <p:to>
                                        <p:strVal val="visible"/>
                                      </p:to>
                                    </p:set>
                                    <p:anim calcmode="lin" valueType="num">
                                      <p:cBhvr additive="base">
                                        <p:cTn id="62" dur="500" fill="hold"/>
                                        <p:tgtEl>
                                          <p:spTgt spid="20488"/>
                                        </p:tgtEl>
                                        <p:attrNameLst>
                                          <p:attrName>ppt_x</p:attrName>
                                        </p:attrNameLst>
                                      </p:cBhvr>
                                      <p:tavLst>
                                        <p:tav tm="0">
                                          <p:val>
                                            <p:strVal val="#ppt_x"/>
                                          </p:val>
                                        </p:tav>
                                        <p:tav tm="100000">
                                          <p:val>
                                            <p:strVal val="#ppt_x"/>
                                          </p:val>
                                        </p:tav>
                                      </p:tavLst>
                                    </p:anim>
                                    <p:anim calcmode="lin" valueType="num">
                                      <p:cBhvr additive="base">
                                        <p:cTn id="63" dur="500" fill="hold"/>
                                        <p:tgtEl>
                                          <p:spTgt spid="20488"/>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500"/>
                            </p:stCondLst>
                            <p:childTnLst>
                              <p:par>
                                <p:cTn id="65" presetID="2" presetClass="entr" presetSubtype="4" fill="hold" grpId="0" nodeType="afterEffect">
                                  <p:stCondLst>
                                    <p:cond delay="0"/>
                                  </p:stCondLst>
                                  <p:childTnLst>
                                    <p:set>
                                      <p:cBhvr>
                                        <p:cTn id="66" dur="1" fill="hold">
                                          <p:stCondLst>
                                            <p:cond delay="0"/>
                                          </p:stCondLst>
                                        </p:cTn>
                                        <p:tgtEl>
                                          <p:spTgt spid="20494"/>
                                        </p:tgtEl>
                                        <p:attrNameLst>
                                          <p:attrName>style.visibility</p:attrName>
                                        </p:attrNameLst>
                                      </p:cBhvr>
                                      <p:to>
                                        <p:strVal val="visible"/>
                                      </p:to>
                                    </p:set>
                                    <p:anim calcmode="lin" valueType="num">
                                      <p:cBhvr additive="base">
                                        <p:cTn id="67" dur="500" fill="hold"/>
                                        <p:tgtEl>
                                          <p:spTgt spid="20494"/>
                                        </p:tgtEl>
                                        <p:attrNameLst>
                                          <p:attrName>ppt_x</p:attrName>
                                        </p:attrNameLst>
                                      </p:cBhvr>
                                      <p:tavLst>
                                        <p:tav tm="0">
                                          <p:val>
                                            <p:strVal val="#ppt_x"/>
                                          </p:val>
                                        </p:tav>
                                        <p:tav tm="100000">
                                          <p:val>
                                            <p:strVal val="#ppt_x"/>
                                          </p:val>
                                        </p:tav>
                                      </p:tavLst>
                                    </p:anim>
                                    <p:anim calcmode="lin" valueType="num">
                                      <p:cBhvr additive="base">
                                        <p:cTn id="68" dur="500" fill="hold"/>
                                        <p:tgtEl>
                                          <p:spTgt spid="204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P spid="20484" grpId="0" autoUpdateAnimBg="0"/>
      <p:bldP spid="20485" grpId="0" autoUpdateAnimBg="0"/>
      <p:bldP spid="20486" grpId="0" autoUpdateAnimBg="0"/>
      <p:bldP spid="20487" grpId="0" autoUpdateAnimBg="0"/>
      <p:bldP spid="20488" grpId="0" autoUpdateAnimBg="0"/>
      <p:bldP spid="20489" grpId="0" animBg="1" autoUpdateAnimBg="0"/>
      <p:bldP spid="20490" grpId="0" animBg="1" autoUpdateAnimBg="0"/>
      <p:bldP spid="20491" grpId="0" animBg="1" autoUpdateAnimBg="0"/>
      <p:bldP spid="20492" grpId="0" animBg="1" autoUpdateAnimBg="0"/>
      <p:bldP spid="20493" grpId="0" animBg="1" autoUpdateAnimBg="0"/>
      <p:bldP spid="20494"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sz="quarter"/>
          </p:nvPr>
        </p:nvSpPr>
        <p:spPr/>
        <p:txBody>
          <a:bodyPr/>
          <a:lstStyle/>
          <a:p>
            <a:pPr eaLnBrk="1" hangingPunct="1"/>
            <a:r>
              <a:rPr lang="en-US" altLang="nl-NL" b="1" smtClean="0">
                <a:solidFill>
                  <a:schemeClr val="folHlink"/>
                </a:solidFill>
              </a:rPr>
              <a:t>Is dit één soort?</a:t>
            </a:r>
            <a:endParaRPr lang="nl-NL" altLang="nl-NL" b="1" smtClean="0">
              <a:solidFill>
                <a:schemeClr val="folHlink"/>
              </a:solidFill>
            </a:endParaRPr>
          </a:p>
        </p:txBody>
      </p:sp>
      <p:pic>
        <p:nvPicPr>
          <p:cNvPr id="31747" name="Picture 8" descr="paard%20foto10b"/>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38200" y="1295400"/>
            <a:ext cx="3086100" cy="2314575"/>
          </a:xfrm>
        </p:spPr>
      </p:pic>
      <p:pic>
        <p:nvPicPr>
          <p:cNvPr id="31748" name="Picture 9" descr="ezel"/>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324600" y="1524000"/>
            <a:ext cx="2446338" cy="2297113"/>
          </a:xfrm>
        </p:spPr>
      </p:pic>
      <p:pic>
        <p:nvPicPr>
          <p:cNvPr id="31749" name="Picture 10" descr="muildie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905000" y="3886200"/>
            <a:ext cx="2746375" cy="2693988"/>
          </a:xfrm>
        </p:spPr>
      </p:pic>
      <p:pic>
        <p:nvPicPr>
          <p:cNvPr id="31750" name="Picture 12" descr="muilezel"/>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5497513" y="3352800"/>
            <a:ext cx="1935162" cy="2743200"/>
          </a:xfrm>
        </p:spPr>
      </p:pic>
    </p:spTree>
    <p:extLst>
      <p:ext uri="{BB962C8B-B14F-4D97-AF65-F5344CB8AC3E}">
        <p14:creationId xmlns:p14="http://schemas.microsoft.com/office/powerpoint/2010/main" val="1632592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4213" y="188913"/>
            <a:ext cx="7772400" cy="863600"/>
          </a:xfrm>
        </p:spPr>
        <p:txBody>
          <a:bodyPr>
            <a:normAutofit fontScale="90000"/>
          </a:bodyPr>
          <a:lstStyle/>
          <a:p>
            <a:pPr eaLnBrk="1" hangingPunct="1">
              <a:defRPr/>
            </a:pPr>
            <a:r>
              <a:rPr lang="nl-NL" sz="4000" b="1" dirty="0" smtClean="0">
                <a:solidFill>
                  <a:schemeClr val="folHlink"/>
                </a:solidFill>
              </a:rPr>
              <a:t>Taxonomie en systematiek</a:t>
            </a:r>
            <a:br>
              <a:rPr lang="nl-NL" sz="4000" b="1" dirty="0" smtClean="0">
                <a:solidFill>
                  <a:schemeClr val="folHlink"/>
                </a:solidFill>
              </a:rPr>
            </a:br>
            <a:r>
              <a:rPr lang="nl-NL" sz="2900" i="1" dirty="0"/>
              <a:t>H</a:t>
            </a:r>
            <a:r>
              <a:rPr lang="nl-NL" sz="2900" i="1" dirty="0" smtClean="0"/>
              <a:t>oe krijg ik overzicht in de verscheidenheid ?</a:t>
            </a:r>
            <a:endParaRPr lang="nl-NL" sz="4000" dirty="0" smtClean="0"/>
          </a:p>
        </p:txBody>
      </p:sp>
      <p:sp>
        <p:nvSpPr>
          <p:cNvPr id="3" name="Ondertitel 2"/>
          <p:cNvSpPr>
            <a:spLocks noGrp="1"/>
          </p:cNvSpPr>
          <p:nvPr>
            <p:ph type="subTitle" idx="1"/>
          </p:nvPr>
        </p:nvSpPr>
        <p:spPr>
          <a:xfrm>
            <a:off x="323850" y="1628775"/>
            <a:ext cx="8640763" cy="4895850"/>
          </a:xfrm>
        </p:spPr>
        <p:txBody>
          <a:bodyPr rtlCol="0">
            <a:normAutofit/>
          </a:bodyPr>
          <a:lstStyle/>
          <a:p>
            <a:pPr eaLnBrk="1" fontAlgn="auto" hangingPunct="1">
              <a:spcAft>
                <a:spcPts val="0"/>
              </a:spcAft>
              <a:defRPr/>
            </a:pPr>
            <a:endParaRPr lang="nl-NL" dirty="0"/>
          </a:p>
        </p:txBody>
      </p:sp>
      <p:pic>
        <p:nvPicPr>
          <p:cNvPr id="4" name="Afbeelding 3" descr="Zangvogels.jpg"/>
          <p:cNvPicPr>
            <a:picLocks noChangeAspect="1"/>
          </p:cNvPicPr>
          <p:nvPr/>
        </p:nvPicPr>
        <p:blipFill>
          <a:blip r:embed="rId3">
            <a:extLst>
              <a:ext uri="{28A0092B-C50C-407E-A947-70E740481C1C}">
                <a14:useLocalDpi xmlns:a14="http://schemas.microsoft.com/office/drawing/2010/main" val="0"/>
              </a:ext>
            </a:extLst>
          </a:blip>
          <a:srcRect l="145" t="5276"/>
          <a:stretch>
            <a:fillRect/>
          </a:stretch>
        </p:blipFill>
        <p:spPr bwMode="auto">
          <a:xfrm>
            <a:off x="0" y="1412875"/>
            <a:ext cx="91440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326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Text Box 7"/>
          <p:cNvSpPr txBox="1">
            <a:spLocks noChangeArrowheads="1"/>
          </p:cNvSpPr>
          <p:nvPr/>
        </p:nvSpPr>
        <p:spPr bwMode="auto">
          <a:xfrm>
            <a:off x="2643188" y="5857875"/>
            <a:ext cx="2000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nl-NL" sz="2000">
                <a:latin typeface="Tahoma" pitchFamily="34" charset="0"/>
              </a:rPr>
              <a:t>Moeder = ezel (ezelin)</a:t>
            </a:r>
            <a:endParaRPr lang="nl-NL" altLang="nl-NL" sz="2000">
              <a:latin typeface="Tahoma" pitchFamily="34" charset="0"/>
            </a:endParaRPr>
          </a:p>
        </p:txBody>
      </p:sp>
      <p:sp>
        <p:nvSpPr>
          <p:cNvPr id="23559" name="Text Box 8"/>
          <p:cNvSpPr txBox="1">
            <a:spLocks noChangeArrowheads="1"/>
          </p:cNvSpPr>
          <p:nvPr/>
        </p:nvSpPr>
        <p:spPr bwMode="auto">
          <a:xfrm>
            <a:off x="5457825" y="5857875"/>
            <a:ext cx="182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nl-NL" sz="2000">
                <a:latin typeface="Tahoma" pitchFamily="34" charset="0"/>
              </a:rPr>
              <a:t>Moeder = paard (merrie)</a:t>
            </a:r>
            <a:endParaRPr lang="nl-NL" altLang="nl-NL" sz="2000">
              <a:latin typeface="Tahoma" pitchFamily="34" charset="0"/>
            </a:endParaRPr>
          </a:p>
        </p:txBody>
      </p:sp>
      <p:sp>
        <p:nvSpPr>
          <p:cNvPr id="23560" name="Text Box 9"/>
          <p:cNvSpPr txBox="1">
            <a:spLocks noChangeArrowheads="1"/>
          </p:cNvSpPr>
          <p:nvPr/>
        </p:nvSpPr>
        <p:spPr bwMode="auto">
          <a:xfrm>
            <a:off x="0" y="4357688"/>
            <a:ext cx="21605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nl-NL" altLang="nl-NL" sz="1600">
                <a:solidFill>
                  <a:srgbClr val="C00000"/>
                </a:solidFill>
                <a:latin typeface="Arial" pitchFamily="34" charset="0"/>
              </a:rPr>
              <a:t>Vrouwtjes wel vruchtbaar, mannetjes niet</a:t>
            </a:r>
          </a:p>
        </p:txBody>
      </p:sp>
      <p:pic>
        <p:nvPicPr>
          <p:cNvPr id="23562" name="Picture 10" descr="http://vogeldagboek.nl/html/Afbeeldingen1/Muilezel/Muilezel110605A.JPG"/>
          <p:cNvPicPr>
            <a:picLocks noChangeAspect="1" noChangeArrowheads="1"/>
          </p:cNvPicPr>
          <p:nvPr/>
        </p:nvPicPr>
        <p:blipFill>
          <a:blip r:embed="rId2"/>
          <a:srcRect/>
          <a:stretch>
            <a:fillRect/>
          </a:stretch>
        </p:blipFill>
        <p:spPr bwMode="auto">
          <a:xfrm>
            <a:off x="2286000" y="3429000"/>
            <a:ext cx="2579688" cy="1933575"/>
          </a:xfrm>
          <a:prstGeom prst="rect">
            <a:avLst/>
          </a:prstGeom>
          <a:noFill/>
          <a:ln w="38100">
            <a:solidFill>
              <a:schemeClr val="accent1">
                <a:lumMod val="50000"/>
              </a:schemeClr>
            </a:solidFill>
          </a:ln>
        </p:spPr>
      </p:pic>
      <p:pic>
        <p:nvPicPr>
          <p:cNvPr id="23564" name="Picture 12" descr="http://users.telenet.be/ronann/biologie/muildier.jpg"/>
          <p:cNvPicPr>
            <a:picLocks noChangeAspect="1" noChangeArrowheads="1"/>
          </p:cNvPicPr>
          <p:nvPr/>
        </p:nvPicPr>
        <p:blipFill>
          <a:blip r:embed="rId3"/>
          <a:srcRect/>
          <a:stretch>
            <a:fillRect/>
          </a:stretch>
        </p:blipFill>
        <p:spPr bwMode="auto">
          <a:xfrm>
            <a:off x="5286375" y="3429000"/>
            <a:ext cx="2071688" cy="1931988"/>
          </a:xfrm>
          <a:prstGeom prst="rect">
            <a:avLst/>
          </a:prstGeom>
          <a:noFill/>
          <a:ln w="38100">
            <a:solidFill>
              <a:schemeClr val="accent1">
                <a:lumMod val="50000"/>
              </a:schemeClr>
            </a:solidFill>
          </a:ln>
        </p:spPr>
      </p:pic>
      <p:pic>
        <p:nvPicPr>
          <p:cNvPr id="23566" name="Picture 14" descr="http://www.cavalor.be/Nutri/Nutrition/Library/Cavalor/Images/Diersoorten/nwallhorsesgrt.jpg"/>
          <p:cNvPicPr>
            <a:picLocks noChangeAspect="1" noChangeArrowheads="1"/>
          </p:cNvPicPr>
          <p:nvPr/>
        </p:nvPicPr>
        <p:blipFill>
          <a:blip r:embed="rId4"/>
          <a:srcRect/>
          <a:stretch>
            <a:fillRect/>
          </a:stretch>
        </p:blipFill>
        <p:spPr bwMode="auto">
          <a:xfrm>
            <a:off x="2286000" y="571500"/>
            <a:ext cx="2222500" cy="2222500"/>
          </a:xfrm>
          <a:prstGeom prst="rect">
            <a:avLst/>
          </a:prstGeom>
          <a:noFill/>
          <a:ln w="38100">
            <a:solidFill>
              <a:schemeClr val="accent1">
                <a:lumMod val="50000"/>
              </a:schemeClr>
            </a:solidFill>
          </a:ln>
        </p:spPr>
      </p:pic>
      <p:pic>
        <p:nvPicPr>
          <p:cNvPr id="23568" name="Picture 16" descr="http://www.walkontroton.com/images/Tedex_Zilco_Donkey.jpg"/>
          <p:cNvPicPr>
            <a:picLocks noChangeAspect="1" noChangeArrowheads="1"/>
          </p:cNvPicPr>
          <p:nvPr/>
        </p:nvPicPr>
        <p:blipFill>
          <a:blip r:embed="rId5"/>
          <a:srcRect/>
          <a:stretch>
            <a:fillRect/>
          </a:stretch>
        </p:blipFill>
        <p:spPr bwMode="auto">
          <a:xfrm>
            <a:off x="4786313" y="571500"/>
            <a:ext cx="3081337" cy="2214563"/>
          </a:xfrm>
          <a:prstGeom prst="rect">
            <a:avLst/>
          </a:prstGeom>
          <a:noFill/>
          <a:ln w="38100">
            <a:solidFill>
              <a:schemeClr val="accent1">
                <a:lumMod val="50000"/>
              </a:schemeClr>
            </a:solidFill>
          </a:ln>
        </p:spPr>
      </p:pic>
      <p:sp>
        <p:nvSpPr>
          <p:cNvPr id="13" name="TextBox 12"/>
          <p:cNvSpPr txBox="1">
            <a:spLocks noChangeArrowheads="1"/>
          </p:cNvSpPr>
          <p:nvPr/>
        </p:nvSpPr>
        <p:spPr bwMode="auto">
          <a:xfrm>
            <a:off x="3143250" y="5429250"/>
            <a:ext cx="84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nl-NL" altLang="nl-NL" sz="1400">
                <a:solidFill>
                  <a:srgbClr val="0070C0"/>
                </a:solidFill>
                <a:latin typeface="Arial" pitchFamily="34" charset="0"/>
              </a:rPr>
              <a:t>Muilezel</a:t>
            </a:r>
          </a:p>
        </p:txBody>
      </p:sp>
      <p:sp>
        <p:nvSpPr>
          <p:cNvPr id="14" name="TextBox 13"/>
          <p:cNvSpPr txBox="1">
            <a:spLocks noChangeArrowheads="1"/>
          </p:cNvSpPr>
          <p:nvPr/>
        </p:nvSpPr>
        <p:spPr bwMode="auto">
          <a:xfrm>
            <a:off x="5929313" y="5429250"/>
            <a:ext cx="811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nl-NL" altLang="nl-NL" sz="1400">
                <a:solidFill>
                  <a:srgbClr val="0070C0"/>
                </a:solidFill>
                <a:latin typeface="Arial" pitchFamily="34" charset="0"/>
              </a:rPr>
              <a:t>Muildier</a:t>
            </a:r>
          </a:p>
        </p:txBody>
      </p:sp>
      <p:sp>
        <p:nvSpPr>
          <p:cNvPr id="32779" name="TextBox 14"/>
          <p:cNvSpPr txBox="1">
            <a:spLocks noChangeArrowheads="1"/>
          </p:cNvSpPr>
          <p:nvPr/>
        </p:nvSpPr>
        <p:spPr bwMode="auto">
          <a:xfrm>
            <a:off x="5429250" y="2857500"/>
            <a:ext cx="177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nl-NL" altLang="nl-NL" sz="1400">
                <a:solidFill>
                  <a:srgbClr val="0070C0"/>
                </a:solidFill>
                <a:latin typeface="Arial" pitchFamily="34" charset="0"/>
              </a:rPr>
              <a:t>Ezel (</a:t>
            </a:r>
            <a:r>
              <a:rPr lang="nl-NL" altLang="nl-NL" sz="1400" i="1">
                <a:solidFill>
                  <a:srgbClr val="0070C0"/>
                </a:solidFill>
                <a:latin typeface="Arial" pitchFamily="34" charset="0"/>
              </a:rPr>
              <a:t>Equus asinus</a:t>
            </a:r>
            <a:r>
              <a:rPr lang="nl-NL" altLang="nl-NL" sz="1400">
                <a:solidFill>
                  <a:srgbClr val="0070C0"/>
                </a:solidFill>
                <a:latin typeface="Arial" pitchFamily="34" charset="0"/>
              </a:rPr>
              <a:t>)</a:t>
            </a:r>
          </a:p>
        </p:txBody>
      </p:sp>
      <p:sp>
        <p:nvSpPr>
          <p:cNvPr id="32780" name="TextBox 15"/>
          <p:cNvSpPr txBox="1">
            <a:spLocks noChangeArrowheads="1"/>
          </p:cNvSpPr>
          <p:nvPr/>
        </p:nvSpPr>
        <p:spPr bwMode="auto">
          <a:xfrm>
            <a:off x="2382838" y="2857500"/>
            <a:ext cx="2046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nl-NL" altLang="nl-NL" sz="1400">
                <a:solidFill>
                  <a:srgbClr val="0070C0"/>
                </a:solidFill>
                <a:latin typeface="Arial" pitchFamily="34" charset="0"/>
              </a:rPr>
              <a:t>Paard (</a:t>
            </a:r>
            <a:r>
              <a:rPr lang="nl-NL" altLang="nl-NL" sz="1400" i="1">
                <a:solidFill>
                  <a:srgbClr val="0070C0"/>
                </a:solidFill>
                <a:latin typeface="Arial" pitchFamily="34" charset="0"/>
              </a:rPr>
              <a:t>Equus caballus</a:t>
            </a:r>
            <a:r>
              <a:rPr lang="nl-NL" altLang="nl-NL" sz="1400">
                <a:solidFill>
                  <a:srgbClr val="0070C0"/>
                </a:solidFill>
                <a:latin typeface="Arial" pitchFamily="34" charset="0"/>
              </a:rPr>
              <a:t>)</a:t>
            </a:r>
          </a:p>
        </p:txBody>
      </p:sp>
      <p:sp>
        <p:nvSpPr>
          <p:cNvPr id="32781" name="TextBox 16"/>
          <p:cNvSpPr txBox="1">
            <a:spLocks noChangeArrowheads="1"/>
          </p:cNvSpPr>
          <p:nvPr/>
        </p:nvSpPr>
        <p:spPr bwMode="auto">
          <a:xfrm>
            <a:off x="4357688" y="1214438"/>
            <a:ext cx="571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nl-NL" altLang="nl-NL" sz="5400" b="1">
                <a:solidFill>
                  <a:srgbClr val="C00000"/>
                </a:solidFill>
                <a:latin typeface="Arial" pitchFamily="34" charset="0"/>
              </a:rPr>
              <a:t>X</a:t>
            </a:r>
          </a:p>
        </p:txBody>
      </p:sp>
    </p:spTree>
    <p:extLst>
      <p:ext uri="{BB962C8B-B14F-4D97-AF65-F5344CB8AC3E}">
        <p14:creationId xmlns:p14="http://schemas.microsoft.com/office/powerpoint/2010/main" val="1591519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additive="base">
                                        <p:cTn id="7" dur="500" fill="hold"/>
                                        <p:tgtEl>
                                          <p:spTgt spid="23558"/>
                                        </p:tgtEl>
                                        <p:attrNameLst>
                                          <p:attrName>ppt_x</p:attrName>
                                        </p:attrNameLst>
                                      </p:cBhvr>
                                      <p:tavLst>
                                        <p:tav tm="0">
                                          <p:val>
                                            <p:strVal val="#ppt_x"/>
                                          </p:val>
                                        </p:tav>
                                        <p:tav tm="100000">
                                          <p:val>
                                            <p:strVal val="#ppt_x"/>
                                          </p:val>
                                        </p:tav>
                                      </p:tavLst>
                                    </p:anim>
                                    <p:anim calcmode="lin" valueType="num">
                                      <p:cBhvr additive="base">
                                        <p:cTn id="8" dur="500" fill="hold"/>
                                        <p:tgtEl>
                                          <p:spTgt spid="2355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559"/>
                                        </p:tgtEl>
                                        <p:attrNameLst>
                                          <p:attrName>style.visibility</p:attrName>
                                        </p:attrNameLst>
                                      </p:cBhvr>
                                      <p:to>
                                        <p:strVal val="visible"/>
                                      </p:to>
                                    </p:set>
                                    <p:anim calcmode="lin" valueType="num">
                                      <p:cBhvr additive="base">
                                        <p:cTn id="11" dur="500" fill="hold"/>
                                        <p:tgtEl>
                                          <p:spTgt spid="23559"/>
                                        </p:tgtEl>
                                        <p:attrNameLst>
                                          <p:attrName>ppt_x</p:attrName>
                                        </p:attrNameLst>
                                      </p:cBhvr>
                                      <p:tavLst>
                                        <p:tav tm="0">
                                          <p:val>
                                            <p:strVal val="#ppt_x"/>
                                          </p:val>
                                        </p:tav>
                                        <p:tav tm="100000">
                                          <p:val>
                                            <p:strVal val="#ppt_x"/>
                                          </p:val>
                                        </p:tav>
                                      </p:tavLst>
                                    </p:anim>
                                    <p:anim calcmode="lin" valueType="num">
                                      <p:cBhvr additive="base">
                                        <p:cTn id="12" dur="500" fill="hold"/>
                                        <p:tgtEl>
                                          <p:spTgt spid="2355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562"/>
                                        </p:tgtEl>
                                        <p:attrNameLst>
                                          <p:attrName>style.visibility</p:attrName>
                                        </p:attrNameLst>
                                      </p:cBhvr>
                                      <p:to>
                                        <p:strVal val="visible"/>
                                      </p:to>
                                    </p:set>
                                    <p:anim calcmode="lin" valueType="num">
                                      <p:cBhvr additive="base">
                                        <p:cTn id="15" dur="500" fill="hold"/>
                                        <p:tgtEl>
                                          <p:spTgt spid="23562"/>
                                        </p:tgtEl>
                                        <p:attrNameLst>
                                          <p:attrName>ppt_x</p:attrName>
                                        </p:attrNameLst>
                                      </p:cBhvr>
                                      <p:tavLst>
                                        <p:tav tm="0">
                                          <p:val>
                                            <p:strVal val="#ppt_x"/>
                                          </p:val>
                                        </p:tav>
                                        <p:tav tm="100000">
                                          <p:val>
                                            <p:strVal val="#ppt_x"/>
                                          </p:val>
                                        </p:tav>
                                      </p:tavLst>
                                    </p:anim>
                                    <p:anim calcmode="lin" valueType="num">
                                      <p:cBhvr additive="base">
                                        <p:cTn id="16" dur="500" fill="hold"/>
                                        <p:tgtEl>
                                          <p:spTgt spid="2356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564"/>
                                        </p:tgtEl>
                                        <p:attrNameLst>
                                          <p:attrName>style.visibility</p:attrName>
                                        </p:attrNameLst>
                                      </p:cBhvr>
                                      <p:to>
                                        <p:strVal val="visible"/>
                                      </p:to>
                                    </p:set>
                                    <p:anim calcmode="lin" valueType="num">
                                      <p:cBhvr additive="base">
                                        <p:cTn id="19" dur="500" fill="hold"/>
                                        <p:tgtEl>
                                          <p:spTgt spid="23564"/>
                                        </p:tgtEl>
                                        <p:attrNameLst>
                                          <p:attrName>ppt_x</p:attrName>
                                        </p:attrNameLst>
                                      </p:cBhvr>
                                      <p:tavLst>
                                        <p:tav tm="0">
                                          <p:val>
                                            <p:strVal val="#ppt_x"/>
                                          </p:val>
                                        </p:tav>
                                        <p:tav tm="100000">
                                          <p:val>
                                            <p:strVal val="#ppt_x"/>
                                          </p:val>
                                        </p:tav>
                                      </p:tavLst>
                                    </p:anim>
                                    <p:anim calcmode="lin" valueType="num">
                                      <p:cBhvr additive="base">
                                        <p:cTn id="20" dur="500" fill="hold"/>
                                        <p:tgtEl>
                                          <p:spTgt spid="2356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560"/>
                                        </p:tgtEl>
                                        <p:attrNameLst>
                                          <p:attrName>style.visibility</p:attrName>
                                        </p:attrNameLst>
                                      </p:cBhvr>
                                      <p:to>
                                        <p:strVal val="visible"/>
                                      </p:to>
                                    </p:set>
                                    <p:anim calcmode="lin" valueType="num">
                                      <p:cBhvr additive="base">
                                        <p:cTn id="31" dur="500" fill="hold"/>
                                        <p:tgtEl>
                                          <p:spTgt spid="23560"/>
                                        </p:tgtEl>
                                        <p:attrNameLst>
                                          <p:attrName>ppt_x</p:attrName>
                                        </p:attrNameLst>
                                      </p:cBhvr>
                                      <p:tavLst>
                                        <p:tav tm="0">
                                          <p:val>
                                            <p:strVal val="#ppt_x"/>
                                          </p:val>
                                        </p:tav>
                                        <p:tav tm="100000">
                                          <p:val>
                                            <p:strVal val="#ppt_x"/>
                                          </p:val>
                                        </p:tav>
                                      </p:tavLst>
                                    </p:anim>
                                    <p:anim calcmode="lin" valueType="num">
                                      <p:cBhvr additive="base">
                                        <p:cTn id="32" dur="500" fill="hold"/>
                                        <p:tgtEl>
                                          <p:spTgt spid="235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23559" grpId="0"/>
      <p:bldP spid="23560"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kstvak 1"/>
          <p:cNvSpPr txBox="1">
            <a:spLocks noChangeArrowheads="1"/>
          </p:cNvSpPr>
          <p:nvPr/>
        </p:nvSpPr>
        <p:spPr bwMode="auto">
          <a:xfrm>
            <a:off x="323850" y="620713"/>
            <a:ext cx="8496300"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nl-NL" altLang="nl-NL" sz="3600" b="1">
                <a:solidFill>
                  <a:schemeClr val="folHlink"/>
                </a:solidFill>
              </a:rPr>
              <a:t>Een paar lastige rond definitie ‘soort’:</a:t>
            </a:r>
          </a:p>
          <a:p>
            <a:pPr eaLnBrk="1" hangingPunct="1">
              <a:spcBef>
                <a:spcPct val="0"/>
              </a:spcBef>
              <a:buFontTx/>
              <a:buNone/>
            </a:pPr>
            <a:endParaRPr lang="nl-NL" altLang="nl-NL" sz="1800" b="1">
              <a:solidFill>
                <a:schemeClr val="folHlink"/>
              </a:solidFill>
            </a:endParaRPr>
          </a:p>
          <a:p>
            <a:pPr eaLnBrk="1" hangingPunct="1">
              <a:spcBef>
                <a:spcPct val="0"/>
              </a:spcBef>
              <a:buFontTx/>
              <a:buNone/>
            </a:pPr>
            <a:r>
              <a:rPr lang="nl-NL" altLang="nl-NL" sz="2400"/>
              <a:t>Hoe onderzoek ik of dit afzonderlijke soorten zijn?</a:t>
            </a:r>
            <a:br>
              <a:rPr lang="nl-NL" altLang="nl-NL" sz="2400"/>
            </a:br>
            <a:endParaRPr lang="nl-NL" altLang="nl-NL" sz="2400"/>
          </a:p>
          <a:p>
            <a:pPr eaLnBrk="1" hangingPunct="1">
              <a:spcBef>
                <a:spcPct val="0"/>
              </a:spcBef>
            </a:pPr>
            <a:r>
              <a:rPr lang="nl-NL" altLang="nl-NL" sz="2400"/>
              <a:t> Bacterien, die zich </a:t>
            </a:r>
            <a:r>
              <a:rPr lang="nl-NL" altLang="nl-NL" sz="2400" u="sng"/>
              <a:t>niet onderling</a:t>
            </a:r>
            <a:r>
              <a:rPr lang="nl-NL" altLang="nl-NL" sz="2400"/>
              <a:t> (asexueel) voortplanten?</a:t>
            </a:r>
            <a:br>
              <a:rPr lang="nl-NL" altLang="nl-NL" sz="2400"/>
            </a:br>
            <a:endParaRPr lang="nl-NL" altLang="nl-NL" sz="2400"/>
          </a:p>
          <a:p>
            <a:pPr eaLnBrk="1" hangingPunct="1">
              <a:spcBef>
                <a:spcPct val="0"/>
              </a:spcBef>
            </a:pPr>
            <a:r>
              <a:rPr lang="nl-NL" altLang="nl-NL" sz="2400"/>
              <a:t> Fossielen</a:t>
            </a:r>
            <a:br>
              <a:rPr lang="nl-NL" altLang="nl-NL" sz="2400"/>
            </a:br>
            <a:endParaRPr lang="nl-NL" altLang="nl-NL" sz="2400"/>
          </a:p>
          <a:p>
            <a:pPr eaLnBrk="1" hangingPunct="1">
              <a:spcBef>
                <a:spcPct val="0"/>
              </a:spcBef>
            </a:pPr>
            <a:r>
              <a:rPr lang="nl-NL" altLang="nl-NL" sz="2400"/>
              <a:t> Fungi imperfecti ? We hebben nog nooit sex waargenomen bij deze schimmels.</a:t>
            </a:r>
            <a:br>
              <a:rPr lang="nl-NL" altLang="nl-NL" sz="2400"/>
            </a:br>
            <a:endParaRPr lang="nl-NL" altLang="nl-NL" sz="2400"/>
          </a:p>
          <a:p>
            <a:pPr eaLnBrk="1" hangingPunct="1">
              <a:spcBef>
                <a:spcPct val="0"/>
              </a:spcBef>
            </a:pPr>
            <a:r>
              <a:rPr lang="nl-NL" altLang="nl-NL" sz="2400"/>
              <a:t> Planten die maar eens per 100 jaar bloeien?</a:t>
            </a:r>
          </a:p>
          <a:p>
            <a:pPr eaLnBrk="1" hangingPunct="1">
              <a:spcBef>
                <a:spcPct val="0"/>
              </a:spcBef>
            </a:pPr>
            <a:endParaRPr lang="nl-NL" altLang="nl-NL" sz="2400"/>
          </a:p>
          <a:p>
            <a:pPr eaLnBrk="1" hangingPunct="1">
              <a:spcBef>
                <a:spcPct val="0"/>
              </a:spcBef>
            </a:pPr>
            <a:r>
              <a:rPr lang="nl-NL" altLang="nl-NL" sz="2400"/>
              <a:t> Tegenwoordig maakt DNA-onderzoek een eind aan veel discussie over verwantschap tussen (populaties van) soorten</a:t>
            </a:r>
          </a:p>
        </p:txBody>
      </p:sp>
    </p:spTree>
    <p:extLst>
      <p:ext uri="{BB962C8B-B14F-4D97-AF65-F5344CB8AC3E}">
        <p14:creationId xmlns:p14="http://schemas.microsoft.com/office/powerpoint/2010/main" val="922349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033">
                                            <p:txEl>
                                              <p:pRg st="3" end="3"/>
                                            </p:txEl>
                                          </p:spTgt>
                                        </p:tgtEl>
                                        <p:attrNameLst>
                                          <p:attrName>style.visibility</p:attrName>
                                        </p:attrNameLst>
                                      </p:cBhvr>
                                      <p:to>
                                        <p:strVal val="visible"/>
                                      </p:to>
                                    </p:set>
                                    <p:animEffect transition="in" filter="wipe(down)">
                                      <p:cBhvr>
                                        <p:cTn id="7" dur="500"/>
                                        <p:tgtEl>
                                          <p:spTgt spid="4403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4033">
                                            <p:txEl>
                                              <p:pRg st="4" end="4"/>
                                            </p:txEl>
                                          </p:spTgt>
                                        </p:tgtEl>
                                        <p:attrNameLst>
                                          <p:attrName>style.visibility</p:attrName>
                                        </p:attrNameLst>
                                      </p:cBhvr>
                                      <p:to>
                                        <p:strVal val="visible"/>
                                      </p:to>
                                    </p:set>
                                    <p:animEffect transition="in" filter="wipe(down)">
                                      <p:cBhvr>
                                        <p:cTn id="12" dur="500"/>
                                        <p:tgtEl>
                                          <p:spTgt spid="4403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4033">
                                            <p:txEl>
                                              <p:pRg st="5" end="5"/>
                                            </p:txEl>
                                          </p:spTgt>
                                        </p:tgtEl>
                                        <p:attrNameLst>
                                          <p:attrName>style.visibility</p:attrName>
                                        </p:attrNameLst>
                                      </p:cBhvr>
                                      <p:to>
                                        <p:strVal val="visible"/>
                                      </p:to>
                                    </p:set>
                                    <p:animEffect transition="in" filter="wipe(down)">
                                      <p:cBhvr>
                                        <p:cTn id="17" dur="500"/>
                                        <p:tgtEl>
                                          <p:spTgt spid="44033">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4033">
                                            <p:txEl>
                                              <p:pRg st="6" end="6"/>
                                            </p:txEl>
                                          </p:spTgt>
                                        </p:tgtEl>
                                        <p:attrNameLst>
                                          <p:attrName>style.visibility</p:attrName>
                                        </p:attrNameLst>
                                      </p:cBhvr>
                                      <p:to>
                                        <p:strVal val="visible"/>
                                      </p:to>
                                    </p:set>
                                    <p:animEffect transition="in" filter="wipe(down)">
                                      <p:cBhvr>
                                        <p:cTn id="22" dur="500"/>
                                        <p:tgtEl>
                                          <p:spTgt spid="4403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4033">
                                            <p:txEl>
                                              <p:pRg st="8" end="8"/>
                                            </p:txEl>
                                          </p:spTgt>
                                        </p:tgtEl>
                                        <p:attrNameLst>
                                          <p:attrName>style.visibility</p:attrName>
                                        </p:attrNameLst>
                                      </p:cBhvr>
                                      <p:to>
                                        <p:strVal val="visible"/>
                                      </p:to>
                                    </p:set>
                                    <p:animEffect transition="in" filter="wipe(down)">
                                      <p:cBhvr>
                                        <p:cTn id="27" dur="500"/>
                                        <p:tgtEl>
                                          <p:spTgt spid="4403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Tijdelijke aanduiding voor inhoud 3" descr="Variatie lieveheersbeestj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42938" y="357188"/>
            <a:ext cx="3498850" cy="6072187"/>
          </a:xfrm>
        </p:spPr>
      </p:pic>
      <p:sp>
        <p:nvSpPr>
          <p:cNvPr id="15363" name="Tekstvak 4"/>
          <p:cNvSpPr txBox="1">
            <a:spLocks noChangeArrowheads="1"/>
          </p:cNvSpPr>
          <p:nvPr/>
        </p:nvSpPr>
        <p:spPr bwMode="auto">
          <a:xfrm>
            <a:off x="4786313" y="642938"/>
            <a:ext cx="3714750" cy="384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nl-NL" altLang="nl-NL" sz="5400"/>
              <a:t>Er is binnen een soort grote variatie.</a:t>
            </a:r>
          </a:p>
          <a:p>
            <a:pPr eaLnBrk="1" hangingPunct="1">
              <a:spcBef>
                <a:spcPct val="0"/>
              </a:spcBef>
              <a:buFontTx/>
              <a:buNone/>
            </a:pPr>
            <a:endParaRPr lang="nl-NL" altLang="nl-NL" sz="2800"/>
          </a:p>
        </p:txBody>
      </p:sp>
      <p:pic>
        <p:nvPicPr>
          <p:cNvPr id="4" name="Picture 4" descr="Donax variegat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549275"/>
            <a:ext cx="5976937"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p:cNvSpPr txBox="1">
            <a:spLocks noChangeArrowheads="1"/>
          </p:cNvSpPr>
          <p:nvPr/>
        </p:nvSpPr>
        <p:spPr bwMode="auto">
          <a:xfrm>
            <a:off x="6948488" y="549275"/>
            <a:ext cx="1871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nl-NL" altLang="nl-NL" sz="1800">
                <a:solidFill>
                  <a:schemeClr val="bg1"/>
                </a:solidFill>
              </a:rPr>
              <a:t>Donax variegatus</a:t>
            </a:r>
          </a:p>
        </p:txBody>
      </p:sp>
    </p:spTree>
    <p:extLst>
      <p:ext uri="{BB962C8B-B14F-4D97-AF65-F5344CB8AC3E}">
        <p14:creationId xmlns:p14="http://schemas.microsoft.com/office/powerpoint/2010/main" val="3189848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woonparktriade.org/Tjiftja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703263"/>
            <a:ext cx="3635375"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4" descr="http://www.woonparktriade.org/Fit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4088" y="671513"/>
            <a:ext cx="369570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hthoek 5"/>
          <p:cNvSpPr>
            <a:spLocks noChangeArrowheads="1"/>
          </p:cNvSpPr>
          <p:nvPr/>
        </p:nvSpPr>
        <p:spPr bwMode="auto">
          <a:xfrm>
            <a:off x="6300788" y="5157788"/>
            <a:ext cx="792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nl-NL" altLang="nl-NL" sz="1800">
                <a:hlinkClick r:id="rId5"/>
              </a:rPr>
              <a:t>fitis</a:t>
            </a:r>
            <a:endParaRPr lang="nl-NL" altLang="nl-NL" sz="1800"/>
          </a:p>
        </p:txBody>
      </p:sp>
      <p:sp>
        <p:nvSpPr>
          <p:cNvPr id="16389" name="Rechthoek 6"/>
          <p:cNvSpPr>
            <a:spLocks noChangeArrowheads="1"/>
          </p:cNvSpPr>
          <p:nvPr/>
        </p:nvSpPr>
        <p:spPr bwMode="auto">
          <a:xfrm>
            <a:off x="1835150" y="5157788"/>
            <a:ext cx="792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nl-NL" altLang="nl-NL" sz="1800">
                <a:hlinkClick r:id="rId6"/>
              </a:rPr>
              <a:t>tjiftjaf</a:t>
            </a:r>
            <a:endParaRPr lang="nl-NL" altLang="nl-NL" sz="1800"/>
          </a:p>
        </p:txBody>
      </p:sp>
    </p:spTree>
    <p:extLst>
      <p:ext uri="{BB962C8B-B14F-4D97-AF65-F5344CB8AC3E}">
        <p14:creationId xmlns:p14="http://schemas.microsoft.com/office/powerpoint/2010/main" val="2378391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http://www.natuurkalender.nl/images/vogel/tjiftja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0"/>
            <a:ext cx="6983413" cy="556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4"/>
          <p:cNvSpPr txBox="1">
            <a:spLocks noChangeArrowheads="1"/>
          </p:cNvSpPr>
          <p:nvPr/>
        </p:nvSpPr>
        <p:spPr bwMode="auto">
          <a:xfrm>
            <a:off x="539750" y="347663"/>
            <a:ext cx="3600450" cy="631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nl-NL" altLang="nl-NL" sz="1100" b="1">
                <a:solidFill>
                  <a:srgbClr val="7030A0"/>
                </a:solidFill>
                <a:latin typeface="Arial" pitchFamily="34" charset="0"/>
              </a:rPr>
              <a:t>Tjiftjaf</a:t>
            </a:r>
          </a:p>
          <a:p>
            <a:pPr eaLnBrk="1" hangingPunct="1">
              <a:spcBef>
                <a:spcPct val="50000"/>
              </a:spcBef>
              <a:buFontTx/>
              <a:buNone/>
            </a:pPr>
            <a:endParaRPr lang="nl-NL" altLang="nl-NL" sz="1100" b="1">
              <a:latin typeface="Arial" pitchFamily="34" charset="0"/>
            </a:endParaRPr>
          </a:p>
          <a:p>
            <a:pPr eaLnBrk="1" hangingPunct="1">
              <a:spcBef>
                <a:spcPct val="50000"/>
              </a:spcBef>
              <a:buFontTx/>
              <a:buNone/>
            </a:pPr>
            <a:r>
              <a:rPr lang="nl-NL" altLang="nl-NL" sz="1100" b="1">
                <a:latin typeface="Arial" pitchFamily="34" charset="0"/>
              </a:rPr>
              <a:t>Veldkenmerken</a:t>
            </a:r>
            <a:r>
              <a:rPr lang="nl-NL" altLang="nl-NL" sz="1100">
                <a:latin typeface="Arial" pitchFamily="34" charset="0"/>
              </a:rPr>
              <a:t>. 11 cm. Geslachten gelijk. Klein, hoofdzakelijk groenig of bruinig zangertje zonder duidelijke kenmerken. Verschillende (onder)soorten worden onderscheiden in het gebied, die voornamelijk verschillen in kleur, maar soms ook in geluid. Algemeenste ondersoort, </a:t>
            </a:r>
            <a:r>
              <a:rPr lang="nl-NL" altLang="nl-NL" sz="1100" i="1">
                <a:latin typeface="Arial" pitchFamily="34" charset="0"/>
              </a:rPr>
              <a:t>collybita</a:t>
            </a:r>
            <a:r>
              <a:rPr lang="nl-NL" altLang="nl-NL" sz="1100">
                <a:latin typeface="Arial" pitchFamily="34" charset="0"/>
              </a:rPr>
              <a:t>, heeft olijfkleurige bovendelen, beige-gele borst en flanken en wittige buik. Slagpennen met groenige randen. Onduidelijke wenkbrauwstreep, beige of gelig, donkerder oogstreep. Ondersoort </a:t>
            </a:r>
            <a:r>
              <a:rPr lang="nl-NL" altLang="nl-NL" sz="1100" i="1">
                <a:latin typeface="Arial" pitchFamily="34" charset="0"/>
              </a:rPr>
              <a:t>abietinus</a:t>
            </a:r>
            <a:r>
              <a:rPr lang="nl-NL" altLang="nl-NL" sz="1100">
                <a:latin typeface="Arial" pitchFamily="34" charset="0"/>
              </a:rPr>
              <a:t> uit Scandinavië grijzer van boven en witter van onderen. Iberische Tjiftjaf </a:t>
            </a:r>
            <a:r>
              <a:rPr lang="nl-NL" altLang="nl-NL" sz="1100" i="1">
                <a:latin typeface="Arial" pitchFamily="34" charset="0"/>
              </a:rPr>
              <a:t>P. ibericus</a:t>
            </a:r>
            <a:r>
              <a:rPr lang="nl-NL" altLang="nl-NL" sz="1100">
                <a:latin typeface="Arial" pitchFamily="34" charset="0"/>
              </a:rPr>
              <a:t> van het Iberisch Schiereiland lijkt qua kleed op collybita maar heeft andere zang; wordt tegenwoordig als aparte soort beschouwd. Poten altijd donker, soms vrijwel zwart. Verschilt van Fitis door kortere vleugels, grijzer en bruiner verenkleed, (meestal) door donkere poten, roep en gewoonte om regelmatig met vleugels en staart te trekken. Juveniel als adult, maar vaak wat geler of grijzer en meer donzig uiterlijk.</a:t>
            </a:r>
            <a:br>
              <a:rPr lang="nl-NL" altLang="nl-NL" sz="1100">
                <a:latin typeface="Arial" pitchFamily="34" charset="0"/>
              </a:rPr>
            </a:br>
            <a:r>
              <a:rPr lang="nl-NL" altLang="nl-NL" sz="1100">
                <a:latin typeface="Arial" pitchFamily="34" charset="0"/>
              </a:rPr>
              <a:t/>
            </a:r>
            <a:br>
              <a:rPr lang="nl-NL" altLang="nl-NL" sz="1100">
                <a:latin typeface="Arial" pitchFamily="34" charset="0"/>
              </a:rPr>
            </a:br>
            <a:r>
              <a:rPr lang="nl-NL" altLang="nl-NL" sz="1100" b="1">
                <a:latin typeface="Arial" pitchFamily="34" charset="0"/>
              </a:rPr>
              <a:t>Geluid</a:t>
            </a:r>
            <a:r>
              <a:rPr lang="nl-NL" altLang="nl-NL" sz="1100">
                <a:latin typeface="Arial" pitchFamily="34" charset="0"/>
              </a:rPr>
              <a:t>. Roep ’whiet’. Zang monotoon ’tjif tjaf tjif tjaf’. Iberische Tjiftjaf heeft gevarieerdere zang, die begint en eindigt met korte ’tit’-roepjes en langgerekte ’tswie-frases’ bevat.</a:t>
            </a:r>
            <a:br>
              <a:rPr lang="nl-NL" altLang="nl-NL" sz="1100">
                <a:latin typeface="Arial" pitchFamily="34" charset="0"/>
              </a:rPr>
            </a:br>
            <a:r>
              <a:rPr lang="nl-NL" altLang="nl-NL" sz="1100">
                <a:latin typeface="Arial" pitchFamily="34" charset="0"/>
              </a:rPr>
              <a:t/>
            </a:r>
            <a:br>
              <a:rPr lang="nl-NL" altLang="nl-NL" sz="1100">
                <a:latin typeface="Arial" pitchFamily="34" charset="0"/>
              </a:rPr>
            </a:br>
            <a:r>
              <a:rPr lang="nl-NL" altLang="nl-NL" sz="1100" b="1">
                <a:latin typeface="Arial" pitchFamily="34" charset="0"/>
              </a:rPr>
              <a:t>Voorkomen.</a:t>
            </a:r>
            <a:r>
              <a:rPr lang="nl-NL" altLang="nl-NL" sz="1100">
                <a:latin typeface="Arial" pitchFamily="34" charset="0"/>
              </a:rPr>
              <a:t> Zeer algemene zomergast. Overwintert in klein aantal.</a:t>
            </a:r>
            <a:br>
              <a:rPr lang="nl-NL" altLang="nl-NL" sz="1100">
                <a:latin typeface="Arial" pitchFamily="34" charset="0"/>
              </a:rPr>
            </a:br>
            <a:r>
              <a:rPr lang="nl-NL" altLang="nl-NL" sz="1100">
                <a:latin typeface="Arial" pitchFamily="34" charset="0"/>
              </a:rPr>
              <a:t/>
            </a:r>
            <a:br>
              <a:rPr lang="nl-NL" altLang="nl-NL" sz="1100">
                <a:latin typeface="Arial" pitchFamily="34" charset="0"/>
              </a:rPr>
            </a:br>
            <a:r>
              <a:rPr lang="nl-NL" altLang="nl-NL" sz="1100" b="1">
                <a:latin typeface="Arial" pitchFamily="34" charset="0"/>
              </a:rPr>
              <a:t>Habitat</a:t>
            </a:r>
            <a:r>
              <a:rPr lang="nl-NL" altLang="nl-NL" sz="1100">
                <a:latin typeface="Arial" pitchFamily="34" charset="0"/>
              </a:rPr>
              <a:t>. Verscheidenheid aan habitats met bomen en struiken, zoals parken, gemengde en loofbossen. Behoeft hogere bomen dan Fitis.</a:t>
            </a:r>
            <a:br>
              <a:rPr lang="nl-NL" altLang="nl-NL" sz="1100">
                <a:latin typeface="Arial" pitchFamily="34" charset="0"/>
              </a:rPr>
            </a:br>
            <a:r>
              <a:rPr lang="nl-NL" altLang="nl-NL" sz="1100">
                <a:latin typeface="Arial" pitchFamily="34" charset="0"/>
              </a:rPr>
              <a:t/>
            </a:r>
            <a:br>
              <a:rPr lang="nl-NL" altLang="nl-NL" sz="1100">
                <a:latin typeface="Arial" pitchFamily="34" charset="0"/>
              </a:rPr>
            </a:br>
            <a:r>
              <a:rPr lang="nl-NL" altLang="nl-NL" sz="1100" b="1">
                <a:latin typeface="Arial" pitchFamily="34" charset="0"/>
              </a:rPr>
              <a:t>Voedsel</a:t>
            </a:r>
            <a:r>
              <a:rPr lang="nl-NL" altLang="nl-NL" sz="1100">
                <a:latin typeface="Arial" pitchFamily="34" charset="0"/>
              </a:rPr>
              <a:t>. Voornamelijk insecten. Fourageert vaak op de grond. </a:t>
            </a:r>
          </a:p>
        </p:txBody>
      </p:sp>
      <p:sp>
        <p:nvSpPr>
          <p:cNvPr id="17412" name="Text Box 5"/>
          <p:cNvSpPr txBox="1">
            <a:spLocks noChangeArrowheads="1"/>
          </p:cNvSpPr>
          <p:nvPr/>
        </p:nvSpPr>
        <p:spPr bwMode="auto">
          <a:xfrm>
            <a:off x="4716463" y="371475"/>
            <a:ext cx="3959225"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nl-NL" altLang="nl-NL" sz="1100" b="1">
                <a:solidFill>
                  <a:srgbClr val="7030A0"/>
                </a:solidFill>
                <a:latin typeface="Arial" pitchFamily="34" charset="0"/>
              </a:rPr>
              <a:t>Fitis</a:t>
            </a:r>
          </a:p>
          <a:p>
            <a:pPr eaLnBrk="1" hangingPunct="1">
              <a:spcBef>
                <a:spcPct val="50000"/>
              </a:spcBef>
              <a:buFontTx/>
              <a:buNone/>
            </a:pPr>
            <a:endParaRPr lang="nl-NL" altLang="nl-NL" sz="1100" b="1">
              <a:latin typeface="Arial" pitchFamily="34" charset="0"/>
            </a:endParaRPr>
          </a:p>
          <a:p>
            <a:pPr eaLnBrk="1" hangingPunct="1">
              <a:spcBef>
                <a:spcPct val="50000"/>
              </a:spcBef>
              <a:buFontTx/>
              <a:buNone/>
            </a:pPr>
            <a:r>
              <a:rPr lang="nl-NL" altLang="nl-NL" sz="1100" b="1">
                <a:latin typeface="Arial" pitchFamily="34" charset="0"/>
              </a:rPr>
              <a:t>Veldkenmerken.</a:t>
            </a:r>
            <a:r>
              <a:rPr lang="nl-NL" altLang="nl-NL" sz="1100">
                <a:latin typeface="Arial" pitchFamily="34" charset="0"/>
              </a:rPr>
              <a:t> 11 cm. Lijkt op Tjiftjaf; evenals deze zonder duidelijke kenmerken. Bovendelen bruingroen of olijfkleurig, gezicht en borst duidelijk geel, onderdelen witter. Wenkbrauwstreep onduidelijk, geel, geflankeerd door donkerder oogstreep. Handpennen steken verder voorbij tertials uit dan bij Tjiftjaf, poten meestal duidelijk bleker, wenkbrauwstreep doorgaans iets geprononceerder en kruin platter, alles bijelkaar meer indruk gevendvan een minder ronde, langere en slankere vogel. Actiever dan Tjiftjaf. Juveniel in het veld vaak te onderscheiden van adult door meer uniform geel en groen verenkleed, met name op onderdelen. Sommige adulten kunnen echter ook zeer geel zijn.</a:t>
            </a:r>
            <a:br>
              <a:rPr lang="nl-NL" altLang="nl-NL" sz="1100">
                <a:latin typeface="Arial" pitchFamily="34" charset="0"/>
              </a:rPr>
            </a:br>
            <a:r>
              <a:rPr lang="nl-NL" altLang="nl-NL" sz="1100">
                <a:latin typeface="Arial" pitchFamily="34" charset="0"/>
              </a:rPr>
              <a:t/>
            </a:r>
            <a:br>
              <a:rPr lang="nl-NL" altLang="nl-NL" sz="1100">
                <a:latin typeface="Arial" pitchFamily="34" charset="0"/>
              </a:rPr>
            </a:br>
            <a:r>
              <a:rPr lang="nl-NL" altLang="nl-NL" sz="1100" b="1">
                <a:latin typeface="Arial" pitchFamily="34" charset="0"/>
              </a:rPr>
              <a:t>Geluid.</a:t>
            </a:r>
            <a:r>
              <a:rPr lang="nl-NL" altLang="nl-NL" sz="1100">
                <a:latin typeface="Arial" pitchFamily="34" charset="0"/>
              </a:rPr>
              <a:t> Roep ’huwiet’, tweetoniger dan Tjiftjaf. Zang vloeiende en welluidende serie van aflopende tonen.</a:t>
            </a:r>
            <a:br>
              <a:rPr lang="nl-NL" altLang="nl-NL" sz="1100">
                <a:latin typeface="Arial" pitchFamily="34" charset="0"/>
              </a:rPr>
            </a:br>
            <a:r>
              <a:rPr lang="nl-NL" altLang="nl-NL" sz="1100">
                <a:latin typeface="Arial" pitchFamily="34" charset="0"/>
              </a:rPr>
              <a:t/>
            </a:r>
            <a:br>
              <a:rPr lang="nl-NL" altLang="nl-NL" sz="1100">
                <a:latin typeface="Arial" pitchFamily="34" charset="0"/>
              </a:rPr>
            </a:br>
            <a:r>
              <a:rPr lang="nl-NL" altLang="nl-NL" sz="1100" b="1">
                <a:latin typeface="Arial" pitchFamily="34" charset="0"/>
              </a:rPr>
              <a:t>Voorkomen.</a:t>
            </a:r>
            <a:r>
              <a:rPr lang="nl-NL" altLang="nl-NL" sz="1100">
                <a:latin typeface="Arial" pitchFamily="34" charset="0"/>
              </a:rPr>
              <a:t> Zeer algemene zomergast.</a:t>
            </a:r>
            <a:br>
              <a:rPr lang="nl-NL" altLang="nl-NL" sz="1100">
                <a:latin typeface="Arial" pitchFamily="34" charset="0"/>
              </a:rPr>
            </a:br>
            <a:r>
              <a:rPr lang="nl-NL" altLang="nl-NL" sz="1100">
                <a:latin typeface="Arial" pitchFamily="34" charset="0"/>
              </a:rPr>
              <a:t/>
            </a:r>
            <a:br>
              <a:rPr lang="nl-NL" altLang="nl-NL" sz="1100">
                <a:latin typeface="Arial" pitchFamily="34" charset="0"/>
              </a:rPr>
            </a:br>
            <a:r>
              <a:rPr lang="nl-NL" altLang="nl-NL" sz="1100" b="1">
                <a:latin typeface="Arial" pitchFamily="34" charset="0"/>
              </a:rPr>
              <a:t>Habitat</a:t>
            </a:r>
            <a:r>
              <a:rPr lang="nl-NL" altLang="nl-NL" sz="1100">
                <a:latin typeface="Arial" pitchFamily="34" charset="0"/>
              </a:rPr>
              <a:t>. Variatie aan weelderig begroeide gebieden met struiken en lage bomen. Komt niet in uniform hoogopgaand bos voor.</a:t>
            </a:r>
            <a:br>
              <a:rPr lang="nl-NL" altLang="nl-NL" sz="1100">
                <a:latin typeface="Arial" pitchFamily="34" charset="0"/>
              </a:rPr>
            </a:br>
            <a:r>
              <a:rPr lang="nl-NL" altLang="nl-NL" sz="1100">
                <a:latin typeface="Arial" pitchFamily="34" charset="0"/>
              </a:rPr>
              <a:t/>
            </a:r>
            <a:br>
              <a:rPr lang="nl-NL" altLang="nl-NL" sz="1100">
                <a:latin typeface="Arial" pitchFamily="34" charset="0"/>
              </a:rPr>
            </a:br>
            <a:r>
              <a:rPr lang="nl-NL" altLang="nl-NL" sz="1100" b="1">
                <a:latin typeface="Arial" pitchFamily="34" charset="0"/>
              </a:rPr>
              <a:t>Voedsel</a:t>
            </a:r>
            <a:r>
              <a:rPr lang="nl-NL" altLang="nl-NL" sz="1100">
                <a:latin typeface="Arial" pitchFamily="34" charset="0"/>
              </a:rPr>
              <a:t>. Voornamelijk insecten, die vaak na korte achtervolging of op vliegenvangerachtige manier worden gevangen.</a:t>
            </a:r>
          </a:p>
        </p:txBody>
      </p:sp>
    </p:spTree>
    <p:extLst>
      <p:ext uri="{BB962C8B-B14F-4D97-AF65-F5344CB8AC3E}">
        <p14:creationId xmlns:p14="http://schemas.microsoft.com/office/powerpoint/2010/main" val="2125154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Afbeelding 9" descr="Noordse boszang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773238"/>
            <a:ext cx="25558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Afbeelding 2" descr="Bladkoning.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3213100"/>
            <a:ext cx="1979612"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kstvak 1"/>
          <p:cNvSpPr txBox="1">
            <a:spLocks noChangeArrowheads="1"/>
          </p:cNvSpPr>
          <p:nvPr/>
        </p:nvSpPr>
        <p:spPr bwMode="auto">
          <a:xfrm>
            <a:off x="179388" y="260350"/>
            <a:ext cx="6048375"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nl-NL" altLang="nl-NL" sz="1800" b="1"/>
              <a:t>Geslacht </a:t>
            </a:r>
            <a:r>
              <a:rPr lang="nl-NL" altLang="nl-NL" sz="1800" b="1" i="1"/>
              <a:t>Phylloscopus </a:t>
            </a:r>
            <a:r>
              <a:rPr lang="nl-NL" altLang="nl-NL" sz="1800" b="1"/>
              <a:t>bestaat </a:t>
            </a:r>
          </a:p>
          <a:p>
            <a:pPr eaLnBrk="1" hangingPunct="1">
              <a:spcBef>
                <a:spcPct val="0"/>
              </a:spcBef>
              <a:buFontTx/>
              <a:buNone/>
            </a:pPr>
            <a:endParaRPr lang="nl-NL" altLang="nl-NL" sz="1800" b="1" i="1"/>
          </a:p>
          <a:p>
            <a:pPr eaLnBrk="1" hangingPunct="1">
              <a:spcBef>
                <a:spcPct val="0"/>
              </a:spcBef>
              <a:buFontTx/>
              <a:buNone/>
            </a:pPr>
            <a:r>
              <a:rPr lang="nl-NL" altLang="nl-NL" sz="1800" b="1" i="1"/>
              <a:t>in Nederland uit 7 soorten</a:t>
            </a:r>
          </a:p>
          <a:p>
            <a:pPr eaLnBrk="1" hangingPunct="1">
              <a:spcBef>
                <a:spcPct val="0"/>
              </a:spcBef>
              <a:buFontTx/>
              <a:buNone/>
            </a:pPr>
            <a:endParaRPr lang="nl-NL" altLang="nl-NL" sz="1800" b="1" i="1"/>
          </a:p>
          <a:p>
            <a:pPr eaLnBrk="1" hangingPunct="1">
              <a:spcBef>
                <a:spcPct val="0"/>
              </a:spcBef>
              <a:buFontTx/>
              <a:buNone/>
            </a:pPr>
            <a:r>
              <a:rPr lang="nl-NL" altLang="nl-NL" sz="1800"/>
              <a:t> </a:t>
            </a:r>
            <a:r>
              <a:rPr lang="nl-NL" altLang="nl-NL" sz="1800" i="1">
                <a:hlinkClick r:id="rId5" action="ppaction://hlinkfile" tooltip="Phylloscopus bonelli"/>
              </a:rPr>
              <a:t>Phylloscopus</a:t>
            </a:r>
            <a:r>
              <a:rPr lang="nl-NL" altLang="nl-NL" sz="1800">
                <a:hlinkClick r:id="rId5" action="ppaction://hlinkfile" tooltip="Phylloscopus bonelli"/>
              </a:rPr>
              <a:t> </a:t>
            </a:r>
            <a:r>
              <a:rPr lang="nl-NL" altLang="nl-NL" sz="1800" i="1">
                <a:hlinkClick r:id="rId5" action="ppaction://hlinkfile" tooltip="Phylloscopus bonelli"/>
              </a:rPr>
              <a:t>bonelli</a:t>
            </a:r>
            <a:r>
              <a:rPr lang="nl-NL" altLang="nl-NL" sz="1800"/>
              <a:t> [Bergfluiter] </a:t>
            </a:r>
            <a:br>
              <a:rPr lang="nl-NL" altLang="nl-NL" sz="1800"/>
            </a:br>
            <a:r>
              <a:rPr lang="nl-NL" altLang="nl-NL" sz="1800"/>
              <a:t/>
            </a:r>
            <a:br>
              <a:rPr lang="nl-NL" altLang="nl-NL" sz="1800"/>
            </a:br>
            <a:r>
              <a:rPr lang="nl-NL" altLang="nl-NL" sz="1800" i="1">
                <a:hlinkClick r:id="rId6" action="ppaction://hlinkfile" tooltip="Phylloscopus borealis"/>
              </a:rPr>
              <a:t>Phylloscopus</a:t>
            </a:r>
            <a:r>
              <a:rPr lang="nl-NL" altLang="nl-NL" sz="1800">
                <a:hlinkClick r:id="rId6" action="ppaction://hlinkfile" tooltip="Phylloscopus borealis"/>
              </a:rPr>
              <a:t> </a:t>
            </a:r>
            <a:r>
              <a:rPr lang="nl-NL" altLang="nl-NL" sz="1800" i="1">
                <a:hlinkClick r:id="rId6" action="ppaction://hlinkfile" tooltip="Phylloscopus borealis"/>
              </a:rPr>
              <a:t>borealis</a:t>
            </a:r>
            <a:r>
              <a:rPr lang="nl-NL" altLang="nl-NL" sz="1800"/>
              <a:t> [Noordse Boszanger] </a:t>
            </a:r>
          </a:p>
          <a:p>
            <a:pPr eaLnBrk="1" hangingPunct="1">
              <a:spcBef>
                <a:spcPct val="0"/>
              </a:spcBef>
              <a:buFontTx/>
              <a:buNone/>
            </a:pPr>
            <a:r>
              <a:rPr lang="nl-NL" altLang="nl-NL" sz="1800" i="1">
                <a:hlinkClick r:id="rId7" action="ppaction://hlinkfile" tooltip="Phylloscopus collybita"/>
              </a:rPr>
              <a:t/>
            </a:r>
            <a:br>
              <a:rPr lang="nl-NL" altLang="nl-NL" sz="1800" i="1">
                <a:hlinkClick r:id="rId7" action="ppaction://hlinkfile" tooltip="Phylloscopus collybita"/>
              </a:rPr>
            </a:br>
            <a:r>
              <a:rPr lang="nl-NL" altLang="nl-NL" sz="1800" i="1">
                <a:hlinkClick r:id="rId7" action="ppaction://hlinkfile" tooltip="Phylloscopus collybita"/>
              </a:rPr>
              <a:t>Phylloscopus</a:t>
            </a:r>
            <a:r>
              <a:rPr lang="nl-NL" altLang="nl-NL" sz="1800">
                <a:hlinkClick r:id="rId7" action="ppaction://hlinkfile" tooltip="Phylloscopus collybita"/>
              </a:rPr>
              <a:t> </a:t>
            </a:r>
            <a:r>
              <a:rPr lang="nl-NL" altLang="nl-NL" sz="1800" i="1">
                <a:hlinkClick r:id="rId7" action="ppaction://hlinkfile" tooltip="Phylloscopus collybita"/>
              </a:rPr>
              <a:t>collybita</a:t>
            </a:r>
            <a:r>
              <a:rPr lang="nl-NL" altLang="nl-NL" sz="1800"/>
              <a:t> [Tjiftjaf] </a:t>
            </a:r>
          </a:p>
          <a:p>
            <a:pPr eaLnBrk="1" hangingPunct="1">
              <a:spcBef>
                <a:spcPct val="0"/>
              </a:spcBef>
              <a:buFontTx/>
              <a:buNone/>
            </a:pPr>
            <a:r>
              <a:rPr lang="nl-NL" altLang="nl-NL" sz="1800" i="1">
                <a:hlinkClick r:id="rId8" action="ppaction://hlinkfile" tooltip="Phylloscopus inornatus"/>
              </a:rPr>
              <a:t/>
            </a:r>
            <a:br>
              <a:rPr lang="nl-NL" altLang="nl-NL" sz="1800" i="1">
                <a:hlinkClick r:id="rId8" action="ppaction://hlinkfile" tooltip="Phylloscopus inornatus"/>
              </a:rPr>
            </a:br>
            <a:r>
              <a:rPr lang="nl-NL" altLang="nl-NL" sz="1800" i="1">
                <a:hlinkClick r:id="rId8" action="ppaction://hlinkfile" tooltip="Phylloscopus inornatus"/>
              </a:rPr>
              <a:t>Phylloscopus</a:t>
            </a:r>
            <a:r>
              <a:rPr lang="nl-NL" altLang="nl-NL" sz="1800">
                <a:hlinkClick r:id="rId8" action="ppaction://hlinkfile" tooltip="Phylloscopus inornatus"/>
              </a:rPr>
              <a:t> </a:t>
            </a:r>
            <a:r>
              <a:rPr lang="nl-NL" altLang="nl-NL" sz="1800" i="1">
                <a:hlinkClick r:id="rId8" action="ppaction://hlinkfile" tooltip="Phylloscopus inornatus"/>
              </a:rPr>
              <a:t>inornatus</a:t>
            </a:r>
            <a:r>
              <a:rPr lang="nl-NL" altLang="nl-NL" sz="1800"/>
              <a:t> [Bladkoning] </a:t>
            </a:r>
          </a:p>
          <a:p>
            <a:pPr eaLnBrk="1" hangingPunct="1">
              <a:spcBef>
                <a:spcPct val="0"/>
              </a:spcBef>
              <a:buFontTx/>
              <a:buNone/>
            </a:pPr>
            <a:r>
              <a:rPr lang="nl-NL" altLang="nl-NL" sz="1800" i="1">
                <a:hlinkClick r:id="rId9" action="ppaction://hlinkfile" tooltip="Phylloscopus sibilatrix"/>
              </a:rPr>
              <a:t/>
            </a:r>
            <a:br>
              <a:rPr lang="nl-NL" altLang="nl-NL" sz="1800" i="1">
                <a:hlinkClick r:id="rId9" action="ppaction://hlinkfile" tooltip="Phylloscopus sibilatrix"/>
              </a:rPr>
            </a:br>
            <a:r>
              <a:rPr lang="nl-NL" altLang="nl-NL" sz="1800" i="1">
                <a:hlinkClick r:id="rId9" action="ppaction://hlinkfile" tooltip="Phylloscopus sibilatrix"/>
              </a:rPr>
              <a:t>Phylloscopus</a:t>
            </a:r>
            <a:r>
              <a:rPr lang="nl-NL" altLang="nl-NL" sz="1800">
                <a:hlinkClick r:id="rId9" action="ppaction://hlinkfile" tooltip="Phylloscopus sibilatrix"/>
              </a:rPr>
              <a:t> </a:t>
            </a:r>
            <a:r>
              <a:rPr lang="nl-NL" altLang="nl-NL" sz="1800" i="1">
                <a:hlinkClick r:id="rId9" action="ppaction://hlinkfile" tooltip="Phylloscopus sibilatrix"/>
              </a:rPr>
              <a:t>sibilatrix</a:t>
            </a:r>
            <a:r>
              <a:rPr lang="nl-NL" altLang="nl-NL" sz="1800"/>
              <a:t> [Fluiter] </a:t>
            </a:r>
          </a:p>
          <a:p>
            <a:pPr eaLnBrk="1" hangingPunct="1">
              <a:spcBef>
                <a:spcPct val="0"/>
              </a:spcBef>
              <a:buFontTx/>
              <a:buNone/>
            </a:pPr>
            <a:r>
              <a:rPr lang="nl-NL" altLang="nl-NL" sz="1800" i="1">
                <a:hlinkClick r:id="rId10" action="ppaction://hlinkfile" tooltip="Phylloscopus trochiloides"/>
              </a:rPr>
              <a:t/>
            </a:r>
            <a:br>
              <a:rPr lang="nl-NL" altLang="nl-NL" sz="1800" i="1">
                <a:hlinkClick r:id="rId10" action="ppaction://hlinkfile" tooltip="Phylloscopus trochiloides"/>
              </a:rPr>
            </a:br>
            <a:r>
              <a:rPr lang="nl-NL" altLang="nl-NL" sz="1800" i="1">
                <a:hlinkClick r:id="rId10" action="ppaction://hlinkfile" tooltip="Phylloscopus trochiloides"/>
              </a:rPr>
              <a:t>Phylloscopus</a:t>
            </a:r>
            <a:r>
              <a:rPr lang="nl-NL" altLang="nl-NL" sz="1800">
                <a:hlinkClick r:id="rId10" action="ppaction://hlinkfile" tooltip="Phylloscopus trochiloides"/>
              </a:rPr>
              <a:t> </a:t>
            </a:r>
            <a:r>
              <a:rPr lang="nl-NL" altLang="nl-NL" sz="1800" i="1">
                <a:hlinkClick r:id="rId10" action="ppaction://hlinkfile" tooltip="Phylloscopus trochiloides"/>
              </a:rPr>
              <a:t>trochiloides</a:t>
            </a:r>
            <a:r>
              <a:rPr lang="nl-NL" altLang="nl-NL" sz="1800"/>
              <a:t> [Grauwe Fitis] </a:t>
            </a:r>
          </a:p>
          <a:p>
            <a:pPr eaLnBrk="1" hangingPunct="1">
              <a:spcBef>
                <a:spcPct val="0"/>
              </a:spcBef>
              <a:buFontTx/>
              <a:buNone/>
            </a:pPr>
            <a:r>
              <a:rPr lang="nl-NL" altLang="nl-NL" sz="1800" i="1">
                <a:hlinkClick r:id="rId11" action="ppaction://hlinkfile" tooltip="Phylloscopus trochilus"/>
              </a:rPr>
              <a:t/>
            </a:r>
            <a:br>
              <a:rPr lang="nl-NL" altLang="nl-NL" sz="1800" i="1">
                <a:hlinkClick r:id="rId11" action="ppaction://hlinkfile" tooltip="Phylloscopus trochilus"/>
              </a:rPr>
            </a:br>
            <a:r>
              <a:rPr lang="nl-NL" altLang="nl-NL" sz="1800" i="1">
                <a:hlinkClick r:id="rId11" action="ppaction://hlinkfile" tooltip="Phylloscopus trochilus"/>
              </a:rPr>
              <a:t>Phylloscopus</a:t>
            </a:r>
            <a:r>
              <a:rPr lang="nl-NL" altLang="nl-NL" sz="1800">
                <a:hlinkClick r:id="rId11" action="ppaction://hlinkfile" tooltip="Phylloscopus trochilus"/>
              </a:rPr>
              <a:t> </a:t>
            </a:r>
            <a:r>
              <a:rPr lang="nl-NL" altLang="nl-NL" sz="1800" i="1">
                <a:hlinkClick r:id="rId11" action="ppaction://hlinkfile" tooltip="Phylloscopus trochilus"/>
              </a:rPr>
              <a:t>trochilus</a:t>
            </a:r>
            <a:r>
              <a:rPr lang="nl-NL" altLang="nl-NL" sz="1800"/>
              <a:t> [Fitis]</a:t>
            </a:r>
          </a:p>
        </p:txBody>
      </p:sp>
      <p:pic>
        <p:nvPicPr>
          <p:cNvPr id="18437" name="Afbeelding 4" descr="bergfluiter.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003800" y="188913"/>
            <a:ext cx="21240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Afbeelding 6" descr="fitis.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31913" y="5229225"/>
            <a:ext cx="1979612"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Afbeelding 7" descr="fluiter.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732588" y="4868863"/>
            <a:ext cx="21590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Afbeelding 8" descr="Grauwe fitis.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851275" y="4797425"/>
            <a:ext cx="2346325"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Afbeelding 10" descr="tjiftjaf 2.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11638" y="1628775"/>
            <a:ext cx="1944687"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0556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1020762"/>
          </a:xfrm>
        </p:spPr>
        <p:txBody>
          <a:bodyPr/>
          <a:lstStyle/>
          <a:p>
            <a:pPr eaLnBrk="1" hangingPunct="1"/>
            <a:r>
              <a:rPr lang="en-US" altLang="nl-NL" b="1" smtClean="0">
                <a:solidFill>
                  <a:schemeClr val="folHlink"/>
                </a:solidFill>
              </a:rPr>
              <a:t>Een soort is….</a:t>
            </a:r>
            <a:endParaRPr lang="nl-NL" altLang="nl-NL" b="1" smtClean="0">
              <a:solidFill>
                <a:schemeClr val="folHlink"/>
              </a:solidFill>
            </a:endParaRPr>
          </a:p>
        </p:txBody>
      </p:sp>
      <p:sp>
        <p:nvSpPr>
          <p:cNvPr id="16387" name="Rectangle 3"/>
          <p:cNvSpPr>
            <a:spLocks noGrp="1" noChangeArrowheads="1"/>
          </p:cNvSpPr>
          <p:nvPr>
            <p:ph type="body" sz="half" idx="1"/>
          </p:nvPr>
        </p:nvSpPr>
        <p:spPr>
          <a:xfrm>
            <a:off x="228600" y="1295400"/>
            <a:ext cx="8763000" cy="2209800"/>
          </a:xfrm>
        </p:spPr>
        <p:txBody>
          <a:bodyPr rtlCol="0">
            <a:normAutofit fontScale="85000" lnSpcReduction="20000"/>
          </a:bodyPr>
          <a:lstStyle/>
          <a:p>
            <a:pPr marL="0" indent="0" eaLnBrk="1" fontAlgn="auto" hangingPunct="1">
              <a:spcAft>
                <a:spcPts val="0"/>
              </a:spcAft>
              <a:buFont typeface="Arial" charset="0"/>
              <a:buNone/>
              <a:defRPr/>
            </a:pPr>
            <a:r>
              <a:rPr lang="en-US" sz="2800" dirty="0" err="1" smtClean="0"/>
              <a:t>Een</a:t>
            </a:r>
            <a:r>
              <a:rPr lang="en-US" sz="2800" dirty="0" smtClean="0"/>
              <a:t> </a:t>
            </a:r>
            <a:r>
              <a:rPr lang="en-US" sz="2800" dirty="0" err="1" smtClean="0"/>
              <a:t>groep</a:t>
            </a:r>
            <a:r>
              <a:rPr lang="en-US" sz="2800" dirty="0" smtClean="0"/>
              <a:t> </a:t>
            </a:r>
            <a:r>
              <a:rPr lang="en-US" sz="2800" dirty="0" err="1" smtClean="0"/>
              <a:t>organismen</a:t>
            </a:r>
            <a:r>
              <a:rPr lang="en-US" sz="2800" dirty="0" smtClean="0"/>
              <a:t> met </a:t>
            </a:r>
            <a:r>
              <a:rPr lang="en-US" sz="2800" dirty="0" err="1" smtClean="0"/>
              <a:t>veel</a:t>
            </a:r>
            <a:r>
              <a:rPr lang="en-US" sz="2800" dirty="0" smtClean="0"/>
              <a:t> </a:t>
            </a:r>
            <a:r>
              <a:rPr lang="en-US" sz="2800" dirty="0" err="1" smtClean="0"/>
              <a:t>overeenkomstige</a:t>
            </a:r>
            <a:r>
              <a:rPr lang="en-US" sz="2800" dirty="0" smtClean="0"/>
              <a:t> </a:t>
            </a:r>
            <a:r>
              <a:rPr lang="en-US" sz="2800" dirty="0" err="1" smtClean="0"/>
              <a:t>eigenschappen</a:t>
            </a:r>
            <a:r>
              <a:rPr lang="en-US" sz="2800" dirty="0" smtClean="0"/>
              <a:t>, </a:t>
            </a:r>
            <a:br>
              <a:rPr lang="en-US" sz="2800" dirty="0" smtClean="0"/>
            </a:br>
            <a:endParaRPr lang="en-US" sz="2800" dirty="0" smtClean="0"/>
          </a:p>
          <a:p>
            <a:pPr eaLnBrk="1" fontAlgn="auto" hangingPunct="1">
              <a:spcAft>
                <a:spcPts val="0"/>
              </a:spcAft>
              <a:defRPr/>
            </a:pPr>
            <a:r>
              <a:rPr lang="en-US" sz="2800" dirty="0" smtClean="0"/>
              <a:t>die (</a:t>
            </a:r>
            <a:r>
              <a:rPr lang="en-US" sz="2800" dirty="0" err="1" smtClean="0"/>
              <a:t>onder</a:t>
            </a:r>
            <a:r>
              <a:rPr lang="en-US" sz="2800" dirty="0" smtClean="0"/>
              <a:t> </a:t>
            </a:r>
            <a:r>
              <a:rPr lang="en-US" sz="2800" dirty="0" err="1" smtClean="0"/>
              <a:t>natuurlijke</a:t>
            </a:r>
            <a:r>
              <a:rPr lang="en-US" sz="2800" dirty="0" smtClean="0"/>
              <a:t> </a:t>
            </a:r>
            <a:r>
              <a:rPr lang="en-US" sz="2800" dirty="0" err="1" smtClean="0"/>
              <a:t>omstandigheden</a:t>
            </a:r>
            <a:r>
              <a:rPr lang="en-US" sz="2800" dirty="0" smtClean="0"/>
              <a:t>) </a:t>
            </a:r>
            <a:r>
              <a:rPr lang="en-US" sz="2800" dirty="0" err="1" smtClean="0"/>
              <a:t>onderling</a:t>
            </a:r>
            <a:r>
              <a:rPr lang="en-US" sz="2800" dirty="0" smtClean="0"/>
              <a:t> </a:t>
            </a:r>
            <a:r>
              <a:rPr lang="en-US" sz="2800" dirty="0" err="1" smtClean="0"/>
              <a:t>kunnen</a:t>
            </a:r>
            <a:r>
              <a:rPr lang="en-US" sz="2800" dirty="0" smtClean="0"/>
              <a:t> </a:t>
            </a:r>
            <a:r>
              <a:rPr lang="en-US" sz="2800" dirty="0" err="1" smtClean="0"/>
              <a:t>voortplanten</a:t>
            </a:r>
            <a:r>
              <a:rPr lang="en-US" sz="2800" dirty="0" smtClean="0"/>
              <a:t/>
            </a:r>
            <a:br>
              <a:rPr lang="en-US" sz="2800" dirty="0" smtClean="0"/>
            </a:br>
            <a:endParaRPr lang="en-US" sz="2800" dirty="0" smtClean="0"/>
          </a:p>
          <a:p>
            <a:pPr eaLnBrk="1" fontAlgn="auto" hangingPunct="1">
              <a:spcAft>
                <a:spcPts val="0"/>
              </a:spcAft>
              <a:defRPr/>
            </a:pPr>
            <a:r>
              <a:rPr lang="en-US" sz="2800" dirty="0" smtClean="0"/>
              <a:t>en </a:t>
            </a:r>
            <a:r>
              <a:rPr lang="en-US" sz="2800" dirty="0" err="1" smtClean="0"/>
              <a:t>daarbij</a:t>
            </a:r>
            <a:r>
              <a:rPr lang="en-US" sz="2800" dirty="0" smtClean="0"/>
              <a:t> </a:t>
            </a:r>
            <a:r>
              <a:rPr lang="en-US" sz="2800" dirty="0" err="1" smtClean="0"/>
              <a:t>vruchtbare</a:t>
            </a:r>
            <a:r>
              <a:rPr lang="en-US" sz="2800" dirty="0" smtClean="0"/>
              <a:t> </a:t>
            </a:r>
            <a:r>
              <a:rPr lang="en-US" sz="2800" dirty="0" err="1" smtClean="0"/>
              <a:t>nakomelingen</a:t>
            </a:r>
            <a:r>
              <a:rPr lang="en-US" sz="2800" dirty="0" smtClean="0"/>
              <a:t> </a:t>
            </a:r>
            <a:r>
              <a:rPr lang="en-US" sz="2800" dirty="0" err="1" smtClean="0"/>
              <a:t>kunnen</a:t>
            </a:r>
            <a:r>
              <a:rPr lang="en-US" sz="2800" dirty="0" smtClean="0"/>
              <a:t> </a:t>
            </a:r>
            <a:r>
              <a:rPr lang="en-US" sz="2800" dirty="0" err="1" smtClean="0"/>
              <a:t>krijgen</a:t>
            </a:r>
            <a:endParaRPr lang="nl-NL" sz="2800" dirty="0" smtClean="0"/>
          </a:p>
        </p:txBody>
      </p:sp>
      <p:pic>
        <p:nvPicPr>
          <p:cNvPr id="19460" name="Picture 5" descr="allevlindersklei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773238" y="3581400"/>
            <a:ext cx="5535612" cy="3086100"/>
          </a:xfrm>
        </p:spPr>
      </p:pic>
    </p:spTree>
    <p:extLst>
      <p:ext uri="{BB962C8B-B14F-4D97-AF65-F5344CB8AC3E}">
        <p14:creationId xmlns:p14="http://schemas.microsoft.com/office/powerpoint/2010/main" val="1164665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Afbeelding 9" descr="Noordse boszang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773238"/>
            <a:ext cx="25558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Afbeelding 2" descr="Bladkoning.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3213100"/>
            <a:ext cx="1979612"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kstvak 1"/>
          <p:cNvSpPr txBox="1">
            <a:spLocks noChangeArrowheads="1"/>
          </p:cNvSpPr>
          <p:nvPr/>
        </p:nvSpPr>
        <p:spPr bwMode="auto">
          <a:xfrm>
            <a:off x="250825" y="476250"/>
            <a:ext cx="34575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nl-NL" altLang="nl-NL" sz="2400" b="1"/>
              <a:t>Dit zijn dus </a:t>
            </a:r>
            <a:r>
              <a:rPr lang="nl-NL" altLang="nl-NL" sz="2400" b="1">
                <a:solidFill>
                  <a:srgbClr val="7030A0"/>
                </a:solidFill>
              </a:rPr>
              <a:t>verschillende soorten</a:t>
            </a:r>
            <a:r>
              <a:rPr lang="nl-NL" altLang="nl-NL" sz="2400" b="1"/>
              <a:t>, ondanks de grote overeenkomsten in kleur en vorm/bouw</a:t>
            </a:r>
            <a:endParaRPr lang="nl-NL" altLang="nl-NL" sz="2400"/>
          </a:p>
        </p:txBody>
      </p:sp>
      <p:pic>
        <p:nvPicPr>
          <p:cNvPr id="20485" name="Afbeelding 4" descr="bergfluite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188913"/>
            <a:ext cx="21240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Afbeelding 6" descr="fiti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4868863"/>
            <a:ext cx="19796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Afbeelding 7" descr="fluiter.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32588" y="4868863"/>
            <a:ext cx="21590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Afbeelding 8" descr="Grauwe fitis.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67175" y="4598988"/>
            <a:ext cx="2346325"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Afbeelding 10" descr="tjiftjaf 2.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211638" y="1628775"/>
            <a:ext cx="1944687"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6953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pPr eaLnBrk="1" hangingPunct="1"/>
            <a:endParaRPr lang="nl-NL" altLang="nl-NL" smtClean="0"/>
          </a:p>
        </p:txBody>
      </p:sp>
      <p:pic>
        <p:nvPicPr>
          <p:cNvPr id="21507" name="Tijdelijke aanduiding voor inhoud 3" descr="hondenrassen.jpg"/>
          <p:cNvPicPr>
            <a:picLocks noGrp="1" noChangeAspect="1"/>
          </p:cNvPicPr>
          <p:nvPr>
            <p:ph idx="1"/>
          </p:nvPr>
        </p:nvPicPr>
        <p:blipFill>
          <a:blip r:embed="rId2">
            <a:extLst>
              <a:ext uri="{28A0092B-C50C-407E-A947-70E740481C1C}">
                <a14:useLocalDpi xmlns:a14="http://schemas.microsoft.com/office/drawing/2010/main" val="0"/>
              </a:ext>
            </a:extLst>
          </a:blip>
          <a:srcRect l="5946" t="15730" r="5168" b="11237"/>
          <a:stretch>
            <a:fillRect/>
          </a:stretch>
        </p:blipFill>
        <p:spPr>
          <a:xfrm>
            <a:off x="250825" y="188913"/>
            <a:ext cx="8685213" cy="5040312"/>
          </a:xfrm>
        </p:spPr>
      </p:pic>
      <p:sp>
        <p:nvSpPr>
          <p:cNvPr id="21508" name="Tekstvak 4"/>
          <p:cNvSpPr txBox="1">
            <a:spLocks noChangeArrowheads="1"/>
          </p:cNvSpPr>
          <p:nvPr/>
        </p:nvSpPr>
        <p:spPr bwMode="auto">
          <a:xfrm>
            <a:off x="539750" y="5445125"/>
            <a:ext cx="81359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nl-NL" altLang="nl-NL" sz="2800" dirty="0"/>
              <a:t>En dit zijn dus </a:t>
            </a:r>
            <a:r>
              <a:rPr lang="nl-NL" altLang="nl-NL" sz="2800" u="sng" dirty="0"/>
              <a:t>geen</a:t>
            </a:r>
            <a:r>
              <a:rPr lang="nl-NL" altLang="nl-NL" sz="2800" dirty="0"/>
              <a:t> verschillende diersoorten: </a:t>
            </a:r>
            <a:endParaRPr lang="nl-NL" altLang="nl-NL" sz="2800" dirty="0" smtClean="0"/>
          </a:p>
          <a:p>
            <a:pPr eaLnBrk="1" hangingPunct="1">
              <a:spcBef>
                <a:spcPct val="0"/>
              </a:spcBef>
              <a:buFontTx/>
              <a:buNone/>
            </a:pPr>
            <a:r>
              <a:rPr lang="nl-NL" altLang="nl-NL" sz="2800" dirty="0" smtClean="0"/>
              <a:t>één </a:t>
            </a:r>
            <a:r>
              <a:rPr lang="nl-NL" altLang="nl-NL" sz="2800" dirty="0"/>
              <a:t>soort, met veel variëteiten, rassen </a:t>
            </a:r>
          </a:p>
        </p:txBody>
      </p:sp>
    </p:spTree>
    <p:extLst>
      <p:ext uri="{BB962C8B-B14F-4D97-AF65-F5344CB8AC3E}">
        <p14:creationId xmlns:p14="http://schemas.microsoft.com/office/powerpoint/2010/main" val="1112662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784</Words>
  <Application>Microsoft Office PowerPoint</Application>
  <PresentationFormat>Diavoorstelling (4:3)</PresentationFormat>
  <Paragraphs>154</Paragraphs>
  <Slides>21</Slides>
  <Notes>6</Notes>
  <HiddenSlides>0</HiddenSlides>
  <MMClips>0</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Kantoorthema</vt:lpstr>
      <vt:lpstr>Wat is een soort?</vt:lpstr>
      <vt:lpstr>Taxonomie en systematiek Hoe krijg ik overzicht in de verscheidenheid ?</vt:lpstr>
      <vt:lpstr>PowerPoint-presentatie</vt:lpstr>
      <vt:lpstr>PowerPoint-presentatie</vt:lpstr>
      <vt:lpstr>PowerPoint-presentatie</vt:lpstr>
      <vt:lpstr>PowerPoint-presentatie</vt:lpstr>
      <vt:lpstr>Een soort is….</vt:lpstr>
      <vt:lpstr>PowerPoint-presentatie</vt:lpstr>
      <vt:lpstr>PowerPoint-presentatie</vt:lpstr>
      <vt:lpstr>PowerPoint-presentatie</vt:lpstr>
      <vt:lpstr>PowerPoint-presentatie</vt:lpstr>
      <vt:lpstr>Deze “binaire” naamgeving werd voor het eerst toegepast door Carolus Linnaeus in de 18de eeuw</vt:lpstr>
      <vt:lpstr>Taxonomie of systematiek gaat over ordening van organismen De kleinste groep en uitgangspunt bij de taxonomie is het taxon “soort”?</vt:lpstr>
      <vt:lpstr> Naamgeving olifant</vt:lpstr>
      <vt:lpstr>Nog een voorbeeld:  3 soorten uit het geslacht “mees”    Parus major     Parus caeruleus   Parus cristatus</vt:lpstr>
      <vt:lpstr>Taxonomie is het indelen van groepen in categorieën:</vt:lpstr>
      <vt:lpstr>PowerPoint-presentatie</vt:lpstr>
      <vt:lpstr>PowerPoint-presentatie</vt:lpstr>
      <vt:lpstr>Is dit één soort?</vt:lpstr>
      <vt:lpstr>PowerPoint-presentatie</vt:lpstr>
      <vt:lpstr>PowerPoint-presentatie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soorten</dc:title>
  <dc:creator>Ingrid</dc:creator>
  <cp:lastModifiedBy>Ingrid</cp:lastModifiedBy>
  <cp:revision>3</cp:revision>
  <dcterms:created xsi:type="dcterms:W3CDTF">2017-04-08T13:23:21Z</dcterms:created>
  <dcterms:modified xsi:type="dcterms:W3CDTF">2017-04-09T07:34:16Z</dcterms:modified>
</cp:coreProperties>
</file>