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ijl, gemiddeld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de-AT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de-AT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E2E2-F047-4469-B48F-5389E5FBB399}" type="datetimeFigureOut">
              <a:rPr lang="de-AT" smtClean="0"/>
              <a:t>26.02.2019</a:t>
            </a:fld>
            <a:endParaRPr lang="de-AT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446DF-508F-4435-864C-F56358915C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62922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de-AT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AT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E2E2-F047-4469-B48F-5389E5FBB399}" type="datetimeFigureOut">
              <a:rPr lang="de-AT" smtClean="0"/>
              <a:t>26.02.2019</a:t>
            </a:fld>
            <a:endParaRPr lang="de-AT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446DF-508F-4435-864C-F56358915C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32039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de-AT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AT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E2E2-F047-4469-B48F-5389E5FBB399}" type="datetimeFigureOut">
              <a:rPr lang="de-AT" smtClean="0"/>
              <a:t>26.02.2019</a:t>
            </a:fld>
            <a:endParaRPr lang="de-AT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446DF-508F-4435-864C-F56358915C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7633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de-AT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AT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E2E2-F047-4469-B48F-5389E5FBB399}" type="datetimeFigureOut">
              <a:rPr lang="de-AT" smtClean="0"/>
              <a:t>26.02.2019</a:t>
            </a:fld>
            <a:endParaRPr lang="de-AT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446DF-508F-4435-864C-F56358915C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76553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de-AT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E2E2-F047-4469-B48F-5389E5FBB399}" type="datetimeFigureOut">
              <a:rPr lang="de-AT" smtClean="0"/>
              <a:t>26.02.2019</a:t>
            </a:fld>
            <a:endParaRPr lang="de-AT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446DF-508F-4435-864C-F56358915C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0229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de-AT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AT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AT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E2E2-F047-4469-B48F-5389E5FBB399}" type="datetimeFigureOut">
              <a:rPr lang="de-AT" smtClean="0"/>
              <a:t>26.02.2019</a:t>
            </a:fld>
            <a:endParaRPr lang="de-AT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446DF-508F-4435-864C-F56358915C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02761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de-AT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AT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AT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E2E2-F047-4469-B48F-5389E5FBB399}" type="datetimeFigureOut">
              <a:rPr lang="de-AT" smtClean="0"/>
              <a:t>26.02.2019</a:t>
            </a:fld>
            <a:endParaRPr lang="de-AT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446DF-508F-4435-864C-F56358915C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14228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de-AT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E2E2-F047-4469-B48F-5389E5FBB399}" type="datetimeFigureOut">
              <a:rPr lang="de-AT" smtClean="0"/>
              <a:t>26.02.2019</a:t>
            </a:fld>
            <a:endParaRPr lang="de-AT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446DF-508F-4435-864C-F56358915C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91238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E2E2-F047-4469-B48F-5389E5FBB399}" type="datetimeFigureOut">
              <a:rPr lang="de-AT" smtClean="0"/>
              <a:t>26.02.2019</a:t>
            </a:fld>
            <a:endParaRPr lang="de-AT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446DF-508F-4435-864C-F56358915C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64606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de-AT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AT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E2E2-F047-4469-B48F-5389E5FBB399}" type="datetimeFigureOut">
              <a:rPr lang="de-AT" smtClean="0"/>
              <a:t>26.02.2019</a:t>
            </a:fld>
            <a:endParaRPr lang="de-AT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446DF-508F-4435-864C-F56358915C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1048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de-AT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E2E2-F047-4469-B48F-5389E5FBB399}" type="datetimeFigureOut">
              <a:rPr lang="de-AT" smtClean="0"/>
              <a:t>26.02.2019</a:t>
            </a:fld>
            <a:endParaRPr lang="de-AT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446DF-508F-4435-864C-F56358915C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24626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de-AT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AT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8E2E2-F047-4469-B48F-5389E5FBB399}" type="datetimeFigureOut">
              <a:rPr lang="de-AT" smtClean="0"/>
              <a:t>26.02.2019</a:t>
            </a:fld>
            <a:endParaRPr lang="de-AT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446DF-508F-4435-864C-F56358915C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1917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Lokalpräpositionen</a:t>
            </a:r>
            <a:endParaRPr lang="de-AT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smtClean="0"/>
              <a:t>Wo – Dati</a:t>
            </a:r>
            <a:r>
              <a:rPr lang="de-AT" dirty="0" smtClean="0"/>
              <a:t>v 3. Fall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47611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Wo? – </a:t>
            </a:r>
            <a:r>
              <a:rPr lang="de-AT" dirty="0" err="1" smtClean="0"/>
              <a:t>Waar</a:t>
            </a:r>
            <a:r>
              <a:rPr lang="de-AT" dirty="0" smtClean="0"/>
              <a:t>?</a:t>
            </a:r>
            <a:endParaRPr lang="de-AT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Dativ 3. Fall (3e </a:t>
            </a:r>
            <a:r>
              <a:rPr lang="de-AT" dirty="0" err="1" smtClean="0"/>
              <a:t>naamval</a:t>
            </a:r>
            <a:r>
              <a:rPr lang="de-AT" dirty="0" smtClean="0"/>
              <a:t>)</a:t>
            </a:r>
          </a:p>
          <a:p>
            <a:r>
              <a:rPr lang="de-AT" sz="2400" dirty="0" smtClean="0"/>
              <a:t>Der 		 de</a:t>
            </a:r>
            <a:r>
              <a:rPr lang="de-AT" sz="2400" dirty="0" smtClean="0">
                <a:solidFill>
                  <a:srgbClr val="FF0000"/>
                </a:solidFill>
              </a:rPr>
              <a:t>m</a:t>
            </a:r>
          </a:p>
          <a:p>
            <a:r>
              <a:rPr lang="de-AT" sz="2400" dirty="0" smtClean="0"/>
              <a:t>Die		 der</a:t>
            </a:r>
          </a:p>
          <a:p>
            <a:r>
              <a:rPr lang="de-AT" sz="2400" dirty="0" smtClean="0"/>
              <a:t>Das		 de</a:t>
            </a:r>
            <a:r>
              <a:rPr lang="de-AT" sz="2400" dirty="0" smtClean="0">
                <a:solidFill>
                  <a:srgbClr val="FF0000"/>
                </a:solidFill>
              </a:rPr>
              <a:t>m</a:t>
            </a:r>
          </a:p>
          <a:p>
            <a:r>
              <a:rPr lang="de-AT" sz="2400" dirty="0" smtClean="0"/>
              <a:t>Die (mv)		den</a:t>
            </a:r>
          </a:p>
          <a:p>
            <a:endParaRPr lang="de-AT" sz="2400" dirty="0"/>
          </a:p>
          <a:p>
            <a:r>
              <a:rPr lang="de-AT" sz="2400" dirty="0" smtClean="0"/>
              <a:t>Der Spielplatz 		auf </a:t>
            </a:r>
            <a:r>
              <a:rPr lang="de-AT" sz="2400" dirty="0" smtClean="0">
                <a:solidFill>
                  <a:srgbClr val="FF0000"/>
                </a:solidFill>
              </a:rPr>
              <a:t>dem</a:t>
            </a:r>
            <a:r>
              <a:rPr lang="de-AT" sz="2400" dirty="0" smtClean="0"/>
              <a:t> Spielplatz</a:t>
            </a:r>
          </a:p>
          <a:p>
            <a:r>
              <a:rPr lang="de-AT" sz="2400" dirty="0" smtClean="0"/>
              <a:t>Die Burg 			in </a:t>
            </a:r>
            <a:r>
              <a:rPr lang="de-AT" sz="2400" dirty="0" smtClean="0">
                <a:solidFill>
                  <a:srgbClr val="FF0000"/>
                </a:solidFill>
              </a:rPr>
              <a:t>der</a:t>
            </a:r>
            <a:r>
              <a:rPr lang="de-AT" sz="2400" dirty="0" smtClean="0"/>
              <a:t> Burg</a:t>
            </a:r>
          </a:p>
          <a:p>
            <a:r>
              <a:rPr lang="de-AT" sz="2400" dirty="0" smtClean="0"/>
              <a:t>Das Schloss			bei </a:t>
            </a:r>
            <a:r>
              <a:rPr lang="de-AT" sz="2400" dirty="0" smtClean="0">
                <a:solidFill>
                  <a:srgbClr val="FF0000"/>
                </a:solidFill>
              </a:rPr>
              <a:t>dem</a:t>
            </a:r>
            <a:r>
              <a:rPr lang="de-AT" sz="2400" dirty="0" smtClean="0"/>
              <a:t> Schloss</a:t>
            </a:r>
            <a:endParaRPr lang="de-AT" sz="2400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1767840" y="2560320"/>
            <a:ext cx="9753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1767840" y="3017520"/>
            <a:ext cx="9753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/>
          <p:nvPr/>
        </p:nvCxnSpPr>
        <p:spPr>
          <a:xfrm>
            <a:off x="1767840" y="3474720"/>
            <a:ext cx="9753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met pijl 10"/>
          <p:cNvCxnSpPr/>
          <p:nvPr/>
        </p:nvCxnSpPr>
        <p:spPr>
          <a:xfrm>
            <a:off x="2514600" y="3924300"/>
            <a:ext cx="9753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met pijl 11"/>
          <p:cNvCxnSpPr/>
          <p:nvPr/>
        </p:nvCxnSpPr>
        <p:spPr>
          <a:xfrm>
            <a:off x="3314700" y="4838700"/>
            <a:ext cx="9753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met pijl 12"/>
          <p:cNvCxnSpPr/>
          <p:nvPr/>
        </p:nvCxnSpPr>
        <p:spPr>
          <a:xfrm>
            <a:off x="3314700" y="5295900"/>
            <a:ext cx="9753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met pijl 13"/>
          <p:cNvCxnSpPr/>
          <p:nvPr/>
        </p:nvCxnSpPr>
        <p:spPr>
          <a:xfrm>
            <a:off x="3314700" y="5775960"/>
            <a:ext cx="9753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5420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Wo?</a:t>
            </a:r>
            <a:endParaRPr lang="de-AT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endParaRPr lang="de-AT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149865"/>
              </p:ext>
            </p:extLst>
          </p:nvPr>
        </p:nvGraphicFramePr>
        <p:xfrm>
          <a:off x="1050290" y="2022686"/>
          <a:ext cx="10091420" cy="25200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841061366"/>
                    </a:ext>
                  </a:extLst>
                </a:gridCol>
                <a:gridCol w="4488180">
                  <a:extLst>
                    <a:ext uri="{9D8B030D-6E8A-4147-A177-3AD203B41FA5}">
                      <a16:colId xmlns:a16="http://schemas.microsoft.com/office/drawing/2014/main" val="1405198600"/>
                    </a:ext>
                  </a:extLst>
                </a:gridCol>
                <a:gridCol w="4739640">
                  <a:extLst>
                    <a:ext uri="{9D8B030D-6E8A-4147-A177-3AD203B41FA5}">
                      <a16:colId xmlns:a16="http://schemas.microsoft.com/office/drawing/2014/main" val="1017610700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r>
                        <a:rPr lang="de-AT" b="0" dirty="0" smtClean="0"/>
                        <a:t>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b="0" dirty="0" err="1" smtClean="0"/>
                        <a:t>niet</a:t>
                      </a:r>
                      <a:r>
                        <a:rPr lang="de-AT" b="0" baseline="0" dirty="0" smtClean="0"/>
                        <a:t> direkt „in“</a:t>
                      </a:r>
                      <a:endParaRPr lang="de-AT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b="0" i="1" dirty="0" smtClean="0"/>
                        <a:t>an dem Fluss, an dem See</a:t>
                      </a:r>
                      <a:endParaRPr lang="de-AT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64016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de-AT" dirty="0" smtClean="0"/>
                        <a:t>auf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gebieden</a:t>
                      </a:r>
                      <a:r>
                        <a:rPr lang="nl-NL" baseline="0" noProof="0" dirty="0" smtClean="0"/>
                        <a:t>, heuvels, gebouwen, evenementen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auf dem Berg, auf dem Turm,</a:t>
                      </a:r>
                      <a:r>
                        <a:rPr lang="de-AT" baseline="0" dirty="0" smtClean="0"/>
                        <a:t> auf der Party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56534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de-AT" dirty="0" smtClean="0"/>
                        <a:t>bei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err="1" smtClean="0"/>
                        <a:t>personen</a:t>
                      </a:r>
                      <a:r>
                        <a:rPr lang="de-AT" dirty="0" smtClean="0"/>
                        <a:t>, </a:t>
                      </a:r>
                      <a:r>
                        <a:rPr lang="de-AT" dirty="0" err="1" smtClean="0"/>
                        <a:t>namen</a:t>
                      </a:r>
                      <a:r>
                        <a:rPr lang="de-AT" dirty="0" smtClean="0"/>
                        <a:t>, </a:t>
                      </a:r>
                      <a:r>
                        <a:rPr lang="de-AT" dirty="0" err="1" smtClean="0"/>
                        <a:t>activiteiten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bei</a:t>
                      </a:r>
                      <a:r>
                        <a:rPr lang="de-AT" baseline="0" dirty="0" smtClean="0"/>
                        <a:t> der Oma, bei dem Kochen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39457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de-AT" dirty="0" smtClean="0"/>
                        <a:t>in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landen, </a:t>
                      </a:r>
                      <a:r>
                        <a:rPr lang="de-AT" dirty="0" err="1" smtClean="0"/>
                        <a:t>steden</a:t>
                      </a:r>
                      <a:r>
                        <a:rPr lang="de-AT" dirty="0" smtClean="0"/>
                        <a:t>, </a:t>
                      </a:r>
                      <a:r>
                        <a:rPr lang="de-AT" dirty="0" err="1" smtClean="0"/>
                        <a:t>omgeving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in Frankreich,</a:t>
                      </a:r>
                      <a:r>
                        <a:rPr lang="de-AT" baseline="0" dirty="0" smtClean="0"/>
                        <a:t> in der Schule, in dem Kindergarten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7654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de-AT" dirty="0" smtClean="0"/>
                        <a:t>zu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eigenaardigheden</a:t>
                      </a:r>
                      <a:r>
                        <a:rPr lang="de-AT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van </a:t>
                      </a:r>
                      <a:r>
                        <a:rPr lang="de-AT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een</a:t>
                      </a:r>
                      <a:r>
                        <a:rPr lang="de-AT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AT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taal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zu Hause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233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93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Beispiele</a:t>
            </a:r>
            <a:endParaRPr lang="de-AT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Ich bin zu________ Kirche (v) gegangen.</a:t>
            </a:r>
          </a:p>
          <a:p>
            <a:r>
              <a:rPr lang="de-AT" dirty="0" smtClean="0"/>
              <a:t>Thomas hat sich in ___________ Schloss (o) befunden.</a:t>
            </a:r>
          </a:p>
          <a:p>
            <a:r>
              <a:rPr lang="de-AT" dirty="0" smtClean="0"/>
              <a:t>Julia ist an ___________ See (m) gesessen.</a:t>
            </a:r>
          </a:p>
          <a:p>
            <a:r>
              <a:rPr lang="de-AT" dirty="0" smtClean="0"/>
              <a:t>Anne ist bei _________ Oma und bei __________ Opa gewesen.</a:t>
            </a:r>
          </a:p>
          <a:p>
            <a:r>
              <a:rPr lang="de-AT" dirty="0" smtClean="0"/>
              <a:t>Wir sind nicht auf __________ Party(v) gewesen.</a:t>
            </a:r>
          </a:p>
          <a:p>
            <a:r>
              <a:rPr lang="de-AT" dirty="0" smtClean="0"/>
              <a:t>Nach einem langen Schultag sind wir endlich zu ____ Hause!</a:t>
            </a:r>
          </a:p>
          <a:p>
            <a:endParaRPr lang="de-AT" dirty="0" smtClean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83158016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Breedbeeld</PresentationFormat>
  <Paragraphs>35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Lokalpräpositionen</vt:lpstr>
      <vt:lpstr>Wo? – Waar?</vt:lpstr>
      <vt:lpstr>Wo?</vt:lpstr>
      <vt:lpstr>Beispiele</vt:lpstr>
    </vt:vector>
  </TitlesOfParts>
  <Company>Ons Middelbaar Onderwijs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Lokalpräpositionen</dc:title>
  <dc:creator>Boigner, Marion</dc:creator>
  <cp:lastModifiedBy>Boigner, Marion</cp:lastModifiedBy>
  <cp:revision>9</cp:revision>
  <dcterms:created xsi:type="dcterms:W3CDTF">2019-02-18T14:23:22Z</dcterms:created>
  <dcterms:modified xsi:type="dcterms:W3CDTF">2019-02-26T14:07:07Z</dcterms:modified>
</cp:coreProperties>
</file>