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ms-powerpoint.presentation.macroEnabled.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2" r:id="rId8"/>
    <p:sldId id="26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8" d="100"/>
          <a:sy n="48" d="100"/>
        </p:scale>
        <p:origin x="67" y="8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 Linkels" userId="82b2834b-7373-49b3-b259-2f89722ff704" providerId="ADAL" clId="{94056473-7E6A-4F44-8AA8-6E2B335711AB}"/>
    <pc:docChg chg="modSld">
      <pc:chgData name="Steven Linkels" userId="82b2834b-7373-49b3-b259-2f89722ff704" providerId="ADAL" clId="{94056473-7E6A-4F44-8AA8-6E2B335711AB}" dt="2023-03-08T09:53:53.111" v="0" actId="20577"/>
      <pc:docMkLst>
        <pc:docMk/>
      </pc:docMkLst>
      <pc:sldChg chg="modSp mod">
        <pc:chgData name="Steven Linkels" userId="82b2834b-7373-49b3-b259-2f89722ff704" providerId="ADAL" clId="{94056473-7E6A-4F44-8AA8-6E2B335711AB}" dt="2023-03-08T09:53:53.111" v="0" actId="20577"/>
        <pc:sldMkLst>
          <pc:docMk/>
          <pc:sldMk cId="177364838" sldId="256"/>
        </pc:sldMkLst>
        <pc:spChg chg="mod">
          <ac:chgData name="Steven Linkels" userId="82b2834b-7373-49b3-b259-2f89722ff704" providerId="ADAL" clId="{94056473-7E6A-4F44-8AA8-6E2B335711AB}" dt="2023-03-08T09:53:53.111" v="0" actId="20577"/>
          <ac:spMkLst>
            <pc:docMk/>
            <pc:sldMk cId="177364838" sldId="256"/>
            <ac:spMk id="3" creationId="{9E98E9A8-00DC-83DB-32A7-B1EAD304EA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998699-8191-C50B-9E38-05DF27CC06A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2A9F5EF-279A-7205-0E25-73D50AC17C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2C12201-FCEB-1484-79E9-54DE3D4B6868}"/>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9D838480-C815-0692-CA12-CBB628E080C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A1D3A63-10AB-53AB-ACA3-823849F7B6F6}"/>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2699723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79F0FF-094A-3B63-BF3F-BB27A15D68DC}"/>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BA09975-2161-B600-4E06-654B6F51A78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2456F1F-F95C-2226-2623-5D5CB373C134}"/>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06CAE06B-2AA8-CE76-9370-4E199967895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1E045B5-7DF1-F46A-3165-773679256F2B}"/>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40441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36B0C6FF-1F4A-6DE5-B660-1AA833C09AB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E791964-DCA0-6A18-0817-30C27CC1799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EBE7610-DCCD-B2A3-A320-A75688C5D5CB}"/>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9591AD50-7379-4BC5-A0D7-21BFDE5FF4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33CA0F4-3107-B3CB-09EA-48459493CC3D}"/>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3760110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B9E8D4D1-00C4-4E8E-99A5-8D1DF5379DBE}"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714621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1EB3FD-30EA-E329-86E0-2932156E7C7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36FF24A-60FC-56ED-A6D0-64BCED7BE40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91D6CED-D6B1-BF55-2121-B423BE342079}"/>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CFFF7C88-DFBD-F78C-D848-DC6B39FB4E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5838F7C-ADFE-793C-0E8F-30C58FC2E667}"/>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3744620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148340-4EFB-D06F-43C9-813966C57B6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424E899-3B8A-DEFF-5C9D-6BA27A73F8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F841A0E-4C24-FE1D-DFAA-822D33FA32E0}"/>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AC485BB3-1F95-6429-3B15-C9AFE35AE54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A72A4B6-49EE-1417-AE6C-FA083297C2C9}"/>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322541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6EB92A-EF01-6145-B423-2700E19E925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1F8377D-761C-D29B-EFDE-D6AC23A1F89C}"/>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1BC7416-3D6B-87CD-00DF-EBE0FF8EC8C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9C44CD35-4F30-5591-0D94-08740440BE37}"/>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6" name="Tijdelijke aanduiding voor voettekst 5">
            <a:extLst>
              <a:ext uri="{FF2B5EF4-FFF2-40B4-BE49-F238E27FC236}">
                <a16:creationId xmlns:a16="http://schemas.microsoft.com/office/drawing/2014/main" id="{7BE382B0-B238-9003-09C0-19529F35E24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631DB53-B638-4AE6-1865-964A422D5E61}"/>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2603481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626192-D3D3-9296-2CCB-BF742D6004C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F4B7FAA-B676-9053-2262-E13CFD04EF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16CB6A93-6F86-0CA3-AADA-E302D0D8E23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0EFDD44-601B-CAE4-B794-3F5478E8C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5772D61-C79F-30CC-8851-5AFF51D8FD7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B003594-D46C-E375-DE51-A3C11A79325A}"/>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8" name="Tijdelijke aanduiding voor voettekst 7">
            <a:extLst>
              <a:ext uri="{FF2B5EF4-FFF2-40B4-BE49-F238E27FC236}">
                <a16:creationId xmlns:a16="http://schemas.microsoft.com/office/drawing/2014/main" id="{5F245CE9-1265-410E-571B-6133E4DF3B4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0D9DA31-6F62-622F-360F-38D9052A830D}"/>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40370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4010D9-7FAD-4F71-65BF-FA11890D35E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58FE42E-B46B-D076-E3E9-5604EF22C7D8}"/>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4" name="Tijdelijke aanduiding voor voettekst 3">
            <a:extLst>
              <a:ext uri="{FF2B5EF4-FFF2-40B4-BE49-F238E27FC236}">
                <a16:creationId xmlns:a16="http://schemas.microsoft.com/office/drawing/2014/main" id="{0F29E31F-A83E-2823-E50A-74ADA02839B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C15A4B0A-55CE-AC6D-6245-E8B70D41194E}"/>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4002608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FF32E25-144F-538B-BD6E-B74FFA4F1AA8}"/>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3" name="Tijdelijke aanduiding voor voettekst 2">
            <a:extLst>
              <a:ext uri="{FF2B5EF4-FFF2-40B4-BE49-F238E27FC236}">
                <a16:creationId xmlns:a16="http://schemas.microsoft.com/office/drawing/2014/main" id="{598D38B0-6878-F352-0D94-1B75D92BDE2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6609D1B-1B2B-AC4D-E315-58CCF9C3E79A}"/>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65328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88D4F4-6679-A505-EC37-18A45838FF8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139A1FE-6511-CFC4-02A9-E8637F41F2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E36F889-E725-8EC8-EE48-F09D5B5110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39E70E5-B820-3A76-211B-100F01A6EFF6}"/>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6" name="Tijdelijke aanduiding voor voettekst 5">
            <a:extLst>
              <a:ext uri="{FF2B5EF4-FFF2-40B4-BE49-F238E27FC236}">
                <a16:creationId xmlns:a16="http://schemas.microsoft.com/office/drawing/2014/main" id="{FAC72227-904B-6CA0-04E2-A0AEA318EA6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672757C-A12F-7A95-7CD0-69DFE1649682}"/>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3299238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A91A4-4B30-611E-A068-D0D3D2A7FA2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2CC99DC-6547-B4EA-DC3D-43774E789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6EB8516-6C1C-C78D-3270-8328323E66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6C31757-A048-0219-3BF2-89798CF57421}"/>
              </a:ext>
            </a:extLst>
          </p:cNvPr>
          <p:cNvSpPr>
            <a:spLocks noGrp="1"/>
          </p:cNvSpPr>
          <p:nvPr>
            <p:ph type="dt" sz="half" idx="10"/>
          </p:nvPr>
        </p:nvSpPr>
        <p:spPr/>
        <p:txBody>
          <a:bodyPr/>
          <a:lstStyle/>
          <a:p>
            <a:fld id="{10A10982-F584-4E76-8F95-53E50DAC7056}" type="datetimeFigureOut">
              <a:rPr lang="nl-NL" smtClean="0"/>
              <a:t>8-3-2023</a:t>
            </a:fld>
            <a:endParaRPr lang="nl-NL"/>
          </a:p>
        </p:txBody>
      </p:sp>
      <p:sp>
        <p:nvSpPr>
          <p:cNvPr id="6" name="Tijdelijke aanduiding voor voettekst 5">
            <a:extLst>
              <a:ext uri="{FF2B5EF4-FFF2-40B4-BE49-F238E27FC236}">
                <a16:creationId xmlns:a16="http://schemas.microsoft.com/office/drawing/2014/main" id="{FDD6A7B2-1203-BDF9-DFF1-3179B5B8E64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8CF30DA-286F-D3A0-64AA-D7BD1ED230AA}"/>
              </a:ext>
            </a:extLst>
          </p:cNvPr>
          <p:cNvSpPr>
            <a:spLocks noGrp="1"/>
          </p:cNvSpPr>
          <p:nvPr>
            <p:ph type="sldNum" sz="quarter" idx="12"/>
          </p:nvPr>
        </p:nvSpPr>
        <p:spPr/>
        <p:txBody>
          <a:bodyPr/>
          <a:lstStyle/>
          <a:p>
            <a:fld id="{53EBA502-04AA-409B-891C-BC9452E8EC57}" type="slidenum">
              <a:rPr lang="nl-NL" smtClean="0"/>
              <a:t>‹nr.›</a:t>
            </a:fld>
            <a:endParaRPr lang="nl-NL"/>
          </a:p>
        </p:txBody>
      </p:sp>
    </p:spTree>
    <p:extLst>
      <p:ext uri="{BB962C8B-B14F-4D97-AF65-F5344CB8AC3E}">
        <p14:creationId xmlns:p14="http://schemas.microsoft.com/office/powerpoint/2010/main" val="3435230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2427863-C99E-7658-2E71-441188BFCA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F8FB46B-1A4C-8F41-A3EE-06E8C8CACB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B4B2E71-31DB-6FBC-09C2-606E98E936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A10982-F584-4E76-8F95-53E50DAC7056}" type="datetimeFigureOut">
              <a:rPr lang="nl-NL" smtClean="0"/>
              <a:t>8-3-2023</a:t>
            </a:fld>
            <a:endParaRPr lang="nl-NL"/>
          </a:p>
        </p:txBody>
      </p:sp>
      <p:sp>
        <p:nvSpPr>
          <p:cNvPr id="5" name="Tijdelijke aanduiding voor voettekst 4">
            <a:extLst>
              <a:ext uri="{FF2B5EF4-FFF2-40B4-BE49-F238E27FC236}">
                <a16:creationId xmlns:a16="http://schemas.microsoft.com/office/drawing/2014/main" id="{789EE491-4A51-0344-76CB-1151F615EB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042AC0C-FC15-D357-BBF8-7AA37482F2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BA502-04AA-409B-891C-BC9452E8EC57}" type="slidenum">
              <a:rPr lang="nl-NL" smtClean="0"/>
              <a:t>‹nr.›</a:t>
            </a:fld>
            <a:endParaRPr lang="nl-NL"/>
          </a:p>
        </p:txBody>
      </p:sp>
    </p:spTree>
    <p:extLst>
      <p:ext uri="{BB962C8B-B14F-4D97-AF65-F5344CB8AC3E}">
        <p14:creationId xmlns:p14="http://schemas.microsoft.com/office/powerpoint/2010/main" val="849647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erkenmetteamrollen.nl/vragenlijs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458352-7F6B-AFDD-2204-BFF902F80399}"/>
              </a:ext>
            </a:extLst>
          </p:cNvPr>
          <p:cNvSpPr>
            <a:spLocks noGrp="1"/>
          </p:cNvSpPr>
          <p:nvPr>
            <p:ph type="ctrTitle"/>
          </p:nvPr>
        </p:nvSpPr>
        <p:spPr>
          <a:xfrm>
            <a:off x="838199" y="291090"/>
            <a:ext cx="10515599" cy="932688"/>
          </a:xfrm>
        </p:spPr>
        <p:txBody>
          <a:bodyPr>
            <a:normAutofit/>
          </a:bodyPr>
          <a:lstStyle/>
          <a:p>
            <a:pPr algn="l"/>
            <a:r>
              <a:rPr lang="nl-NL" sz="5400"/>
              <a:t>Beoordelingsformulier Projectverslag </a:t>
            </a:r>
          </a:p>
        </p:txBody>
      </p:sp>
      <p:sp>
        <p:nvSpPr>
          <p:cNvPr id="3" name="Ondertitel 2">
            <a:extLst>
              <a:ext uri="{FF2B5EF4-FFF2-40B4-BE49-F238E27FC236}">
                <a16:creationId xmlns:a16="http://schemas.microsoft.com/office/drawing/2014/main" id="{9E98E9A8-00DC-83DB-32A7-B1EAD304EA03}"/>
              </a:ext>
            </a:extLst>
          </p:cNvPr>
          <p:cNvSpPr>
            <a:spLocks noGrp="1"/>
          </p:cNvSpPr>
          <p:nvPr>
            <p:ph type="subTitle" idx="1"/>
          </p:nvPr>
        </p:nvSpPr>
        <p:spPr>
          <a:xfrm>
            <a:off x="838199" y="1335726"/>
            <a:ext cx="10515599" cy="2569524"/>
          </a:xfrm>
        </p:spPr>
        <p:txBody>
          <a:bodyPr>
            <a:normAutofit/>
          </a:bodyPr>
          <a:lstStyle/>
          <a:p>
            <a:pPr algn="l"/>
            <a:r>
              <a:rPr lang="nl-NL" dirty="0"/>
              <a:t>IBS De community verbonden 2022 2023 </a:t>
            </a:r>
          </a:p>
          <a:p>
            <a:pPr algn="l"/>
            <a:r>
              <a:rPr lang="nl-NL" dirty="0"/>
              <a:t>In deze PowerPoint is te vinden:</a:t>
            </a:r>
          </a:p>
          <a:p>
            <a:pPr algn="l"/>
            <a:r>
              <a:rPr lang="nl-NL" dirty="0"/>
              <a:t>- Wat moet er allemaal in hoofdstuk 1: Projectorganisatie voor dit IBS</a:t>
            </a:r>
          </a:p>
          <a:p>
            <a:pPr algn="l"/>
            <a:endParaRPr lang="nl-NL" dirty="0"/>
          </a:p>
        </p:txBody>
      </p:sp>
      <p:pic>
        <p:nvPicPr>
          <p:cNvPr id="5" name="Afbeelding 4">
            <a:extLst>
              <a:ext uri="{FF2B5EF4-FFF2-40B4-BE49-F238E27FC236}">
                <a16:creationId xmlns:a16="http://schemas.microsoft.com/office/drawing/2014/main" id="{6D38DEE9-6566-C196-15AD-895F1704B057}"/>
              </a:ext>
            </a:extLst>
          </p:cNvPr>
          <p:cNvPicPr>
            <a:picLocks noChangeAspect="1"/>
          </p:cNvPicPr>
          <p:nvPr/>
        </p:nvPicPr>
        <p:blipFill>
          <a:blip r:embed="rId2"/>
          <a:stretch>
            <a:fillRect/>
          </a:stretch>
        </p:blipFill>
        <p:spPr>
          <a:xfrm>
            <a:off x="838198" y="3997514"/>
            <a:ext cx="10515599" cy="2208274"/>
          </a:xfrm>
          <a:prstGeom prst="rect">
            <a:avLst/>
          </a:prstGeom>
        </p:spPr>
      </p:pic>
    </p:spTree>
    <p:extLst>
      <p:ext uri="{BB962C8B-B14F-4D97-AF65-F5344CB8AC3E}">
        <p14:creationId xmlns:p14="http://schemas.microsoft.com/office/powerpoint/2010/main" val="177364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7603DA-D2C6-AB15-E48E-D471299E7731}"/>
              </a:ext>
            </a:extLst>
          </p:cNvPr>
          <p:cNvSpPr>
            <a:spLocks noGrp="1"/>
          </p:cNvSpPr>
          <p:nvPr>
            <p:ph type="title"/>
          </p:nvPr>
        </p:nvSpPr>
        <p:spPr>
          <a:xfrm>
            <a:off x="0" y="0"/>
            <a:ext cx="10515600" cy="1325563"/>
          </a:xfrm>
        </p:spPr>
        <p:txBody>
          <a:bodyPr/>
          <a:lstStyle/>
          <a:p>
            <a:r>
              <a:rPr lang="nl-NL" b="1" dirty="0"/>
              <a:t>H1 Projectorganisatie voor dit IBS</a:t>
            </a:r>
          </a:p>
        </p:txBody>
      </p:sp>
      <p:sp>
        <p:nvSpPr>
          <p:cNvPr id="3" name="Tijdelijke aanduiding voor inhoud 2">
            <a:extLst>
              <a:ext uri="{FF2B5EF4-FFF2-40B4-BE49-F238E27FC236}">
                <a16:creationId xmlns:a16="http://schemas.microsoft.com/office/drawing/2014/main" id="{7CBF9A1E-3293-6717-8115-81071B5F9E68}"/>
              </a:ext>
            </a:extLst>
          </p:cNvPr>
          <p:cNvSpPr>
            <a:spLocks noGrp="1"/>
          </p:cNvSpPr>
          <p:nvPr>
            <p:ph idx="1"/>
          </p:nvPr>
        </p:nvSpPr>
        <p:spPr>
          <a:xfrm>
            <a:off x="0" y="1416050"/>
            <a:ext cx="12192000" cy="5441950"/>
          </a:xfrm>
        </p:spPr>
        <p:txBody>
          <a:bodyPr>
            <a:normAutofit/>
          </a:bodyPr>
          <a:lstStyle/>
          <a:p>
            <a:pPr marL="0" indent="0">
              <a:buNone/>
            </a:pPr>
            <a:r>
              <a:rPr lang="nl-NL" b="1" dirty="0"/>
              <a:t>De projectorganisatie met de rollen en taken van iedereen, hierin beschrijf je:</a:t>
            </a:r>
          </a:p>
          <a:p>
            <a:pPr>
              <a:buFontTx/>
              <a:buChar char="-"/>
            </a:pPr>
            <a:r>
              <a:rPr lang="nl-NL" sz="2600" dirty="0"/>
              <a:t>Geef een omschrijving van de projectorganisatie. Wie zijn jullie en wat zijn jullie motieven voor dit project.</a:t>
            </a:r>
          </a:p>
          <a:p>
            <a:pPr>
              <a:buFontTx/>
              <a:buChar char="-"/>
            </a:pPr>
            <a:r>
              <a:rPr lang="nl-NL" sz="2600" dirty="0"/>
              <a:t>Leg iedereen zijn/haar Belbin rollen uit. Koppel de taken van één persoon aan de  Belbin rollen en geef hier een beschrijving van. </a:t>
            </a:r>
          </a:p>
          <a:p>
            <a:pPr marL="0" indent="0">
              <a:buNone/>
            </a:pPr>
            <a:r>
              <a:rPr lang="nl-NL" sz="2600" dirty="0">
                <a:sym typeface="Wingdings" panose="05000000000000000000" pitchFamily="2" charset="2"/>
              </a:rPr>
              <a:t> </a:t>
            </a:r>
            <a:r>
              <a:rPr lang="nl-NL" sz="2600" dirty="0">
                <a:hlinkClick r:id="rId2"/>
              </a:rPr>
              <a:t>https://werkenmetteamrollen.nl/vragenlijst/</a:t>
            </a:r>
            <a:endParaRPr lang="nl-NL" sz="2600" dirty="0"/>
          </a:p>
          <a:p>
            <a:pPr>
              <a:buFontTx/>
              <a:buChar char="-"/>
            </a:pPr>
            <a:r>
              <a:rPr lang="nl-NL" sz="2600" dirty="0"/>
              <a:t>Beschrijf één ADL-rol waar je gedurende dit project aan gaat werken. Beschrijf de ontwikkeling die je hebt doorgemaakt bij de betreffende ADL-rol. Doe dit aan de hand van twee concrete voorbeelden gedurende deze periode.</a:t>
            </a:r>
          </a:p>
          <a:p>
            <a:pPr marL="0" indent="0">
              <a:buNone/>
            </a:pPr>
            <a:r>
              <a:rPr lang="nl-NL" sz="2600" dirty="0">
                <a:sym typeface="Wingdings" panose="05000000000000000000" pitchFamily="2" charset="2"/>
              </a:rPr>
              <a:t>Wiki DCV  IBS toetsing  document</a:t>
            </a:r>
          </a:p>
          <a:p>
            <a:pPr marL="0" indent="0">
              <a:buNone/>
            </a:pPr>
            <a:r>
              <a:rPr lang="nl-NL" sz="2600" dirty="0">
                <a:sym typeface="Wingdings" panose="05000000000000000000" pitchFamily="2" charset="2"/>
              </a:rPr>
              <a:t>     ADL-rollen</a:t>
            </a:r>
          </a:p>
          <a:p>
            <a:pPr marL="0" indent="0">
              <a:buNone/>
            </a:pPr>
            <a:endParaRPr lang="nl-NL" dirty="0">
              <a:sym typeface="Wingdings" panose="05000000000000000000" pitchFamily="2" charset="2"/>
            </a:endParaRPr>
          </a:p>
          <a:p>
            <a:pPr marL="0" indent="0">
              <a:buNone/>
            </a:pPr>
            <a:endParaRPr lang="nl-NL" dirty="0"/>
          </a:p>
          <a:p>
            <a:pPr>
              <a:buFontTx/>
              <a:buChar char="-"/>
            </a:pPr>
            <a:endParaRPr lang="nl-NL" dirty="0"/>
          </a:p>
        </p:txBody>
      </p:sp>
      <p:pic>
        <p:nvPicPr>
          <p:cNvPr id="5" name="Afbeelding 4">
            <a:extLst>
              <a:ext uri="{FF2B5EF4-FFF2-40B4-BE49-F238E27FC236}">
                <a16:creationId xmlns:a16="http://schemas.microsoft.com/office/drawing/2014/main" id="{79098184-3D1A-7032-E445-F4D30C54F103}"/>
              </a:ext>
            </a:extLst>
          </p:cNvPr>
          <p:cNvPicPr>
            <a:picLocks noChangeAspect="1"/>
          </p:cNvPicPr>
          <p:nvPr/>
        </p:nvPicPr>
        <p:blipFill>
          <a:blip r:embed="rId3"/>
          <a:stretch>
            <a:fillRect/>
          </a:stretch>
        </p:blipFill>
        <p:spPr>
          <a:xfrm>
            <a:off x="5617030" y="5271797"/>
            <a:ext cx="6574970" cy="1586204"/>
          </a:xfrm>
          <a:prstGeom prst="rect">
            <a:avLst/>
          </a:prstGeom>
        </p:spPr>
      </p:pic>
    </p:spTree>
    <p:extLst>
      <p:ext uri="{BB962C8B-B14F-4D97-AF65-F5344CB8AC3E}">
        <p14:creationId xmlns:p14="http://schemas.microsoft.com/office/powerpoint/2010/main" val="270143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A671AF-2C56-4AD8-66E7-C6131D93C2CF}"/>
              </a:ext>
            </a:extLst>
          </p:cNvPr>
          <p:cNvSpPr>
            <a:spLocks noGrp="1"/>
          </p:cNvSpPr>
          <p:nvPr>
            <p:ph type="title"/>
          </p:nvPr>
        </p:nvSpPr>
        <p:spPr>
          <a:xfrm>
            <a:off x="0" y="0"/>
            <a:ext cx="10515600" cy="1325563"/>
          </a:xfrm>
        </p:spPr>
        <p:txBody>
          <a:bodyPr/>
          <a:lstStyle/>
          <a:p>
            <a:r>
              <a:rPr lang="nl-NL" b="1" dirty="0"/>
              <a:t>H1 Projectorganisatie voor dit IBS</a:t>
            </a:r>
            <a:endParaRPr lang="nl-NL" dirty="0"/>
          </a:p>
        </p:txBody>
      </p:sp>
      <p:sp>
        <p:nvSpPr>
          <p:cNvPr id="3" name="Tijdelijke aanduiding voor inhoud 2">
            <a:extLst>
              <a:ext uri="{FF2B5EF4-FFF2-40B4-BE49-F238E27FC236}">
                <a16:creationId xmlns:a16="http://schemas.microsoft.com/office/drawing/2014/main" id="{046A8908-76F8-3771-CD3C-8FD693D4DA37}"/>
              </a:ext>
            </a:extLst>
          </p:cNvPr>
          <p:cNvSpPr>
            <a:spLocks noGrp="1"/>
          </p:cNvSpPr>
          <p:nvPr>
            <p:ph idx="1"/>
          </p:nvPr>
        </p:nvSpPr>
        <p:spPr>
          <a:xfrm>
            <a:off x="0" y="1144490"/>
            <a:ext cx="12192000" cy="5713510"/>
          </a:xfrm>
        </p:spPr>
        <p:txBody>
          <a:bodyPr>
            <a:normAutofit/>
          </a:bodyPr>
          <a:lstStyle/>
          <a:p>
            <a:pPr marL="0" indent="0">
              <a:buNone/>
            </a:pPr>
            <a:r>
              <a:rPr lang="nl-NL" sz="2200" b="1" dirty="0"/>
              <a:t>De projectactiviteiten inclusief projectfases en deadlines, hierin beschrijf je:</a:t>
            </a:r>
          </a:p>
          <a:p>
            <a:pPr>
              <a:buFontTx/>
              <a:buChar char="-"/>
            </a:pPr>
            <a:r>
              <a:rPr lang="nl-NL" sz="2200" dirty="0"/>
              <a:t>Beschrijf de taken, acties en gebeurtenissen die nodig zijn om een project te kunnen laten slagen. </a:t>
            </a:r>
            <a:r>
              <a:rPr lang="nl-NL" sz="2200" b="1" dirty="0"/>
              <a:t> </a:t>
            </a:r>
          </a:p>
          <a:p>
            <a:pPr marL="0" indent="0">
              <a:buNone/>
            </a:pPr>
            <a:r>
              <a:rPr lang="nl-NL" sz="2200" b="1" dirty="0">
                <a:sym typeface="Wingdings" panose="05000000000000000000" pitchFamily="2" charset="2"/>
              </a:rPr>
              <a:t>Voorbeeld:</a:t>
            </a:r>
          </a:p>
          <a:p>
            <a:pPr marL="0" indent="0">
              <a:buNone/>
            </a:pPr>
            <a:r>
              <a:rPr lang="nl-NL" sz="2200" dirty="0">
                <a:sym typeface="Wingdings" panose="05000000000000000000" pitchFamily="2" charset="2"/>
              </a:rPr>
              <a:t>Samenwerkingsovereenkomst</a:t>
            </a:r>
          </a:p>
          <a:p>
            <a:pPr marL="0" indent="0">
              <a:buNone/>
            </a:pPr>
            <a:r>
              <a:rPr lang="nl-NL" sz="2200" dirty="0">
                <a:sym typeface="Wingdings" panose="05000000000000000000" pitchFamily="2" charset="2"/>
              </a:rPr>
              <a:t>Contact met opdrachtgever</a:t>
            </a:r>
          </a:p>
          <a:p>
            <a:pPr marL="0" indent="0">
              <a:buNone/>
            </a:pPr>
            <a:r>
              <a:rPr lang="nl-NL" sz="2200" dirty="0"/>
              <a:t>Maken LA1</a:t>
            </a:r>
          </a:p>
          <a:p>
            <a:pPr marL="0" indent="0">
              <a:buNone/>
            </a:pPr>
            <a:r>
              <a:rPr lang="nl-NL" sz="2200" dirty="0"/>
              <a:t>Maken LA2</a:t>
            </a:r>
          </a:p>
          <a:p>
            <a:pPr marL="0" indent="0">
              <a:buNone/>
            </a:pPr>
            <a:r>
              <a:rPr lang="nl-NL" sz="2200" dirty="0"/>
              <a:t>Maken Hoofdstuk 1: Projectorganisatie voor dit IBS</a:t>
            </a:r>
          </a:p>
          <a:p>
            <a:pPr marL="0" indent="0">
              <a:buNone/>
            </a:pPr>
            <a:r>
              <a:rPr lang="nl-NL" sz="2200" dirty="0"/>
              <a:t>Spellingscontrole</a:t>
            </a:r>
          </a:p>
          <a:p>
            <a:pPr marL="0" indent="0">
              <a:buNone/>
            </a:pPr>
            <a:r>
              <a:rPr lang="nl-NL" sz="2200" dirty="0"/>
              <a:t>In elkaar zetten document</a:t>
            </a:r>
          </a:p>
          <a:p>
            <a:pPr marL="0" indent="0">
              <a:buNone/>
            </a:pPr>
            <a:r>
              <a:rPr lang="nl-NL" sz="2200" b="1" dirty="0"/>
              <a:t>(Let op: </a:t>
            </a:r>
            <a:r>
              <a:rPr lang="nl-NL" sz="2200" dirty="0"/>
              <a:t>dit zijn pas enkele projectactiviteiten die je moet doen om dit project te voltooien</a:t>
            </a:r>
            <a:r>
              <a:rPr lang="nl-NL" sz="2200" b="1" dirty="0"/>
              <a:t>)</a:t>
            </a:r>
          </a:p>
          <a:p>
            <a:pPr>
              <a:buFontTx/>
              <a:buChar char="-"/>
            </a:pPr>
            <a:r>
              <a:rPr lang="nl-NL" sz="2200" b="1" dirty="0"/>
              <a:t>Let op: </a:t>
            </a:r>
            <a:r>
              <a:rPr lang="nl-NL" sz="2200" dirty="0"/>
              <a:t>De projectactiviteiten die je bij dit punt beschrijft (niet alleen benoemen, ook een uitleg van 1 á 2 zinnen wat je moet gaan doen), die gebruik je ook voor de strokenplanning!</a:t>
            </a:r>
            <a:endParaRPr lang="nl-NL" sz="2200" b="1" dirty="0"/>
          </a:p>
          <a:p>
            <a:pPr>
              <a:buFontTx/>
              <a:buChar char="-"/>
            </a:pPr>
            <a:endParaRPr lang="nl-NL" b="1" dirty="0"/>
          </a:p>
          <a:p>
            <a:pPr>
              <a:buFontTx/>
              <a:buChar char="-"/>
            </a:pPr>
            <a:endParaRPr lang="nl-NL" b="1" dirty="0"/>
          </a:p>
          <a:p>
            <a:pPr>
              <a:buFontTx/>
              <a:buChar char="-"/>
            </a:pPr>
            <a:endParaRPr lang="nl-NL" b="1" dirty="0"/>
          </a:p>
          <a:p>
            <a:pPr>
              <a:buFontTx/>
              <a:buChar char="-"/>
            </a:pPr>
            <a:endParaRPr lang="nl-NL" b="1" dirty="0"/>
          </a:p>
          <a:p>
            <a:pPr>
              <a:buFontTx/>
              <a:buChar char="-"/>
            </a:pPr>
            <a:endParaRPr lang="nl-NL" b="1" dirty="0"/>
          </a:p>
          <a:p>
            <a:pPr>
              <a:buFontTx/>
              <a:buChar char="-"/>
            </a:pPr>
            <a:endParaRPr lang="nl-NL" b="1" dirty="0"/>
          </a:p>
        </p:txBody>
      </p:sp>
    </p:spTree>
    <p:extLst>
      <p:ext uri="{BB962C8B-B14F-4D97-AF65-F5344CB8AC3E}">
        <p14:creationId xmlns:p14="http://schemas.microsoft.com/office/powerpoint/2010/main" val="349675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56627-1434-49FB-AB0E-369FAC330094}"/>
              </a:ext>
            </a:extLst>
          </p:cNvPr>
          <p:cNvSpPr>
            <a:spLocks noGrp="1"/>
          </p:cNvSpPr>
          <p:nvPr>
            <p:ph type="title"/>
          </p:nvPr>
        </p:nvSpPr>
        <p:spPr>
          <a:xfrm>
            <a:off x="0" y="1"/>
            <a:ext cx="11353800" cy="877078"/>
          </a:xfrm>
        </p:spPr>
        <p:txBody>
          <a:bodyPr>
            <a:normAutofit/>
          </a:bodyPr>
          <a:lstStyle/>
          <a:p>
            <a:r>
              <a:rPr lang="nl-NL" sz="3600" b="1" dirty="0"/>
              <a:t>De projectactiviteiten inclusief projectfases en deadlines</a:t>
            </a:r>
            <a:endParaRPr lang="nl-NL" sz="3600" dirty="0"/>
          </a:p>
        </p:txBody>
      </p:sp>
      <p:pic>
        <p:nvPicPr>
          <p:cNvPr id="6" name="Afbeelding 5">
            <a:extLst>
              <a:ext uri="{FF2B5EF4-FFF2-40B4-BE49-F238E27FC236}">
                <a16:creationId xmlns:a16="http://schemas.microsoft.com/office/drawing/2014/main" id="{A99E53FA-57A3-41C7-BC15-4EDEC6C166C7}"/>
              </a:ext>
            </a:extLst>
          </p:cNvPr>
          <p:cNvPicPr>
            <a:picLocks noChangeAspect="1"/>
          </p:cNvPicPr>
          <p:nvPr/>
        </p:nvPicPr>
        <p:blipFill>
          <a:blip r:embed="rId2"/>
          <a:stretch>
            <a:fillRect/>
          </a:stretch>
        </p:blipFill>
        <p:spPr>
          <a:xfrm>
            <a:off x="6792685" y="1415143"/>
            <a:ext cx="5486400" cy="5442857"/>
          </a:xfrm>
          <a:prstGeom prst="rect">
            <a:avLst/>
          </a:prstGeom>
        </p:spPr>
      </p:pic>
      <p:sp>
        <p:nvSpPr>
          <p:cNvPr id="7" name="Tekstvak 6">
            <a:extLst>
              <a:ext uri="{FF2B5EF4-FFF2-40B4-BE49-F238E27FC236}">
                <a16:creationId xmlns:a16="http://schemas.microsoft.com/office/drawing/2014/main" id="{0FA0AB5F-672D-4C38-9900-FEBD11B6D878}"/>
              </a:ext>
            </a:extLst>
          </p:cNvPr>
          <p:cNvSpPr txBox="1"/>
          <p:nvPr/>
        </p:nvSpPr>
        <p:spPr>
          <a:xfrm>
            <a:off x="334347" y="877080"/>
            <a:ext cx="6248400" cy="5509200"/>
          </a:xfrm>
          <a:prstGeom prst="rect">
            <a:avLst/>
          </a:prstGeom>
          <a:noFill/>
        </p:spPr>
        <p:txBody>
          <a:bodyPr wrap="square" rtlCol="0">
            <a:spAutoFit/>
          </a:bodyPr>
          <a:lstStyle/>
          <a:p>
            <a:r>
              <a:rPr lang="nl-NL" sz="2200" dirty="0"/>
              <a:t>Benoem in welke </a:t>
            </a:r>
            <a:r>
              <a:rPr lang="nl-NL" sz="2200" b="1" dirty="0"/>
              <a:t>projectfase </a:t>
            </a:r>
            <a:r>
              <a:rPr lang="nl-NL" sz="2200" dirty="0"/>
              <a:t>welke activiteit wordt uitgevoerd in je Plan van Aanpak. Doe dit op een logische manier! Maak een overzicht van alle activiteiten die jullie gedaan hebben en koppel deze aan één fase! Geef hierbij ook een uitleg waarom de activiteit gekoppeld wordt aan één fase.</a:t>
            </a:r>
          </a:p>
          <a:p>
            <a:endParaRPr lang="nl-NL" sz="2200" dirty="0"/>
          </a:p>
          <a:p>
            <a:r>
              <a:rPr lang="nl-NL" sz="2200" b="1" dirty="0"/>
              <a:t>In totaal zijn er 4 fasen:</a:t>
            </a:r>
          </a:p>
          <a:p>
            <a:r>
              <a:rPr lang="nl-NL" sz="2200" b="1" dirty="0"/>
              <a:t>Initiatieffase = </a:t>
            </a:r>
            <a:r>
              <a:rPr lang="nl-NL" sz="2200" dirty="0"/>
              <a:t>Bedenk je het project, wie doet wat? In welke volgorde?</a:t>
            </a:r>
          </a:p>
          <a:p>
            <a:r>
              <a:rPr lang="nl-NL" sz="2200" b="1" dirty="0"/>
              <a:t>Definitie fase = </a:t>
            </a:r>
            <a:r>
              <a:rPr lang="nl-NL" sz="2200" dirty="0"/>
              <a:t>In deze fase bepaal je aan welke eisen/wensen het eindresultaat moet voldoen.</a:t>
            </a:r>
          </a:p>
          <a:p>
            <a:r>
              <a:rPr lang="nl-NL" sz="2200" b="1" dirty="0"/>
              <a:t>Ontwerpfase = </a:t>
            </a:r>
            <a:r>
              <a:rPr lang="nl-NL" sz="2200" dirty="0"/>
              <a:t>Het resultaat wordt vormgegeven, met een model, tekening of schermprint</a:t>
            </a:r>
          </a:p>
          <a:p>
            <a:r>
              <a:rPr lang="nl-NL" sz="2200" b="1" dirty="0"/>
              <a:t>Voorbereidingsfase = </a:t>
            </a:r>
            <a:r>
              <a:rPr lang="nl-NL" sz="2200" dirty="0"/>
              <a:t>Doe je alles wat nodig is om straks het resultaat te kunnen maken</a:t>
            </a:r>
            <a:endParaRPr lang="nl-NL" sz="2200" b="1" dirty="0"/>
          </a:p>
        </p:txBody>
      </p:sp>
    </p:spTree>
    <p:extLst>
      <p:ext uri="{BB962C8B-B14F-4D97-AF65-F5344CB8AC3E}">
        <p14:creationId xmlns:p14="http://schemas.microsoft.com/office/powerpoint/2010/main" val="3782480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A548CB-02F6-DD32-87FF-F359876DD7C4}"/>
              </a:ext>
            </a:extLst>
          </p:cNvPr>
          <p:cNvSpPr>
            <a:spLocks noGrp="1"/>
          </p:cNvSpPr>
          <p:nvPr>
            <p:ph type="title"/>
          </p:nvPr>
        </p:nvSpPr>
        <p:spPr>
          <a:xfrm>
            <a:off x="0" y="0"/>
            <a:ext cx="10515600" cy="1203649"/>
          </a:xfrm>
        </p:spPr>
        <p:txBody>
          <a:bodyPr/>
          <a:lstStyle/>
          <a:p>
            <a:r>
              <a:rPr lang="nl-NL" b="1" dirty="0"/>
              <a:t>H1 Projectorganisatie voor dit IBS</a:t>
            </a:r>
            <a:endParaRPr lang="nl-NL" dirty="0"/>
          </a:p>
        </p:txBody>
      </p:sp>
      <p:sp>
        <p:nvSpPr>
          <p:cNvPr id="3" name="Tekstvak 2">
            <a:extLst>
              <a:ext uri="{FF2B5EF4-FFF2-40B4-BE49-F238E27FC236}">
                <a16:creationId xmlns:a16="http://schemas.microsoft.com/office/drawing/2014/main" id="{07F54835-0695-31D8-586E-338520B3A471}"/>
              </a:ext>
            </a:extLst>
          </p:cNvPr>
          <p:cNvSpPr txBox="1"/>
          <p:nvPr/>
        </p:nvSpPr>
        <p:spPr>
          <a:xfrm>
            <a:off x="0" y="1091682"/>
            <a:ext cx="9825135" cy="8956298"/>
          </a:xfrm>
          <a:prstGeom prst="rect">
            <a:avLst/>
          </a:prstGeom>
          <a:noFill/>
        </p:spPr>
        <p:txBody>
          <a:bodyPr wrap="square" rtlCol="0">
            <a:spAutoFit/>
          </a:bodyPr>
          <a:lstStyle/>
          <a:p>
            <a:r>
              <a:rPr lang="nl-NL" b="1" dirty="0"/>
              <a:t>Er is een algemene projectplanning gemaakt in de vorm van een strokenplanning:</a:t>
            </a:r>
          </a:p>
          <a:p>
            <a:r>
              <a:rPr lang="nl-NL" dirty="0"/>
              <a:t>(Het makkelijkst maak je een strokenplanning in Excel)</a:t>
            </a:r>
          </a:p>
          <a:p>
            <a:endParaRPr lang="nl-NL" dirty="0"/>
          </a:p>
          <a:p>
            <a:r>
              <a:rPr lang="nl-NL" dirty="0"/>
              <a:t>Tips voor strokenplanning:</a:t>
            </a:r>
          </a:p>
          <a:p>
            <a:pPr marL="285750" indent="-285750">
              <a:buFont typeface="Arial" panose="020B0604020202020204" pitchFamily="34" charset="0"/>
              <a:buChar char="•"/>
            </a:pPr>
            <a:r>
              <a:rPr lang="nl-NL" dirty="0"/>
              <a:t>In de eerste tabel zet je de projectactiviteiten neer (dit zijn de projectactiviteiten die je hiervoor hebt beschreven, alle projectactiviteiten samen zorgen voor een goed einde van het project)</a:t>
            </a:r>
          </a:p>
          <a:p>
            <a:pPr marL="285750" indent="-285750">
              <a:buFont typeface="Arial" panose="020B0604020202020204" pitchFamily="34" charset="0"/>
              <a:buChar char="•"/>
            </a:pPr>
            <a:r>
              <a:rPr lang="nl-NL" dirty="0"/>
              <a:t>In de tweede tabel zet je de week (lesweek, in totaal 7) neer</a:t>
            </a:r>
          </a:p>
          <a:p>
            <a:pPr marL="285750" indent="-285750">
              <a:buFont typeface="Arial" panose="020B0604020202020204" pitchFamily="34" charset="0"/>
              <a:buChar char="•"/>
            </a:pPr>
            <a:r>
              <a:rPr lang="nl-NL" dirty="0"/>
              <a:t>In de tabel daaronder zet je de dagen dinsdag, woensdag, donderdag en vrijdag neer (de dagen waarop je IBS lessen hebt)</a:t>
            </a:r>
          </a:p>
          <a:p>
            <a:pPr marL="285750" indent="-285750">
              <a:buFont typeface="Arial" panose="020B0604020202020204" pitchFamily="34" charset="0"/>
              <a:buChar char="•"/>
            </a:pPr>
            <a:r>
              <a:rPr lang="nl-NL" dirty="0"/>
              <a:t>Nu ga je vakjes vullen met een kleur, de vakjes die je vult per projectactiviteit geven aan hoelang jullie als groep daaraan hebben gewerkt. </a:t>
            </a:r>
          </a:p>
          <a:p>
            <a:pPr marL="285750" indent="-285750">
              <a:buFont typeface="Arial" panose="020B0604020202020204" pitchFamily="34" charset="0"/>
              <a:buChar char="•"/>
            </a:pPr>
            <a:r>
              <a:rPr lang="nl-NL" dirty="0"/>
              <a:t>Maak gebruik van deadlines om het duidelijk aan te geven.</a:t>
            </a:r>
          </a:p>
          <a:p>
            <a:pPr marL="285750" indent="-285750">
              <a:buFont typeface="Arial" panose="020B0604020202020204" pitchFamily="34" charset="0"/>
              <a:buChar char="•"/>
            </a:pPr>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dirty="0"/>
          </a:p>
          <a:p>
            <a:endParaRPr lang="nl-NL" b="1" dirty="0"/>
          </a:p>
          <a:p>
            <a:endParaRPr lang="nl-NL" b="1" dirty="0"/>
          </a:p>
          <a:p>
            <a:r>
              <a:rPr lang="nl-NL" b="1" dirty="0"/>
              <a:t> </a:t>
            </a:r>
          </a:p>
        </p:txBody>
      </p:sp>
      <p:pic>
        <p:nvPicPr>
          <p:cNvPr id="1028" name="Picture 4" descr="Organisatie van de Communicatie op Campagne niveau – Communicatie KC">
            <a:extLst>
              <a:ext uri="{FF2B5EF4-FFF2-40B4-BE49-F238E27FC236}">
                <a16:creationId xmlns:a16="http://schemas.microsoft.com/office/drawing/2014/main" id="{DB6A7FC0-D041-1681-28BD-394CC6763B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513006"/>
            <a:ext cx="12192000" cy="232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551175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E4B34A2-C667-42D4-865B-F440F14B1F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FEDC41-3A8B-4374-8551-4F97B36BA921}">
  <ds:schemaRefs>
    <ds:schemaRef ds:uri="http://schemas.microsoft.com/office/2006/metadata/properties"/>
    <ds:schemaRef ds:uri="http://schemas.microsoft.com/office/infopath/2007/PartnerControls"/>
    <ds:schemaRef ds:uri="c6f82ce1-f6df-49a5-8b49-cf8409a27aa4"/>
    <ds:schemaRef ds:uri="2c4f0c93-2979-4f27-aab2-70de95932352"/>
  </ds:schemaRefs>
</ds:datastoreItem>
</file>

<file path=customXml/itemProps3.xml><?xml version="1.0" encoding="utf-8"?>
<ds:datastoreItem xmlns:ds="http://schemas.openxmlformats.org/officeDocument/2006/customXml" ds:itemID="{4F2D2E04-5683-49ED-B8C7-66DDEDFE51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TotalTime>
  <Words>532</Words>
  <Application>Microsoft Office PowerPoint</Application>
  <PresentationFormat>Breedbeeld</PresentationFormat>
  <Paragraphs>68</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Kantoorthema</vt:lpstr>
      <vt:lpstr>Beoordelingsformulier Projectverslag </vt:lpstr>
      <vt:lpstr>H1 Projectorganisatie voor dit IBS</vt:lpstr>
      <vt:lpstr>H1 Projectorganisatie voor dit IBS</vt:lpstr>
      <vt:lpstr>De projectactiviteiten inclusief projectfases en deadlines</vt:lpstr>
      <vt:lpstr>H1 Projectorganisatie voor dit IBS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Beoordelingsformulier Projectverslag</dc:title>
  <dc:creator>Steven Linkels</dc:creator>
  <cp:lastModifiedBy>Steven Linkels</cp:lastModifiedBy>
  <cp:revision>3</cp:revision>
  <dcterms:created xsi:type="dcterms:W3CDTF">2023-03-07T13:14:48Z</dcterms:created>
  <dcterms:modified xsi:type="dcterms:W3CDTF">2023-03-08T09:53:55Z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MediaServiceImageTags">
    <vt:lpwstr/>
  </property>
</Properties>
</file>