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58" r:id="rId6"/>
    <p:sldId id="359" r:id="rId7"/>
    <p:sldId id="356" r:id="rId8"/>
    <p:sldId id="357" r:id="rId9"/>
    <p:sldId id="263" r:id="rId10"/>
    <p:sldId id="264" r:id="rId11"/>
    <p:sldId id="265" r:id="rId12"/>
    <p:sldId id="353" r:id="rId13"/>
    <p:sldId id="354" r:id="rId14"/>
    <p:sldId id="355" r:id="rId15"/>
    <p:sldId id="261" r:id="rId16"/>
    <p:sldId id="260"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03A685-6A08-4FDE-B94A-9691D27946D0}" v="1" dt="2024-05-30T11:35:43.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114" y="1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Linkels" userId="82b2834b-7373-49b3-b259-2f89722ff704" providerId="ADAL" clId="{3E03A685-6A08-4FDE-B94A-9691D27946D0}"/>
    <pc:docChg chg="custSel modSld">
      <pc:chgData name="Steven Linkels" userId="82b2834b-7373-49b3-b259-2f89722ff704" providerId="ADAL" clId="{3E03A685-6A08-4FDE-B94A-9691D27946D0}" dt="2024-05-30T11:35:52.099" v="1" actId="478"/>
      <pc:docMkLst>
        <pc:docMk/>
      </pc:docMkLst>
      <pc:sldChg chg="addSp delSp modSp mod">
        <pc:chgData name="Steven Linkels" userId="82b2834b-7373-49b3-b259-2f89722ff704" providerId="ADAL" clId="{3E03A685-6A08-4FDE-B94A-9691D27946D0}" dt="2024-05-30T11:35:52.099" v="1" actId="478"/>
        <pc:sldMkLst>
          <pc:docMk/>
          <pc:sldMk cId="2192377747" sldId="359"/>
        </pc:sldMkLst>
        <pc:spChg chg="add del mod">
          <ac:chgData name="Steven Linkels" userId="82b2834b-7373-49b3-b259-2f89722ff704" providerId="ADAL" clId="{3E03A685-6A08-4FDE-B94A-9691D27946D0}" dt="2024-05-30T11:35:52.099" v="1" actId="478"/>
          <ac:spMkLst>
            <pc:docMk/>
            <pc:sldMk cId="2192377747" sldId="359"/>
            <ac:spMk id="2" creationId="{142678DC-1724-6F18-D054-5358B4C622B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F38B0-2121-41B9-A70B-6FC0916EF79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DCD752F-41C6-4991-B9E1-85A152FA38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43032C3-F914-4F29-A50B-B1144949A3C1}"/>
              </a:ext>
            </a:extLst>
          </p:cNvPr>
          <p:cNvSpPr>
            <a:spLocks noGrp="1"/>
          </p:cNvSpPr>
          <p:nvPr>
            <p:ph type="dt" sz="half" idx="10"/>
          </p:nvPr>
        </p:nvSpPr>
        <p:spPr/>
        <p:txBody>
          <a:bodyPr/>
          <a:lstStyle/>
          <a:p>
            <a:fld id="{5ACEF953-5D58-41D8-B626-2053FCF76181}"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44098C97-21FD-461C-9996-DF1C380321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5137F7-C944-4B8A-BE07-AB50C51134D9}"/>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29689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12CA2-7942-4C62-9D68-08CEA9AB678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41F7D1E-7945-4692-B09A-9CE0AE04FE2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E8CE86-BEB1-4879-8882-4918E0AF9B89}"/>
              </a:ext>
            </a:extLst>
          </p:cNvPr>
          <p:cNvSpPr>
            <a:spLocks noGrp="1"/>
          </p:cNvSpPr>
          <p:nvPr>
            <p:ph type="dt" sz="half" idx="10"/>
          </p:nvPr>
        </p:nvSpPr>
        <p:spPr/>
        <p:txBody>
          <a:bodyPr/>
          <a:lstStyle/>
          <a:p>
            <a:fld id="{5ACEF953-5D58-41D8-B626-2053FCF76181}"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A9DFAF4A-5BA8-4A44-8759-D7AB4319B5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0C0A0A-408B-4043-8E03-EBD457D4F805}"/>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21612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A5419A1-8736-42D6-B16C-C2631C0FD93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CBE4F24-3C6A-48C6-A200-03414EE3F36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EDA4EA-3DC0-4658-898C-6645533B51BA}"/>
              </a:ext>
            </a:extLst>
          </p:cNvPr>
          <p:cNvSpPr>
            <a:spLocks noGrp="1"/>
          </p:cNvSpPr>
          <p:nvPr>
            <p:ph type="dt" sz="half" idx="10"/>
          </p:nvPr>
        </p:nvSpPr>
        <p:spPr/>
        <p:txBody>
          <a:bodyPr/>
          <a:lstStyle/>
          <a:p>
            <a:fld id="{5ACEF953-5D58-41D8-B626-2053FCF76181}"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B10AAF3C-911D-411F-BCA0-07D91A043F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3DD558-E6A1-4B28-9BB8-F9D9B49C9A79}"/>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1622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81AC4-D0D3-4821-A4A6-5E30D515C0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6B97059-BC4B-4211-BF2A-CBC7BBDB3BD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0DBEF4-AD6F-4358-AD60-63377F749D66}"/>
              </a:ext>
            </a:extLst>
          </p:cNvPr>
          <p:cNvSpPr>
            <a:spLocks noGrp="1"/>
          </p:cNvSpPr>
          <p:nvPr>
            <p:ph type="dt" sz="half" idx="10"/>
          </p:nvPr>
        </p:nvSpPr>
        <p:spPr/>
        <p:txBody>
          <a:bodyPr/>
          <a:lstStyle/>
          <a:p>
            <a:fld id="{5ACEF953-5D58-41D8-B626-2053FCF76181}"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F6CDFEDD-8EE0-4F65-AA4B-42622B2DD7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FDE3B5-DCA8-4146-ABCF-16AB11104545}"/>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254339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423E0-5B1B-4C7A-A1EC-F9A7FC8CB29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E74C0D2-E7D3-4063-ABE3-CBDB25E7FB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4E238B9-7B1F-41DA-92C1-2B9CF4909CF5}"/>
              </a:ext>
            </a:extLst>
          </p:cNvPr>
          <p:cNvSpPr>
            <a:spLocks noGrp="1"/>
          </p:cNvSpPr>
          <p:nvPr>
            <p:ph type="dt" sz="half" idx="10"/>
          </p:nvPr>
        </p:nvSpPr>
        <p:spPr/>
        <p:txBody>
          <a:bodyPr/>
          <a:lstStyle/>
          <a:p>
            <a:fld id="{5ACEF953-5D58-41D8-B626-2053FCF76181}"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850ADC15-37BC-4290-B56F-276ACBCA08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108470-D23C-4D47-B022-C3E78BE348F2}"/>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217760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EA29D5-33CB-4A29-B051-384FF45FE0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02CFC5F-FD4E-49E0-AB13-C985750DF5B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FD978FC-C75F-4C6D-9C64-DA875E2E08E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217897E-CFBA-4FF4-8FF2-283140EBFAE8}"/>
              </a:ext>
            </a:extLst>
          </p:cNvPr>
          <p:cNvSpPr>
            <a:spLocks noGrp="1"/>
          </p:cNvSpPr>
          <p:nvPr>
            <p:ph type="dt" sz="half" idx="10"/>
          </p:nvPr>
        </p:nvSpPr>
        <p:spPr/>
        <p:txBody>
          <a:bodyPr/>
          <a:lstStyle/>
          <a:p>
            <a:fld id="{5ACEF953-5D58-41D8-B626-2053FCF76181}"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75809876-CE53-45AB-9F30-380088577A9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783FD59-760A-4BC8-81CC-61720BFD76EC}"/>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279915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76600-AFA1-47D5-9B95-F8F41CCADCC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9AA12F9-1FFB-4FEC-9232-4D6A19D4A0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7E34D10-047A-4202-8307-E857296541B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42FE343-C848-43F9-B17F-1A0A0D840F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E935ECA-264A-41A9-9BFF-21729EE59D4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5B9AE7A-CA30-4831-BB12-675BB657DC3B}"/>
              </a:ext>
            </a:extLst>
          </p:cNvPr>
          <p:cNvSpPr>
            <a:spLocks noGrp="1"/>
          </p:cNvSpPr>
          <p:nvPr>
            <p:ph type="dt" sz="half" idx="10"/>
          </p:nvPr>
        </p:nvSpPr>
        <p:spPr/>
        <p:txBody>
          <a:bodyPr/>
          <a:lstStyle/>
          <a:p>
            <a:fld id="{5ACEF953-5D58-41D8-B626-2053FCF76181}" type="datetimeFigureOut">
              <a:rPr lang="nl-NL" smtClean="0"/>
              <a:t>30-5-2024</a:t>
            </a:fld>
            <a:endParaRPr lang="nl-NL"/>
          </a:p>
        </p:txBody>
      </p:sp>
      <p:sp>
        <p:nvSpPr>
          <p:cNvPr id="8" name="Tijdelijke aanduiding voor voettekst 7">
            <a:extLst>
              <a:ext uri="{FF2B5EF4-FFF2-40B4-BE49-F238E27FC236}">
                <a16:creationId xmlns:a16="http://schemas.microsoft.com/office/drawing/2014/main" id="{3FD2C862-17C6-48F8-80A8-DC83318BC39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DD40796-5B91-47B5-9CF5-5AA8BD020134}"/>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90572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E37CE-EC28-4D35-B377-7AE00307234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41373B1-9AB8-4AA0-A11A-DFCB6968CDE4}"/>
              </a:ext>
            </a:extLst>
          </p:cNvPr>
          <p:cNvSpPr>
            <a:spLocks noGrp="1"/>
          </p:cNvSpPr>
          <p:nvPr>
            <p:ph type="dt" sz="half" idx="10"/>
          </p:nvPr>
        </p:nvSpPr>
        <p:spPr/>
        <p:txBody>
          <a:bodyPr/>
          <a:lstStyle/>
          <a:p>
            <a:fld id="{5ACEF953-5D58-41D8-B626-2053FCF76181}" type="datetimeFigureOut">
              <a:rPr lang="nl-NL" smtClean="0"/>
              <a:t>30-5-2024</a:t>
            </a:fld>
            <a:endParaRPr lang="nl-NL"/>
          </a:p>
        </p:txBody>
      </p:sp>
      <p:sp>
        <p:nvSpPr>
          <p:cNvPr id="4" name="Tijdelijke aanduiding voor voettekst 3">
            <a:extLst>
              <a:ext uri="{FF2B5EF4-FFF2-40B4-BE49-F238E27FC236}">
                <a16:creationId xmlns:a16="http://schemas.microsoft.com/office/drawing/2014/main" id="{AB72CD1B-5FD9-4542-8858-4B07B76DF75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06D8FD5-650F-4637-86CC-8ADC4E0FF1A1}"/>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220958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5D913D6-7F38-4E7A-9C66-0D56CD82723C}"/>
              </a:ext>
            </a:extLst>
          </p:cNvPr>
          <p:cNvSpPr>
            <a:spLocks noGrp="1"/>
          </p:cNvSpPr>
          <p:nvPr>
            <p:ph type="dt" sz="half" idx="10"/>
          </p:nvPr>
        </p:nvSpPr>
        <p:spPr/>
        <p:txBody>
          <a:bodyPr/>
          <a:lstStyle/>
          <a:p>
            <a:fld id="{5ACEF953-5D58-41D8-B626-2053FCF76181}" type="datetimeFigureOut">
              <a:rPr lang="nl-NL" smtClean="0"/>
              <a:t>30-5-2024</a:t>
            </a:fld>
            <a:endParaRPr lang="nl-NL"/>
          </a:p>
        </p:txBody>
      </p:sp>
      <p:sp>
        <p:nvSpPr>
          <p:cNvPr id="3" name="Tijdelijke aanduiding voor voettekst 2">
            <a:extLst>
              <a:ext uri="{FF2B5EF4-FFF2-40B4-BE49-F238E27FC236}">
                <a16:creationId xmlns:a16="http://schemas.microsoft.com/office/drawing/2014/main" id="{52C4BC6E-5B98-4AA4-A976-03CD3133865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F0371D0-10F6-4BD1-89AE-1B348D6C6395}"/>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267202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39CC44-7071-49B7-AAD6-27F13830BDC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4AB63C4-E735-4962-BBC0-5A020F4B8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D4C44C7-FBD0-4D93-9DBB-1578EBB38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C45AB3F-3A20-435B-A01E-4DC4BF2AE6D0}"/>
              </a:ext>
            </a:extLst>
          </p:cNvPr>
          <p:cNvSpPr>
            <a:spLocks noGrp="1"/>
          </p:cNvSpPr>
          <p:nvPr>
            <p:ph type="dt" sz="half" idx="10"/>
          </p:nvPr>
        </p:nvSpPr>
        <p:spPr/>
        <p:txBody>
          <a:bodyPr/>
          <a:lstStyle/>
          <a:p>
            <a:fld id="{5ACEF953-5D58-41D8-B626-2053FCF76181}"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C914CC05-2F9E-49A3-B0C7-C0D71185173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169C956-26AC-40E2-AD34-7179894A5994}"/>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180113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CC2C3E-A3F9-4509-B4DC-349A4F5B352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D4C7187-F025-4DF3-82BC-068B73EDA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3F41118-DF7F-45D8-90F8-338CFA283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D23DDDF-5DD8-48BC-857F-FA705ADCEEFA}"/>
              </a:ext>
            </a:extLst>
          </p:cNvPr>
          <p:cNvSpPr>
            <a:spLocks noGrp="1"/>
          </p:cNvSpPr>
          <p:nvPr>
            <p:ph type="dt" sz="half" idx="10"/>
          </p:nvPr>
        </p:nvSpPr>
        <p:spPr/>
        <p:txBody>
          <a:bodyPr/>
          <a:lstStyle/>
          <a:p>
            <a:fld id="{5ACEF953-5D58-41D8-B626-2053FCF76181}"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17D8C161-C055-4F1A-93A3-34CF789489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E83EC4C-A200-4984-A712-A14F494281EA}"/>
              </a:ext>
            </a:extLst>
          </p:cNvPr>
          <p:cNvSpPr>
            <a:spLocks noGrp="1"/>
          </p:cNvSpPr>
          <p:nvPr>
            <p:ph type="sldNum" sz="quarter" idx="12"/>
          </p:nvPr>
        </p:nvSpPr>
        <p:spPr/>
        <p:txBody>
          <a:bodyPr/>
          <a:lstStyle/>
          <a:p>
            <a:fld id="{E0647894-7F80-4BD2-881D-B492E95FB6CB}" type="slidenum">
              <a:rPr lang="nl-NL" smtClean="0"/>
              <a:t>‹nr.›</a:t>
            </a:fld>
            <a:endParaRPr lang="nl-NL"/>
          </a:p>
        </p:txBody>
      </p:sp>
    </p:spTree>
    <p:extLst>
      <p:ext uri="{BB962C8B-B14F-4D97-AF65-F5344CB8AC3E}">
        <p14:creationId xmlns:p14="http://schemas.microsoft.com/office/powerpoint/2010/main" val="427485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4DFB9FD-ED06-4E01-A6FE-167A165CEE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A04854A-AE61-459C-B345-F28BA9AA5F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84EE55-0DC1-452D-BDAE-95B172752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EF953-5D58-41D8-B626-2053FCF76181}"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A6D8A7CC-913B-4D7E-80D6-8B4215E4C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EA29016-E046-46AC-8615-B8C162199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47894-7F80-4BD2-881D-B492E95FB6CB}" type="slidenum">
              <a:rPr lang="nl-NL" smtClean="0"/>
              <a:t>‹nr.›</a:t>
            </a:fld>
            <a:endParaRPr lang="nl-NL"/>
          </a:p>
        </p:txBody>
      </p:sp>
    </p:spTree>
    <p:extLst>
      <p:ext uri="{BB962C8B-B14F-4D97-AF65-F5344CB8AC3E}">
        <p14:creationId xmlns:p14="http://schemas.microsoft.com/office/powerpoint/2010/main" val="3175557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erior Sketch | Opdracht gevers en projecten interior sketch">
            <a:extLst>
              <a:ext uri="{FF2B5EF4-FFF2-40B4-BE49-F238E27FC236}">
                <a16:creationId xmlns:a16="http://schemas.microsoft.com/office/drawing/2014/main" id="{FC05B2BF-153D-4DFF-BBD6-3FD255A99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6929120" cy="48607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76F9FEA-05B8-4C2C-9DCB-42394F1D0B00}"/>
              </a:ext>
            </a:extLst>
          </p:cNvPr>
          <p:cNvSpPr>
            <a:spLocks noGrp="1"/>
          </p:cNvSpPr>
          <p:nvPr>
            <p:ph type="ctrTitle"/>
          </p:nvPr>
        </p:nvSpPr>
        <p:spPr>
          <a:xfrm>
            <a:off x="2157845" y="3766055"/>
            <a:ext cx="9144000" cy="2387600"/>
          </a:xfrm>
        </p:spPr>
        <p:txBody>
          <a:bodyPr/>
          <a:lstStyle/>
          <a:p>
            <a:pPr algn="r"/>
            <a:r>
              <a:rPr lang="nl-NL" dirty="0">
                <a:solidFill>
                  <a:srgbClr val="FF0000"/>
                </a:solidFill>
              </a:rPr>
              <a:t>Plattegrond maken</a:t>
            </a:r>
          </a:p>
        </p:txBody>
      </p:sp>
      <p:sp>
        <p:nvSpPr>
          <p:cNvPr id="3" name="Ondertitel 2">
            <a:extLst>
              <a:ext uri="{FF2B5EF4-FFF2-40B4-BE49-F238E27FC236}">
                <a16:creationId xmlns:a16="http://schemas.microsoft.com/office/drawing/2014/main" id="{891ACFF3-012E-48C4-9F1B-6B1AD385BC0F}"/>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827823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672AB1B-3506-C5AD-F2F1-A8C4028D8EA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dirty="0">
                <a:solidFill>
                  <a:schemeClr val="tx1"/>
                </a:solidFill>
                <a:latin typeface="+mj-lt"/>
                <a:ea typeface="+mj-ea"/>
                <a:cs typeface="+mj-cs"/>
              </a:rPr>
              <a:t>Het </a:t>
            </a:r>
            <a:r>
              <a:rPr lang="en-US" sz="3800" kern="1200" dirty="0" err="1">
                <a:solidFill>
                  <a:schemeClr val="tx1"/>
                </a:solidFill>
                <a:latin typeface="+mj-lt"/>
                <a:ea typeface="+mj-ea"/>
                <a:cs typeface="+mj-cs"/>
              </a:rPr>
              <a:t>maken</a:t>
            </a:r>
            <a:r>
              <a:rPr lang="en-US" sz="3800" kern="1200" dirty="0">
                <a:solidFill>
                  <a:schemeClr val="tx1"/>
                </a:solidFill>
                <a:latin typeface="+mj-lt"/>
                <a:ea typeface="+mj-ea"/>
                <a:cs typeface="+mj-cs"/>
              </a:rPr>
              <a:t> van </a:t>
            </a:r>
            <a:r>
              <a:rPr lang="en-US" sz="3800" kern="1200" dirty="0" err="1">
                <a:solidFill>
                  <a:schemeClr val="tx1"/>
                </a:solidFill>
                <a:latin typeface="+mj-lt"/>
                <a:ea typeface="+mj-ea"/>
                <a:cs typeface="+mj-cs"/>
              </a:rPr>
              <a:t>een</a:t>
            </a:r>
            <a:r>
              <a:rPr lang="en-US" sz="3800" kern="1200" dirty="0">
                <a:solidFill>
                  <a:schemeClr val="tx1"/>
                </a:solidFill>
                <a:latin typeface="+mj-lt"/>
                <a:ea typeface="+mj-ea"/>
                <a:cs typeface="+mj-cs"/>
              </a:rPr>
              <a:t> </a:t>
            </a:r>
            <a:r>
              <a:rPr lang="en-US" sz="3800" kern="1200" dirty="0" err="1">
                <a:solidFill>
                  <a:schemeClr val="tx1"/>
                </a:solidFill>
                <a:latin typeface="+mj-lt"/>
                <a:ea typeface="+mj-ea"/>
                <a:cs typeface="+mj-cs"/>
              </a:rPr>
              <a:t>plattegrond</a:t>
            </a:r>
            <a:r>
              <a:rPr lang="en-US" sz="3800" kern="1200" dirty="0">
                <a:solidFill>
                  <a:schemeClr val="tx1"/>
                </a:solidFill>
                <a:latin typeface="+mj-lt"/>
                <a:ea typeface="+mj-ea"/>
                <a:cs typeface="+mj-cs"/>
              </a:rPr>
              <a:t> op </a:t>
            </a:r>
            <a:r>
              <a:rPr lang="en-US" sz="3800" kern="1200" dirty="0" err="1">
                <a:solidFill>
                  <a:schemeClr val="tx1"/>
                </a:solidFill>
                <a:latin typeface="+mj-lt"/>
                <a:ea typeface="+mj-ea"/>
                <a:cs typeface="+mj-cs"/>
              </a:rPr>
              <a:t>schaal</a:t>
            </a:r>
            <a:r>
              <a:rPr lang="en-US" sz="3800" kern="1200" dirty="0">
                <a:solidFill>
                  <a:schemeClr val="tx1"/>
                </a:solidFill>
                <a:latin typeface="+mj-lt"/>
                <a:ea typeface="+mj-ea"/>
                <a:cs typeface="+mj-cs"/>
              </a:rPr>
              <a:t> </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E346AD83-40AF-9A73-A517-6658C35A5B71}"/>
              </a:ext>
            </a:extLst>
          </p:cNvPr>
          <p:cNvSpPr txBox="1"/>
          <p:nvPr/>
        </p:nvSpPr>
        <p:spPr>
          <a:xfrm>
            <a:off x="630936" y="2786214"/>
            <a:ext cx="3888512" cy="3410712"/>
          </a:xfrm>
          <a:prstGeom prst="rect">
            <a:avLst/>
          </a:prstGeom>
        </p:spPr>
        <p:txBody>
          <a:bodyPr vert="horz" lIns="91440" tIns="45720" rIns="91440" bIns="45720" rtlCol="0" anchor="t">
            <a:noAutofit/>
          </a:bodyPr>
          <a:lstStyle/>
          <a:p>
            <a:pPr>
              <a:lnSpc>
                <a:spcPct val="90000"/>
              </a:lnSpc>
              <a:spcAft>
                <a:spcPts val="600"/>
              </a:spcAft>
            </a:pPr>
            <a:r>
              <a:rPr lang="nl-NL" sz="1600" dirty="0"/>
              <a:t>Wat is een plattegrond? Een plattegrond is een horizontale doorsnede van bijvoorbeeld een stukje grond of een huis. Je kijkt er als het ware van boven loodrecht in. </a:t>
            </a:r>
          </a:p>
          <a:p>
            <a:pPr indent="-228600">
              <a:lnSpc>
                <a:spcPct val="90000"/>
              </a:lnSpc>
              <a:spcAft>
                <a:spcPts val="600"/>
              </a:spcAft>
              <a:buFont typeface="Arial" panose="020B0604020202020204" pitchFamily="34" charset="0"/>
              <a:buChar char="•"/>
            </a:pPr>
            <a:endParaRPr lang="nl-NL" sz="1600" dirty="0"/>
          </a:p>
          <a:p>
            <a:pPr>
              <a:lnSpc>
                <a:spcPct val="90000"/>
              </a:lnSpc>
              <a:spcAft>
                <a:spcPts val="600"/>
              </a:spcAft>
            </a:pPr>
            <a:r>
              <a:rPr lang="nl-NL" sz="1600" dirty="0"/>
              <a:t>Op een plattegrond kun je zien wat zich waar bevindt. Omdat meestal de maten naast de plattegrond zijn aangegeven, kun je aflezen hoe groot de attributen op de plattegrond zijn.</a:t>
            </a:r>
          </a:p>
          <a:p>
            <a:pPr indent="-228600">
              <a:lnSpc>
                <a:spcPct val="90000"/>
              </a:lnSpc>
              <a:spcAft>
                <a:spcPts val="600"/>
              </a:spcAft>
              <a:buFont typeface="Arial" panose="020B0604020202020204" pitchFamily="34" charset="0"/>
              <a:buChar char="•"/>
            </a:pPr>
            <a:endParaRPr lang="nl-NL" sz="1600" dirty="0"/>
          </a:p>
          <a:p>
            <a:pPr>
              <a:lnSpc>
                <a:spcPct val="90000"/>
              </a:lnSpc>
              <a:spcAft>
                <a:spcPts val="600"/>
              </a:spcAft>
            </a:pPr>
            <a:r>
              <a:rPr lang="nl-NL" sz="1600" dirty="0"/>
              <a:t>Plattegronden worden onder meer gebruikt om van tevoren de inrichtingsmogelijkheden te beoordelen, zoals bijvoorbeeld de inrichtingsmogelijkheden van een schoolplein.</a:t>
            </a:r>
          </a:p>
        </p:txBody>
      </p:sp>
      <p:pic>
        <p:nvPicPr>
          <p:cNvPr id="5" name="Afbeelding 4">
            <a:extLst>
              <a:ext uri="{FF2B5EF4-FFF2-40B4-BE49-F238E27FC236}">
                <a16:creationId xmlns:a16="http://schemas.microsoft.com/office/drawing/2014/main" id="{884FDEFB-6B6E-446E-819C-C51FD54C6741}"/>
              </a:ext>
            </a:extLst>
          </p:cNvPr>
          <p:cNvPicPr>
            <a:picLocks noChangeAspect="1"/>
          </p:cNvPicPr>
          <p:nvPr/>
        </p:nvPicPr>
        <p:blipFill>
          <a:blip r:embed="rId2"/>
          <a:stretch>
            <a:fillRect/>
          </a:stretch>
        </p:blipFill>
        <p:spPr>
          <a:xfrm>
            <a:off x="4654296" y="1038587"/>
            <a:ext cx="6903720" cy="4780825"/>
          </a:xfrm>
          <a:prstGeom prst="rect">
            <a:avLst/>
          </a:prstGeom>
        </p:spPr>
      </p:pic>
    </p:spTree>
    <p:extLst>
      <p:ext uri="{BB962C8B-B14F-4D97-AF65-F5344CB8AC3E}">
        <p14:creationId xmlns:p14="http://schemas.microsoft.com/office/powerpoint/2010/main" val="296604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2C024-78DE-0EEE-DA32-0A3EFB433BF3}"/>
              </a:ext>
            </a:extLst>
          </p:cNvPr>
          <p:cNvSpPr>
            <a:spLocks noGrp="1"/>
          </p:cNvSpPr>
          <p:nvPr>
            <p:ph type="title"/>
          </p:nvPr>
        </p:nvSpPr>
        <p:spPr/>
        <p:txBody>
          <a:bodyPr/>
          <a:lstStyle/>
          <a:p>
            <a:r>
              <a:rPr lang="nl-NL" dirty="0"/>
              <a:t>Hoe maak ik een plattegrond op schaal? </a:t>
            </a:r>
          </a:p>
        </p:txBody>
      </p:sp>
      <p:sp>
        <p:nvSpPr>
          <p:cNvPr id="4" name="Tekstvak 3">
            <a:extLst>
              <a:ext uri="{FF2B5EF4-FFF2-40B4-BE49-F238E27FC236}">
                <a16:creationId xmlns:a16="http://schemas.microsoft.com/office/drawing/2014/main" id="{DC27393C-7401-643A-6039-A20DB6F5D7B5}"/>
              </a:ext>
            </a:extLst>
          </p:cNvPr>
          <p:cNvSpPr txBox="1"/>
          <p:nvPr/>
        </p:nvSpPr>
        <p:spPr>
          <a:xfrm>
            <a:off x="838200" y="1412669"/>
            <a:ext cx="10674927" cy="4801314"/>
          </a:xfrm>
          <a:prstGeom prst="rect">
            <a:avLst/>
          </a:prstGeom>
          <a:noFill/>
        </p:spPr>
        <p:txBody>
          <a:bodyPr wrap="square">
            <a:spAutoFit/>
          </a:bodyPr>
          <a:lstStyle/>
          <a:p>
            <a:r>
              <a:rPr lang="nl-NL" dirty="0"/>
              <a:t>Plattegronden worden op schaal getekend. Afhankelijk van de grootte van de plattegrond en de afmetingen van het gebouw of van de ruimte wordt een schaal gekozen. Er zijn drie veel gebruikte schalen. </a:t>
            </a:r>
          </a:p>
          <a:p>
            <a:endParaRPr lang="nl-NL" dirty="0"/>
          </a:p>
          <a:p>
            <a:r>
              <a:rPr lang="nl-NL" b="1" dirty="0"/>
              <a:t>Schaal 1 : 50 (een veel gebruikte schaal). </a:t>
            </a:r>
          </a:p>
          <a:p>
            <a:r>
              <a:rPr lang="nl-NL" dirty="0"/>
              <a:t>2 cm op de tekening is in werkelijkheid 1 m. </a:t>
            </a:r>
          </a:p>
          <a:p>
            <a:r>
              <a:rPr lang="nl-NL" dirty="0"/>
              <a:t>1 cm op de tekening is in werkelijkheid 50 cm. </a:t>
            </a:r>
          </a:p>
          <a:p>
            <a:r>
              <a:rPr lang="nl-NL" dirty="0"/>
              <a:t>1 mm op de tekening is in werkelijkheid 5 cm. </a:t>
            </a:r>
          </a:p>
          <a:p>
            <a:endParaRPr lang="nl-NL" dirty="0"/>
          </a:p>
          <a:p>
            <a:r>
              <a:rPr lang="nl-NL" b="1" dirty="0"/>
              <a:t>Schaal 1 : 100 (als het vertrek erg groot is). </a:t>
            </a:r>
          </a:p>
          <a:p>
            <a:r>
              <a:rPr lang="nl-NL" dirty="0"/>
              <a:t>1 cm op de tekening is in werkelijkheid 1 m. </a:t>
            </a:r>
          </a:p>
          <a:p>
            <a:r>
              <a:rPr lang="nl-NL" dirty="0"/>
              <a:t>0,5 cm op de tekening is in werkelijkheid 50 cm. </a:t>
            </a:r>
          </a:p>
          <a:p>
            <a:r>
              <a:rPr lang="nl-NL" dirty="0"/>
              <a:t>1 mm op de tekening is in werkelijkheid 10 cm. </a:t>
            </a:r>
          </a:p>
          <a:p>
            <a:endParaRPr lang="nl-NL" b="1" dirty="0"/>
          </a:p>
          <a:p>
            <a:r>
              <a:rPr lang="nl-NL" b="1" dirty="0"/>
              <a:t>Schaal 1 : 200 (als het vertrek nog groter is). </a:t>
            </a:r>
          </a:p>
          <a:p>
            <a:r>
              <a:rPr lang="nl-NL" dirty="0"/>
              <a:t>0,5 cm op de tekening is in werkelijkheid 1 m. </a:t>
            </a:r>
          </a:p>
          <a:p>
            <a:r>
              <a:rPr lang="nl-NL" dirty="0"/>
              <a:t>1 cm op de tekening is in werkelijkheid 200 cm. </a:t>
            </a:r>
          </a:p>
          <a:p>
            <a:r>
              <a:rPr lang="nl-NL" dirty="0"/>
              <a:t>1 mm op de tekening is in werkelijkheid 20 cm.</a:t>
            </a:r>
          </a:p>
        </p:txBody>
      </p:sp>
      <p:pic>
        <p:nvPicPr>
          <p:cNvPr id="5" name="Afbeelding 4">
            <a:extLst>
              <a:ext uri="{FF2B5EF4-FFF2-40B4-BE49-F238E27FC236}">
                <a16:creationId xmlns:a16="http://schemas.microsoft.com/office/drawing/2014/main" id="{BF4CB1CA-1CE7-2EEB-2C51-68EF8BD9C788}"/>
              </a:ext>
            </a:extLst>
          </p:cNvPr>
          <p:cNvPicPr>
            <a:picLocks noChangeAspect="1"/>
          </p:cNvPicPr>
          <p:nvPr/>
        </p:nvPicPr>
        <p:blipFill>
          <a:blip r:embed="rId2"/>
          <a:stretch>
            <a:fillRect/>
          </a:stretch>
        </p:blipFill>
        <p:spPr>
          <a:xfrm>
            <a:off x="6879678" y="2927858"/>
            <a:ext cx="4381500" cy="3286125"/>
          </a:xfrm>
          <a:prstGeom prst="rect">
            <a:avLst/>
          </a:prstGeom>
        </p:spPr>
      </p:pic>
    </p:spTree>
    <p:extLst>
      <p:ext uri="{BB962C8B-B14F-4D97-AF65-F5344CB8AC3E}">
        <p14:creationId xmlns:p14="http://schemas.microsoft.com/office/powerpoint/2010/main" val="424458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6FCF4A-556B-4BE5-963E-3F4ACE2821AC}"/>
              </a:ext>
            </a:extLst>
          </p:cNvPr>
          <p:cNvSpPr>
            <a:spLocks noGrp="1"/>
          </p:cNvSpPr>
          <p:nvPr>
            <p:ph type="title"/>
          </p:nvPr>
        </p:nvSpPr>
        <p:spPr/>
        <p:txBody>
          <a:bodyPr/>
          <a:lstStyle/>
          <a:p>
            <a:r>
              <a:rPr lang="nl-NL" dirty="0"/>
              <a:t>Voor welke schaal </a:t>
            </a:r>
            <a:r>
              <a:rPr lang="nl-NL"/>
              <a:t>kies je</a:t>
            </a:r>
            <a:endParaRPr lang="nl-NL" dirty="0"/>
          </a:p>
        </p:txBody>
      </p:sp>
      <p:sp>
        <p:nvSpPr>
          <p:cNvPr id="3" name="Tijdelijke aanduiding voor inhoud 2">
            <a:extLst>
              <a:ext uri="{FF2B5EF4-FFF2-40B4-BE49-F238E27FC236}">
                <a16:creationId xmlns:a16="http://schemas.microsoft.com/office/drawing/2014/main" id="{5C516694-1601-42C0-BCED-02C3631FF4A7}"/>
              </a:ext>
            </a:extLst>
          </p:cNvPr>
          <p:cNvSpPr>
            <a:spLocks noGrp="1"/>
          </p:cNvSpPr>
          <p:nvPr>
            <p:ph idx="1"/>
          </p:nvPr>
        </p:nvSpPr>
        <p:spPr/>
        <p:txBody>
          <a:bodyPr>
            <a:normAutofit lnSpcReduction="10000"/>
          </a:bodyPr>
          <a:lstStyle/>
          <a:p>
            <a:pPr marL="0" indent="0">
              <a:buNone/>
            </a:pPr>
            <a:r>
              <a:rPr lang="nl-NL" b="1" dirty="0"/>
              <a:t>Bepaalde schalen horen bij bepaalde soorten tekeningen of bouwwerken.</a:t>
            </a:r>
          </a:p>
          <a:p>
            <a:pPr marL="0" indent="0">
              <a:buNone/>
            </a:pPr>
            <a:r>
              <a:rPr lang="nl-NL" dirty="0"/>
              <a:t>10:1 (of 1:0,1) voor microscooptekeningen (vergrotingen)</a:t>
            </a:r>
          </a:p>
          <a:p>
            <a:pPr marL="0" lvl="0" indent="0">
              <a:buNone/>
            </a:pPr>
            <a:r>
              <a:rPr lang="nl-NL" dirty="0"/>
              <a:t>1:1 geeft mogelijkheden voor details.</a:t>
            </a:r>
          </a:p>
          <a:p>
            <a:pPr marL="0" lvl="0" indent="0">
              <a:buNone/>
            </a:pPr>
            <a:r>
              <a:rPr lang="nl-NL" dirty="0"/>
              <a:t>1:10 is voor meubels of bouwkundige constructies</a:t>
            </a:r>
          </a:p>
          <a:p>
            <a:pPr marL="0" lvl="0" indent="0">
              <a:buNone/>
            </a:pPr>
            <a:r>
              <a:rPr lang="nl-NL" dirty="0"/>
              <a:t>1:50 is voor winkels of verdiepingen</a:t>
            </a:r>
          </a:p>
          <a:p>
            <a:pPr marL="0" lvl="0" indent="0">
              <a:buNone/>
            </a:pPr>
            <a:r>
              <a:rPr lang="nl-NL" dirty="0"/>
              <a:t>1:100 is voor gebouwen</a:t>
            </a:r>
          </a:p>
          <a:p>
            <a:pPr marL="0" lvl="0" indent="0">
              <a:buNone/>
            </a:pPr>
            <a:r>
              <a:rPr lang="nl-NL" dirty="0"/>
              <a:t>1:200 voor grote gebouwen of overzichtstekeningen</a:t>
            </a:r>
          </a:p>
          <a:p>
            <a:pPr marL="0" lvl="0" indent="0">
              <a:buNone/>
            </a:pPr>
            <a:r>
              <a:rPr lang="nl-NL" dirty="0"/>
              <a:t>1:1000 (en verder) is voor stedenbouwkundige tekeningen</a:t>
            </a:r>
          </a:p>
          <a:p>
            <a:pPr marL="0" indent="0">
              <a:buNone/>
            </a:pPr>
            <a:endParaRPr lang="nl-NL" dirty="0"/>
          </a:p>
        </p:txBody>
      </p:sp>
    </p:spTree>
    <p:extLst>
      <p:ext uri="{BB962C8B-B14F-4D97-AF65-F5344CB8AC3E}">
        <p14:creationId xmlns:p14="http://schemas.microsoft.com/office/powerpoint/2010/main" val="256725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999C31-6570-41D7-B377-01F052B99B81}"/>
              </a:ext>
            </a:extLst>
          </p:cNvPr>
          <p:cNvSpPr>
            <a:spLocks noGrp="1"/>
          </p:cNvSpPr>
          <p:nvPr>
            <p:ph type="title"/>
          </p:nvPr>
        </p:nvSpPr>
        <p:spPr>
          <a:xfrm>
            <a:off x="5297762" y="329184"/>
            <a:ext cx="6251110" cy="1783080"/>
          </a:xfrm>
        </p:spPr>
        <p:txBody>
          <a:bodyPr anchor="b">
            <a:normAutofit/>
          </a:bodyPr>
          <a:lstStyle/>
          <a:p>
            <a:r>
              <a:rPr lang="nl-NL" sz="5400" b="1"/>
              <a:t>Aan de slag! </a:t>
            </a:r>
          </a:p>
        </p:txBody>
      </p:sp>
      <p:pic>
        <p:nvPicPr>
          <p:cNvPr id="5" name="Picture 4" descr="Rollen blauwdrukken">
            <a:extLst>
              <a:ext uri="{FF2B5EF4-FFF2-40B4-BE49-F238E27FC236}">
                <a16:creationId xmlns:a16="http://schemas.microsoft.com/office/drawing/2014/main" id="{0DEC69E3-24D0-FC40-9FD5-2AAFD468B0BD}"/>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3857FB1-36B8-477C-BC29-247BAA093F6B}"/>
              </a:ext>
            </a:extLst>
          </p:cNvPr>
          <p:cNvSpPr>
            <a:spLocks noGrp="1"/>
          </p:cNvSpPr>
          <p:nvPr>
            <p:ph idx="1"/>
          </p:nvPr>
        </p:nvSpPr>
        <p:spPr>
          <a:xfrm>
            <a:off x="5297762" y="2706624"/>
            <a:ext cx="6251110" cy="3483864"/>
          </a:xfrm>
        </p:spPr>
        <p:txBody>
          <a:bodyPr>
            <a:normAutofit/>
          </a:bodyPr>
          <a:lstStyle/>
          <a:p>
            <a:pPr marL="457200" indent="-457200">
              <a:buFont typeface="+mj-lt"/>
              <a:buAutoNum type="arabicPeriod"/>
            </a:pPr>
            <a:r>
              <a:rPr lang="nl-NL" sz="1500"/>
              <a:t>Bepaal de werkelijke maten. Je meet alles wat op de plattegrond moet komen op.</a:t>
            </a:r>
          </a:p>
          <a:p>
            <a:pPr marL="457200" indent="-457200">
              <a:buFont typeface="+mj-lt"/>
              <a:buAutoNum type="arabicPeriod"/>
            </a:pPr>
            <a:r>
              <a:rPr lang="nl-NL" sz="1500"/>
              <a:t>Zet alle maten in een Excelsheet.</a:t>
            </a:r>
          </a:p>
          <a:p>
            <a:pPr marL="457200" indent="-457200">
              <a:buFont typeface="+mj-lt"/>
              <a:buAutoNum type="arabicPeriod"/>
            </a:pPr>
            <a:r>
              <a:rPr lang="nl-NL" sz="1500"/>
              <a:t>Bepaal welke schaal je iets gaat tekenen.</a:t>
            </a:r>
          </a:p>
          <a:p>
            <a:pPr marL="457200" indent="-457200">
              <a:buFont typeface="+mj-lt"/>
              <a:buAutoNum type="arabicPeriod"/>
            </a:pPr>
            <a:r>
              <a:rPr lang="nl-NL" sz="1500"/>
              <a:t>Teken de ruimte op schaal op de witte plaat die je krijgt. </a:t>
            </a:r>
          </a:p>
          <a:p>
            <a:pPr marL="457200" indent="-457200">
              <a:buFont typeface="+mj-lt"/>
              <a:buAutoNum type="arabicPeriod"/>
            </a:pPr>
            <a:r>
              <a:rPr lang="nl-NL" sz="1500"/>
              <a:t>Doe dat eerst met potlood en gebruik een liniaal. </a:t>
            </a:r>
          </a:p>
          <a:p>
            <a:pPr marL="457200" indent="-457200">
              <a:buFont typeface="+mj-lt"/>
              <a:buAutoNum type="arabicPeriod"/>
            </a:pPr>
            <a:r>
              <a:rPr lang="nl-NL" sz="1500"/>
              <a:t>Geef een aantal gemeten maten op in een legenda.</a:t>
            </a:r>
          </a:p>
          <a:p>
            <a:endParaRPr lang="nl-NL" sz="1500"/>
          </a:p>
          <a:p>
            <a:pPr marL="0" indent="0">
              <a:buNone/>
            </a:pPr>
            <a:r>
              <a:rPr lang="nl-NL" sz="1500"/>
              <a:t>Later in de periode kun je in deze plattegrond jullie ontwerp intekenen. Door dat in kleur te doen springt het er mooi uit. </a:t>
            </a:r>
          </a:p>
          <a:p>
            <a:pPr marL="0" indent="0">
              <a:buNone/>
            </a:pPr>
            <a:r>
              <a:rPr lang="nl-NL" sz="1500"/>
              <a:t>Die onderdelen maak je ook in de vorm van een maquette. </a:t>
            </a:r>
          </a:p>
          <a:p>
            <a:pPr marL="0" indent="0">
              <a:buNone/>
            </a:pPr>
            <a:endParaRPr lang="nl-NL" sz="1500"/>
          </a:p>
          <a:p>
            <a:pPr marL="0" indent="0">
              <a:buNone/>
            </a:pPr>
            <a:endParaRPr lang="nl-NL" sz="1500"/>
          </a:p>
          <a:p>
            <a:endParaRPr lang="nl-NL" sz="1500"/>
          </a:p>
          <a:p>
            <a:endParaRPr lang="nl-NL" sz="1500"/>
          </a:p>
        </p:txBody>
      </p:sp>
    </p:spTree>
    <p:extLst>
      <p:ext uri="{BB962C8B-B14F-4D97-AF65-F5344CB8AC3E}">
        <p14:creationId xmlns:p14="http://schemas.microsoft.com/office/powerpoint/2010/main" val="326365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3FD4532-2525-5CC5-A135-01FB78098858}"/>
              </a:ext>
            </a:extLst>
          </p:cNvPr>
          <p:cNvPicPr>
            <a:picLocks noChangeAspect="1"/>
          </p:cNvPicPr>
          <p:nvPr/>
        </p:nvPicPr>
        <p:blipFill>
          <a:blip r:embed="rId2"/>
          <a:stretch>
            <a:fillRect/>
          </a:stretch>
        </p:blipFill>
        <p:spPr>
          <a:xfrm>
            <a:off x="5805425" y="976744"/>
            <a:ext cx="5858803" cy="4374573"/>
          </a:xfrm>
          <a:prstGeom prst="rect">
            <a:avLst/>
          </a:prstGeom>
        </p:spPr>
      </p:pic>
      <p:sp>
        <p:nvSpPr>
          <p:cNvPr id="3" name="Tekstvak 2">
            <a:extLst>
              <a:ext uri="{FF2B5EF4-FFF2-40B4-BE49-F238E27FC236}">
                <a16:creationId xmlns:a16="http://schemas.microsoft.com/office/drawing/2014/main" id="{0863B7D1-B0BB-EB15-2A58-5A93E6D84C97}"/>
              </a:ext>
            </a:extLst>
          </p:cNvPr>
          <p:cNvSpPr txBox="1"/>
          <p:nvPr/>
        </p:nvSpPr>
        <p:spPr>
          <a:xfrm>
            <a:off x="527772" y="978424"/>
            <a:ext cx="5052146" cy="4401205"/>
          </a:xfrm>
          <a:prstGeom prst="rect">
            <a:avLst/>
          </a:prstGeom>
          <a:noFill/>
        </p:spPr>
        <p:txBody>
          <a:bodyPr wrap="square" rtlCol="0">
            <a:spAutoFit/>
          </a:bodyPr>
          <a:lstStyle/>
          <a:p>
            <a:r>
              <a:rPr lang="nl-NL" sz="2000" b="1" dirty="0"/>
              <a:t>In deze periode gaan we creatief aan de slag!  Jullie maken in deze periode met je groep: </a:t>
            </a:r>
          </a:p>
          <a:p>
            <a:endParaRPr lang="nl-NL" sz="2000" dirty="0"/>
          </a:p>
          <a:p>
            <a:pPr marL="342900" indent="-342900">
              <a:buAutoNum type="alphaUcPeriod"/>
            </a:pPr>
            <a:r>
              <a:rPr lang="nl-NL" sz="2000" dirty="0"/>
              <a:t>Een plattegrond op schaal van het gebied. </a:t>
            </a:r>
          </a:p>
          <a:p>
            <a:pPr marL="342900" indent="-342900">
              <a:buAutoNum type="alphaUcPeriod"/>
            </a:pPr>
            <a:endParaRPr lang="nl-NL" sz="2000" dirty="0"/>
          </a:p>
          <a:p>
            <a:pPr marL="342900" indent="-342900">
              <a:buAutoNum type="alphaUcPeriod"/>
            </a:pPr>
            <a:r>
              <a:rPr lang="nl-NL" sz="2000" dirty="0"/>
              <a:t>In die plattegrond tekenen jullie later (LA3) de nieuwe elementen (het ontwerp) die jullie op basis van de wensen van de opdrachtgever, het onderzoek en de brainstorm kiezen. </a:t>
            </a:r>
          </a:p>
          <a:p>
            <a:pPr marL="342900" indent="-342900">
              <a:buAutoNum type="alphaUcPeriod"/>
            </a:pPr>
            <a:endParaRPr lang="nl-NL" sz="2000" dirty="0"/>
          </a:p>
          <a:p>
            <a:pPr marL="342900" indent="-342900">
              <a:buAutoNum type="alphaUcPeriod"/>
            </a:pPr>
            <a:r>
              <a:rPr lang="nl-NL" sz="2000" dirty="0"/>
              <a:t>Deze elementen maak je later als aparte onderdelen in de vorm van een of meerdere maquette. </a:t>
            </a:r>
          </a:p>
        </p:txBody>
      </p:sp>
      <p:sp>
        <p:nvSpPr>
          <p:cNvPr id="5" name="Tekstvak 4">
            <a:extLst>
              <a:ext uri="{FF2B5EF4-FFF2-40B4-BE49-F238E27FC236}">
                <a16:creationId xmlns:a16="http://schemas.microsoft.com/office/drawing/2014/main" id="{92090BC2-81DA-4E7D-1FE3-FB695B0B5997}"/>
              </a:ext>
            </a:extLst>
          </p:cNvPr>
          <p:cNvSpPr txBox="1"/>
          <p:nvPr/>
        </p:nvSpPr>
        <p:spPr>
          <a:xfrm>
            <a:off x="7241164" y="5691576"/>
            <a:ext cx="4623955" cy="646331"/>
          </a:xfrm>
          <a:prstGeom prst="rect">
            <a:avLst/>
          </a:prstGeom>
          <a:noFill/>
        </p:spPr>
        <p:txBody>
          <a:bodyPr wrap="square">
            <a:spAutoFit/>
          </a:bodyPr>
          <a:lstStyle/>
          <a:p>
            <a:r>
              <a:rPr lang="nl-NL" sz="3600" b="1" i="0" dirty="0">
                <a:solidFill>
                  <a:srgbClr val="333333"/>
                </a:solidFill>
                <a:effectLst/>
                <a:latin typeface="Bradley Hand ITC" panose="03070402050302030203" pitchFamily="66" charset="0"/>
              </a:rPr>
              <a:t>creatief en innovatief</a:t>
            </a:r>
            <a:endParaRPr lang="nl-NL" sz="3600" b="1" dirty="0">
              <a:latin typeface="Bradley Hand ITC" panose="03070402050302030203" pitchFamily="66" charset="0"/>
            </a:endParaRPr>
          </a:p>
        </p:txBody>
      </p:sp>
    </p:spTree>
    <p:extLst>
      <p:ext uri="{BB962C8B-B14F-4D97-AF65-F5344CB8AC3E}">
        <p14:creationId xmlns:p14="http://schemas.microsoft.com/office/powerpoint/2010/main" val="32123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FA36B7F-9811-0E11-6983-65513050B7D4}"/>
              </a:ext>
            </a:extLst>
          </p:cNvPr>
          <p:cNvPicPr>
            <a:picLocks noChangeAspect="1"/>
          </p:cNvPicPr>
          <p:nvPr/>
        </p:nvPicPr>
        <p:blipFill rotWithShape="1">
          <a:blip r:embed="rId2"/>
          <a:srcRect l="18793" t="31571" r="20690" b="23219"/>
          <a:stretch/>
        </p:blipFill>
        <p:spPr>
          <a:xfrm>
            <a:off x="746023" y="1334815"/>
            <a:ext cx="8828902" cy="3710152"/>
          </a:xfrm>
          <a:prstGeom prst="rect">
            <a:avLst/>
          </a:prstGeom>
        </p:spPr>
      </p:pic>
      <p:sp>
        <p:nvSpPr>
          <p:cNvPr id="4" name="Tekstvak 3">
            <a:extLst>
              <a:ext uri="{FF2B5EF4-FFF2-40B4-BE49-F238E27FC236}">
                <a16:creationId xmlns:a16="http://schemas.microsoft.com/office/drawing/2014/main" id="{10B9AFEC-84E9-601A-2D0B-293C9D0FBED9}"/>
              </a:ext>
            </a:extLst>
          </p:cNvPr>
          <p:cNvSpPr txBox="1"/>
          <p:nvPr/>
        </p:nvSpPr>
        <p:spPr>
          <a:xfrm>
            <a:off x="998483" y="551059"/>
            <a:ext cx="5591503" cy="584775"/>
          </a:xfrm>
          <a:prstGeom prst="rect">
            <a:avLst/>
          </a:prstGeom>
          <a:noFill/>
        </p:spPr>
        <p:txBody>
          <a:bodyPr wrap="square" rtlCol="0">
            <a:spAutoFit/>
          </a:bodyPr>
          <a:lstStyle/>
          <a:p>
            <a:r>
              <a:rPr lang="nl-NL" sz="3200" dirty="0"/>
              <a:t>Beoordelingsformulier</a:t>
            </a:r>
          </a:p>
        </p:txBody>
      </p:sp>
    </p:spTree>
    <p:extLst>
      <p:ext uri="{BB962C8B-B14F-4D97-AF65-F5344CB8AC3E}">
        <p14:creationId xmlns:p14="http://schemas.microsoft.com/office/powerpoint/2010/main" val="2192377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a:extLst>
              <a:ext uri="{FF2B5EF4-FFF2-40B4-BE49-F238E27FC236}">
                <a16:creationId xmlns:a16="http://schemas.microsoft.com/office/drawing/2014/main" id="{32C5B897-0174-9DAF-CCE3-136CD87638E1}"/>
              </a:ext>
            </a:extLst>
          </p:cNvPr>
          <p:cNvPicPr>
            <a:picLocks noChangeAspect="1"/>
          </p:cNvPicPr>
          <p:nvPr/>
        </p:nvPicPr>
        <p:blipFill rotWithShape="1">
          <a:blip r:embed="rId2"/>
          <a:srcRect t="6150" b="17072"/>
          <a:stretch/>
        </p:blipFill>
        <p:spPr>
          <a:xfrm>
            <a:off x="20" y="1282"/>
            <a:ext cx="12191980" cy="6856718"/>
          </a:xfrm>
          <a:prstGeom prst="rect">
            <a:avLst/>
          </a:prstGeom>
        </p:spPr>
      </p:pic>
    </p:spTree>
    <p:extLst>
      <p:ext uri="{BB962C8B-B14F-4D97-AF65-F5344CB8AC3E}">
        <p14:creationId xmlns:p14="http://schemas.microsoft.com/office/powerpoint/2010/main" val="2079814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5129B26A-5696-E68A-9E60-49AED54C10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3"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3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haal - Techniek Breed">
            <a:extLst>
              <a:ext uri="{FF2B5EF4-FFF2-40B4-BE49-F238E27FC236}">
                <a16:creationId xmlns:a16="http://schemas.microsoft.com/office/drawing/2014/main" id="{B83E4DE5-AAD3-44FC-BD8A-1B46E27B9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680" y="95180"/>
            <a:ext cx="4826000" cy="678822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3D407EC-471A-4701-BECB-6B9A96635D2E}"/>
              </a:ext>
            </a:extLst>
          </p:cNvPr>
          <p:cNvSpPr txBox="1"/>
          <p:nvPr/>
        </p:nvSpPr>
        <p:spPr>
          <a:xfrm>
            <a:off x="670560" y="1950720"/>
            <a:ext cx="4732834" cy="707886"/>
          </a:xfrm>
          <a:prstGeom prst="rect">
            <a:avLst/>
          </a:prstGeom>
          <a:noFill/>
        </p:spPr>
        <p:txBody>
          <a:bodyPr wrap="none" rtlCol="0">
            <a:spAutoFit/>
          </a:bodyPr>
          <a:lstStyle/>
          <a:p>
            <a:r>
              <a:rPr lang="nl-NL" sz="4000" dirty="0"/>
              <a:t>Wat vind je hier van?</a:t>
            </a:r>
          </a:p>
        </p:txBody>
      </p:sp>
    </p:spTree>
    <p:extLst>
      <p:ext uri="{BB962C8B-B14F-4D97-AF65-F5344CB8AC3E}">
        <p14:creationId xmlns:p14="http://schemas.microsoft.com/office/powerpoint/2010/main" val="210896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LUSSEN | Zo teken je een indelingsplan voor je nieuwe woning ...">
            <a:extLst>
              <a:ext uri="{FF2B5EF4-FFF2-40B4-BE49-F238E27FC236}">
                <a16:creationId xmlns:a16="http://schemas.microsoft.com/office/drawing/2014/main" id="{3564F330-09F8-43F8-A929-24C89941D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75" y="0"/>
            <a:ext cx="9318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9755807-4DD7-47AE-B03D-BC46D3D4BB86}"/>
              </a:ext>
            </a:extLst>
          </p:cNvPr>
          <p:cNvSpPr txBox="1"/>
          <p:nvPr/>
        </p:nvSpPr>
        <p:spPr>
          <a:xfrm>
            <a:off x="91440" y="1361440"/>
            <a:ext cx="2807115" cy="954107"/>
          </a:xfrm>
          <a:prstGeom prst="rect">
            <a:avLst/>
          </a:prstGeom>
          <a:noFill/>
        </p:spPr>
        <p:txBody>
          <a:bodyPr wrap="none" rtlCol="0">
            <a:spAutoFit/>
          </a:bodyPr>
          <a:lstStyle/>
          <a:p>
            <a:r>
              <a:rPr lang="nl-NL" sz="2800" dirty="0"/>
              <a:t>Wat is goed</a:t>
            </a:r>
            <a:br>
              <a:rPr lang="nl-NL" sz="2800" dirty="0"/>
            </a:br>
            <a:r>
              <a:rPr lang="nl-NL" sz="2800" dirty="0"/>
              <a:t>en wat kan beter?</a:t>
            </a:r>
          </a:p>
        </p:txBody>
      </p:sp>
    </p:spTree>
    <p:extLst>
      <p:ext uri="{BB962C8B-B14F-4D97-AF65-F5344CB8AC3E}">
        <p14:creationId xmlns:p14="http://schemas.microsoft.com/office/powerpoint/2010/main" val="398614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notative tekenen met AutoCAD">
            <a:extLst>
              <a:ext uri="{FF2B5EF4-FFF2-40B4-BE49-F238E27FC236}">
                <a16:creationId xmlns:a16="http://schemas.microsoft.com/office/drawing/2014/main" id="{21FEBA5C-94F1-4C41-81D4-C8AFFE71D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940" y="728479"/>
            <a:ext cx="8140700" cy="5401041"/>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495BD79D-6FF1-4833-9F57-14BB58B69DEE}"/>
              </a:ext>
            </a:extLst>
          </p:cNvPr>
          <p:cNvSpPr txBox="1"/>
          <p:nvPr/>
        </p:nvSpPr>
        <p:spPr>
          <a:xfrm>
            <a:off x="132080" y="2072640"/>
            <a:ext cx="2807115" cy="954107"/>
          </a:xfrm>
          <a:prstGeom prst="rect">
            <a:avLst/>
          </a:prstGeom>
          <a:noFill/>
        </p:spPr>
        <p:txBody>
          <a:bodyPr wrap="none" rtlCol="0">
            <a:spAutoFit/>
          </a:bodyPr>
          <a:lstStyle/>
          <a:p>
            <a:r>
              <a:rPr lang="nl-NL" sz="2800" dirty="0"/>
              <a:t>Wat is goed</a:t>
            </a:r>
            <a:br>
              <a:rPr lang="nl-NL" sz="2800" dirty="0"/>
            </a:br>
            <a:r>
              <a:rPr lang="nl-NL" sz="2800" dirty="0"/>
              <a:t>en wat kan beter?</a:t>
            </a:r>
          </a:p>
        </p:txBody>
      </p:sp>
    </p:spTree>
    <p:extLst>
      <p:ext uri="{BB962C8B-B14F-4D97-AF65-F5344CB8AC3E}">
        <p14:creationId xmlns:p14="http://schemas.microsoft.com/office/powerpoint/2010/main" val="1643680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7852229" y="1690689"/>
            <a:ext cx="3135208" cy="1965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p:cNvPicPr>
            <a:picLocks noChangeAspect="1"/>
          </p:cNvPicPr>
          <p:nvPr/>
        </p:nvPicPr>
        <p:blipFill>
          <a:blip r:embed="rId3"/>
          <a:stretch>
            <a:fillRect/>
          </a:stretch>
        </p:blipFill>
        <p:spPr>
          <a:xfrm>
            <a:off x="1658710" y="3917837"/>
            <a:ext cx="3373367" cy="1904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Afbeelding 8"/>
          <p:cNvPicPr>
            <a:picLocks noChangeAspect="1"/>
          </p:cNvPicPr>
          <p:nvPr/>
        </p:nvPicPr>
        <p:blipFill rotWithShape="1">
          <a:blip r:embed="rId4"/>
          <a:srcRect b="53464"/>
          <a:stretch/>
        </p:blipFill>
        <p:spPr>
          <a:xfrm>
            <a:off x="1658709" y="1690689"/>
            <a:ext cx="5961291" cy="19658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Afbeelding 9"/>
          <p:cNvPicPr>
            <a:picLocks noChangeAspect="1"/>
          </p:cNvPicPr>
          <p:nvPr/>
        </p:nvPicPr>
        <p:blipFill rotWithShape="1">
          <a:blip r:embed="rId4"/>
          <a:srcRect t="51356"/>
          <a:stretch/>
        </p:blipFill>
        <p:spPr>
          <a:xfrm>
            <a:off x="5462938" y="3917837"/>
            <a:ext cx="5524500" cy="1904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vak 6">
            <a:extLst>
              <a:ext uri="{FF2B5EF4-FFF2-40B4-BE49-F238E27FC236}">
                <a16:creationId xmlns:a16="http://schemas.microsoft.com/office/drawing/2014/main" id="{FB3C0FA0-0325-506D-8DDB-F1BC2957EE9B}"/>
              </a:ext>
            </a:extLst>
          </p:cNvPr>
          <p:cNvSpPr txBox="1"/>
          <p:nvPr/>
        </p:nvSpPr>
        <p:spPr>
          <a:xfrm>
            <a:off x="1525732" y="569553"/>
            <a:ext cx="6094268" cy="523220"/>
          </a:xfrm>
          <a:prstGeom prst="rect">
            <a:avLst/>
          </a:prstGeom>
          <a:noFill/>
        </p:spPr>
        <p:txBody>
          <a:bodyPr wrap="square">
            <a:spAutoFit/>
          </a:bodyPr>
          <a:lstStyle/>
          <a:p>
            <a:r>
              <a:rPr lang="nl-NL" sz="2800" dirty="0"/>
              <a:t>Wat is goed en wat kan beter?</a:t>
            </a:r>
          </a:p>
        </p:txBody>
      </p:sp>
    </p:spTree>
    <p:extLst>
      <p:ext uri="{BB962C8B-B14F-4D97-AF65-F5344CB8AC3E}">
        <p14:creationId xmlns:p14="http://schemas.microsoft.com/office/powerpoint/2010/main" val="68039610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0B4D7B-249D-4E5D-88B9-46402DE461DE}">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B0272F7A-4E83-4F31-83C6-CDCBE9012A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707718-280F-4D71-816B-F4D4919339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TotalTime>
  <Words>552</Words>
  <Application>Microsoft Office PowerPoint</Application>
  <PresentationFormat>Breedbeeld</PresentationFormat>
  <Paragraphs>58</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Bradley Hand ITC</vt:lpstr>
      <vt:lpstr>Calibri</vt:lpstr>
      <vt:lpstr>Calibri Light</vt:lpstr>
      <vt:lpstr>Kantoorthema</vt:lpstr>
      <vt:lpstr>Plattegrond maken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Het maken van een plattegrond op schaal </vt:lpstr>
      <vt:lpstr>Hoe maak ik een plattegrond op schaal? </vt:lpstr>
      <vt:lpstr>Voor welke schaal kies je</vt:lpstr>
      <vt:lpstr>Aan de slag!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Walther Hensen</dc:creator>
  <cp:lastModifiedBy>Steven Linkels</cp:lastModifiedBy>
  <cp:revision>9</cp:revision>
  <dcterms:created xsi:type="dcterms:W3CDTF">2020-06-02T07:01:39Z</dcterms:created>
  <dcterms:modified xsi:type="dcterms:W3CDTF">2024-05-30T11:35:53Z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TriggerFlowInfo">
    <vt:lpwstr/>
  </property>
  <property fmtid="{D5CDD505-2E9C-101B-9397-08002B2CF9AE}" pid="4" name="_ExtendedDescription">
    <vt:lpwstr/>
  </property>
  <property fmtid="{D5CDD505-2E9C-101B-9397-08002B2CF9AE}" pid="5" name="MediaServiceImageTags">
    <vt:lpwstr/>
  </property>
</Properties>
</file>