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1" r:id="rId3"/>
    <p:sldId id="285" r:id="rId4"/>
    <p:sldId id="274" r:id="rId5"/>
    <p:sldId id="296" r:id="rId6"/>
    <p:sldId id="273" r:id="rId7"/>
    <p:sldId id="294" r:id="rId8"/>
    <p:sldId id="295" r:id="rId9"/>
    <p:sldId id="28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22" autoAdjust="0"/>
    <p:restoredTop sz="94660"/>
  </p:normalViewPr>
  <p:slideViewPr>
    <p:cSldViewPr snapToGrid="0">
      <p:cViewPr varScale="1">
        <p:scale>
          <a:sx n="90" d="100"/>
          <a:sy n="90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9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8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9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0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8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68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1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1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8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797" r:id="rId6"/>
    <p:sldLayoutId id="2147483793" r:id="rId7"/>
    <p:sldLayoutId id="2147483794" r:id="rId8"/>
    <p:sldLayoutId id="2147483795" r:id="rId9"/>
    <p:sldLayoutId id="2147483796" r:id="rId10"/>
    <p:sldLayoutId id="21474837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ZxvMrGNyzk?feature=oembed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6641E2-BB90-49B4-A49B-E65699AC9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nl-NL" dirty="0"/>
              <a:t>Les 17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DDA1AD-D92B-47FF-BADE-32B893A73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nl-NL" dirty="0"/>
              <a:t>Keuzedeel Ondernemend Gedrag</a:t>
            </a:r>
          </a:p>
          <a:p>
            <a:r>
              <a:rPr lang="nl-NL" dirty="0"/>
              <a:t>Mevrouw van Gorp-Mensch</a:t>
            </a:r>
          </a:p>
          <a:p>
            <a:endParaRPr lang="nl-NL" dirty="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EB33B"/>
          </a:solidFill>
          <a:ln w="38100" cap="rnd">
            <a:solidFill>
              <a:srgbClr val="FEB33B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757C6D-F43C-4684-944A-90D7901112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84" r="2728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2362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het einde van deze les…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weet je wat reflecteren is en waarom het belangrijk is.</a:t>
            </a:r>
          </a:p>
          <a:p>
            <a:r>
              <a:rPr lang="nl-NL" dirty="0"/>
              <a:t>weet je wat reflecteren met de STARR-methode inhoudt.</a:t>
            </a:r>
          </a:p>
          <a:p>
            <a:r>
              <a:rPr lang="nl-NL" dirty="0"/>
              <a:t>weet je hoe je in een reflectie de methode van Korthagen kunt gebruiken</a:t>
            </a:r>
          </a:p>
          <a:p>
            <a:r>
              <a:rPr lang="nl-NL" dirty="0"/>
              <a:t>heb je voor 1 van je uitgevoerde werkprocessen een reflectiemethode gekozen waarmee je de komende les aan de slag gaat.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53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4D15A-D8D8-452D-972A-B4449DF08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 en 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092F4F-D828-4043-ABE0-598AEBB8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Inleveren interview voor POP. Dit is geen verplichte opdracht voor je portfolio, maar zou passen bij </a:t>
            </a:r>
            <a:r>
              <a:rPr lang="nl-NL" dirty="0" err="1"/>
              <a:t>challenge</a:t>
            </a:r>
            <a:r>
              <a:rPr lang="nl-NL" dirty="0"/>
              <a:t> 3. Je zou het uitgewerkte interview ook kunnen gebruiken als artikel voor je magazine.</a:t>
            </a:r>
          </a:p>
          <a:p>
            <a:r>
              <a:rPr lang="nl-NL" dirty="0"/>
              <a:t>Zijn er nog vragen naar aanleiding van deze huiswerkopdracht?</a:t>
            </a:r>
          </a:p>
          <a:p>
            <a:r>
              <a:rPr lang="nl-NL" dirty="0"/>
              <a:t>Zijn er vragen over </a:t>
            </a:r>
            <a:r>
              <a:rPr lang="nl-NL" dirty="0" err="1"/>
              <a:t>challenge</a:t>
            </a:r>
            <a:r>
              <a:rPr lang="nl-NL" dirty="0"/>
              <a:t> 4 en de wikiwijs?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193496DE-12B9-4CF2-AD07-9BEC34B0D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06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CF3D3-8204-4799-95EA-384483D16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is de stand van zaken?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F16D49-DFB3-429B-B166-6B9B4247C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354458"/>
          </a:xfrm>
        </p:spPr>
        <p:txBody>
          <a:bodyPr>
            <a:normAutofit/>
          </a:bodyPr>
          <a:lstStyle/>
          <a:p>
            <a:r>
              <a:rPr lang="nl-NL" dirty="0"/>
              <a:t>Je zou aan het eind van deze week ongeveer klaar moeten zijn met </a:t>
            </a:r>
            <a:r>
              <a:rPr lang="nl-NL" dirty="0" err="1"/>
              <a:t>challenge</a:t>
            </a:r>
            <a:r>
              <a:rPr lang="nl-NL" dirty="0"/>
              <a:t> 1, 2 en de uitvoering van </a:t>
            </a:r>
            <a:r>
              <a:rPr lang="nl-NL" dirty="0" err="1"/>
              <a:t>challenge</a:t>
            </a:r>
            <a:r>
              <a:rPr lang="nl-NL" dirty="0"/>
              <a:t> 3 voor een relaxte planning.</a:t>
            </a:r>
          </a:p>
          <a:p>
            <a:r>
              <a:rPr lang="nl-NL" dirty="0"/>
              <a:t>Je zou aan het einde van deze week 2 feedbackformulieren van medestudenten moeten hebben uitgewerkt in je portfolio en de zelfbeoordelingen van je afgeronde 2 </a:t>
            </a:r>
            <a:r>
              <a:rPr lang="nl-NL" dirty="0" err="1"/>
              <a:t>challenges</a:t>
            </a:r>
            <a:r>
              <a:rPr lang="nl-NL" dirty="0"/>
              <a:t>.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br>
              <a:rPr lang="nl-NL" dirty="0"/>
            </a:br>
            <a:r>
              <a:rPr lang="nl-NL" dirty="0"/>
              <a:t>HOE STAAT HET ERVOOR? WAAR HEB JE HULP/ONDERSTEUNING NODIG?</a:t>
            </a:r>
            <a:br>
              <a:rPr lang="nl-NL" dirty="0"/>
            </a:br>
            <a:r>
              <a:rPr lang="nl-NL" dirty="0"/>
              <a:t>VOOR DE LEERLINGEN DIE IN LES 12 EEN PLANNING HEBBEN GEMAAKT: LOPEN JULLIE OP SCHEMA?</a:t>
            </a:r>
          </a:p>
        </p:txBody>
      </p:sp>
      <p:pic>
        <p:nvPicPr>
          <p:cNvPr id="9" name="Picture 2" descr="Helicon Opleidingen | vmbo, mbo en cursussen">
            <a:extLst>
              <a:ext uri="{FF2B5EF4-FFF2-40B4-BE49-F238E27FC236}">
                <a16:creationId xmlns:a16="http://schemas.microsoft.com/office/drawing/2014/main" id="{AFB2280D-577B-4A41-AFA6-9080D2FB0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2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935BA-B60D-4396-A274-A36271D16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Wat is reflecteren en waarom is het belangrijk?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433E23-F6C2-452D-8841-72E85D17C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0172"/>
            <a:ext cx="10515600" cy="50178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3300" dirty="0"/>
              <a:t>WAT IS REFLECTIE?</a:t>
            </a:r>
          </a:p>
          <a:p>
            <a:r>
              <a:rPr lang="nl-NL" sz="3300" dirty="0"/>
              <a:t>Terugkijken op je eigen handelen en ervaringen</a:t>
            </a:r>
          </a:p>
          <a:p>
            <a:r>
              <a:rPr lang="nl-NL" sz="3300" dirty="0"/>
              <a:t>Terugkijken op je eigen denken</a:t>
            </a:r>
          </a:p>
          <a:p>
            <a:r>
              <a:rPr lang="nl-NL" sz="3300" dirty="0"/>
              <a:t>Even stilstaan bij wat je precies gedaan hebt</a:t>
            </a:r>
          </a:p>
          <a:p>
            <a:pPr marL="0" indent="0">
              <a:buNone/>
            </a:pPr>
            <a:r>
              <a:rPr lang="nl-NL" sz="3300" dirty="0"/>
              <a:t>WAAROM IS REFLECTEREN BELANGRIJK?</a:t>
            </a:r>
          </a:p>
          <a:p>
            <a:r>
              <a:rPr lang="nl-NL" sz="3300" dirty="0"/>
              <a:t>Je leert al denkend iets anders zien</a:t>
            </a:r>
          </a:p>
          <a:p>
            <a:r>
              <a:rPr lang="nl-NL" sz="3300" dirty="0"/>
              <a:t>Je kunt diepgaander aan jezelf werken </a:t>
            </a:r>
          </a:p>
          <a:p>
            <a:r>
              <a:rPr lang="nl-NL" sz="3300" dirty="0"/>
              <a:t>Je leert van je fouten en feedback</a:t>
            </a:r>
          </a:p>
          <a:p>
            <a:r>
              <a:rPr lang="nl-NL" sz="3300" dirty="0"/>
              <a:t>Je wordt beter in je feedback</a:t>
            </a:r>
          </a:p>
          <a:p>
            <a:r>
              <a:rPr lang="nl-NL" sz="3300" dirty="0"/>
              <a:t>Het helpt je breder te denken </a:t>
            </a:r>
          </a:p>
          <a:p>
            <a:endParaRPr lang="nl-NL" dirty="0"/>
          </a:p>
        </p:txBody>
      </p:sp>
      <p:pic>
        <p:nvPicPr>
          <p:cNvPr id="4" name="Onlinemedia 3" title="Alles over reflecteren in 2 minuten!">
            <a:hlinkClick r:id="" action="ppaction://media"/>
            <a:extLst>
              <a:ext uri="{FF2B5EF4-FFF2-40B4-BE49-F238E27FC236}">
                <a16:creationId xmlns:a16="http://schemas.microsoft.com/office/drawing/2014/main" id="{21BB4883-8C1F-4D4F-A519-9583D66BA5E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257800" y="1927152"/>
            <a:ext cx="6096000" cy="3429000"/>
          </a:xfrm>
          <a:prstGeom prst="rect">
            <a:avLst/>
          </a:prstGeom>
        </p:spPr>
      </p:pic>
      <p:pic>
        <p:nvPicPr>
          <p:cNvPr id="6" name="Picture 2" descr="Helicon Opleidingen | vmbo, mbo en cursussen">
            <a:extLst>
              <a:ext uri="{FF2B5EF4-FFF2-40B4-BE49-F238E27FC236}">
                <a16:creationId xmlns:a16="http://schemas.microsoft.com/office/drawing/2014/main" id="{3F12F3FC-6F76-4FD2-AEEA-3F0A28F6E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82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F236F-9D24-4CD6-9288-31679AD85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575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STARR-methode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29DE4-B61A-44C9-BE89-DACB00743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S = Situatie (beschrijf de situatie waarin je aan het werkproces gewerkt hebt)</a:t>
            </a:r>
          </a:p>
          <a:p>
            <a:pPr marL="0" indent="0">
              <a:buNone/>
            </a:pPr>
            <a:r>
              <a:rPr lang="nl-NL" dirty="0"/>
              <a:t>T = Taak (wat is jouw taak in de beschreven situatie?)</a:t>
            </a:r>
          </a:p>
          <a:p>
            <a:pPr marL="0" indent="0">
              <a:buNone/>
            </a:pPr>
            <a:r>
              <a:rPr lang="nl-NL" dirty="0"/>
              <a:t>A = Actie (wat heb je gedaan in die situatie?)</a:t>
            </a:r>
          </a:p>
          <a:p>
            <a:pPr marL="0" indent="0">
              <a:buNone/>
            </a:pPr>
            <a:r>
              <a:rPr lang="nl-NL" dirty="0"/>
              <a:t>R = Resultaat (wat was het effect van je actie?)</a:t>
            </a:r>
          </a:p>
          <a:p>
            <a:pPr marL="0" indent="0">
              <a:buNone/>
            </a:pPr>
            <a:r>
              <a:rPr lang="nl-NL" dirty="0"/>
              <a:t>R = Reflectie (wat heb je geleerd van deze situatie? Hoe ga je het de volgende keer doen?)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 descr="Helicon Opleidingen | vmbo, mbo en cursussen">
            <a:extLst>
              <a:ext uri="{FF2B5EF4-FFF2-40B4-BE49-F238E27FC236}">
                <a16:creationId xmlns:a16="http://schemas.microsoft.com/office/drawing/2014/main" id="{A5E3CAC3-6361-4670-B0B4-E7637CEC8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tarr">
            <a:extLst>
              <a:ext uri="{FF2B5EF4-FFF2-40B4-BE49-F238E27FC236}">
                <a16:creationId xmlns:a16="http://schemas.microsoft.com/office/drawing/2014/main" id="{E5A8B857-287D-4A36-926A-A0DC1BD67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430" y="1929384"/>
            <a:ext cx="2949147" cy="2441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025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370729-D813-486A-98C2-5E8FA7802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Methode van Korthagen</a:t>
            </a:r>
          </a:p>
        </p:txBody>
      </p:sp>
      <p:pic>
        <p:nvPicPr>
          <p:cNvPr id="6" name="Picture 2" descr="Helicon Opleidingen | vmbo, mbo en cursussen">
            <a:extLst>
              <a:ext uri="{FF2B5EF4-FFF2-40B4-BE49-F238E27FC236}">
                <a16:creationId xmlns:a16="http://schemas.microsoft.com/office/drawing/2014/main" id="{B8835C88-6271-40CF-806E-5A16BBBB0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25661AC-6FCB-4E25-89B6-AC4FFBF5F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 Reflecteren in 5 stappen</a:t>
            </a:r>
          </a:p>
          <a:p>
            <a:pPr marL="514350" indent="-514350">
              <a:buAutoNum type="arabicParenR"/>
            </a:pPr>
            <a:r>
              <a:rPr lang="nl-NL" dirty="0"/>
              <a:t>Wat is er gebeurd?</a:t>
            </a:r>
          </a:p>
          <a:p>
            <a:pPr marL="514350" indent="-514350">
              <a:buAutoNum type="arabicParenR"/>
            </a:pPr>
            <a:r>
              <a:rPr lang="nl-NL" dirty="0"/>
              <a:t>Wat deed je precies?</a:t>
            </a:r>
          </a:p>
          <a:p>
            <a:pPr marL="514350" indent="-514350">
              <a:buAutoNum type="arabicParenR"/>
            </a:pPr>
            <a:r>
              <a:rPr lang="nl-NL" dirty="0"/>
              <a:t>Waar liep je tegenaan?</a:t>
            </a:r>
          </a:p>
          <a:p>
            <a:pPr marL="514350" indent="-514350">
              <a:buAutoNum type="arabicParenR"/>
            </a:pPr>
            <a:r>
              <a:rPr lang="nl-NL" dirty="0"/>
              <a:t>Wat kun je de volgende keer anders doen?</a:t>
            </a:r>
          </a:p>
          <a:p>
            <a:pPr marL="514350" indent="-514350">
              <a:buAutoNum type="arabicParenR"/>
            </a:pPr>
            <a:r>
              <a:rPr lang="nl-NL" dirty="0"/>
              <a:t>Welke aanpak ga je in het vervolg gebruiken?</a:t>
            </a:r>
          </a:p>
        </p:txBody>
      </p:sp>
      <p:pic>
        <p:nvPicPr>
          <p:cNvPr id="2050" name="Picture 2" descr="Hoe gebruik ik de reflectiecirkel van Korthagen? | Studielicht">
            <a:extLst>
              <a:ext uri="{FF2B5EF4-FFF2-40B4-BE49-F238E27FC236}">
                <a16:creationId xmlns:a16="http://schemas.microsoft.com/office/drawing/2014/main" id="{345E2D11-13C5-4126-8B1D-21FEA7594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1929384"/>
            <a:ext cx="5905500" cy="39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227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de doelen bereikt?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weet je wat reflecteren is en waarom het belangrijk is?</a:t>
            </a:r>
          </a:p>
          <a:p>
            <a:r>
              <a:rPr lang="nl-NL" dirty="0"/>
              <a:t>weet je wat reflecteren met de STARR-methode inhoudt?</a:t>
            </a:r>
          </a:p>
          <a:p>
            <a:r>
              <a:rPr lang="nl-NL" dirty="0"/>
              <a:t>weet je hoe je in een reflectie de methode van Korthagen kunt gebruiken?</a:t>
            </a:r>
          </a:p>
          <a:p>
            <a:r>
              <a:rPr lang="nl-NL" dirty="0"/>
              <a:t>heb je voor 1 van je uitgevoerde werkprocessen een reflectiemethode gekozen waarmee je de komende les aan de slag gaat.?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353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8433D-15D2-46E6-BB65-54CACD73D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585ECB-01DF-4CE6-B70D-EF0D42136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 de volgende les geen extra huiswerkopdracht, gebruik te tijd om aan je </a:t>
            </a:r>
            <a:r>
              <a:rPr lang="nl-NL" dirty="0" err="1"/>
              <a:t>challenges</a:t>
            </a:r>
            <a:r>
              <a:rPr lang="nl-NL" dirty="0"/>
              <a:t> te werken!</a:t>
            </a:r>
          </a:p>
          <a:p>
            <a:r>
              <a:rPr lang="nl-NL" dirty="0"/>
              <a:t>Zorg dat je werkboek up-to-date is en alle opdrachten gemaakt zijn. Check de lesplanning op de wikiwijs voor de lessen die jij gemist hebt..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4FC0966F-0174-474B-94A6-071A49BF4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72655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512</Words>
  <Application>Microsoft Office PowerPoint</Application>
  <PresentationFormat>Breedbeeld</PresentationFormat>
  <Paragraphs>49</Paragraphs>
  <Slides>9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Modern Love</vt:lpstr>
      <vt:lpstr>The Hand</vt:lpstr>
      <vt:lpstr>SketchyVTI</vt:lpstr>
      <vt:lpstr>Les 17</vt:lpstr>
      <vt:lpstr>Aan het einde van deze les…</vt:lpstr>
      <vt:lpstr>Vragen en huiswerk</vt:lpstr>
      <vt:lpstr>Wat is de stand van zaken?</vt:lpstr>
      <vt:lpstr>Wat is reflecteren en waarom is het belangrijk?</vt:lpstr>
      <vt:lpstr>STARR-methode</vt:lpstr>
      <vt:lpstr>Methode van Korthagen</vt:lpstr>
      <vt:lpstr>Zijn de doelen bereikt?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van Gorp</dc:creator>
  <cp:lastModifiedBy> </cp:lastModifiedBy>
  <cp:revision>67</cp:revision>
  <dcterms:created xsi:type="dcterms:W3CDTF">2020-11-02T07:32:19Z</dcterms:created>
  <dcterms:modified xsi:type="dcterms:W3CDTF">2020-11-03T20:12:41Z</dcterms:modified>
</cp:coreProperties>
</file>