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7" r:id="rId3"/>
    <p:sldId id="271" r:id="rId4"/>
    <p:sldId id="266" r:id="rId5"/>
    <p:sldId id="273" r:id="rId6"/>
    <p:sldId id="274" r:id="rId7"/>
    <p:sldId id="275" r:id="rId8"/>
    <p:sldId id="276" r:id="rId9"/>
    <p:sldId id="272" r:id="rId10"/>
    <p:sldId id="269" r:id="rId11"/>
    <p:sldId id="278" r:id="rId12"/>
    <p:sldId id="27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4D236"/>
    <a:srgbClr val="8DA375"/>
    <a:srgbClr val="C1CF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79"/>
    <p:restoredTop sz="75735" autoAdjust="0"/>
  </p:normalViewPr>
  <p:slideViewPr>
    <p:cSldViewPr snapToGrid="0" snapToObjects="1">
      <p:cViewPr varScale="1">
        <p:scale>
          <a:sx n="58" d="100"/>
          <a:sy n="58" d="100"/>
        </p:scale>
        <p:origin x="-84" y="-9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C6A12D4-6A2B-9E46-B80F-705C9EA321AF}" type="slidenum">
              <a:rPr lang="en-US" smtClean="0"/>
              <a:t>1</a:t>
            </a:fld>
            <a:endParaRPr lang="en-US"/>
          </a:p>
        </p:txBody>
      </p:sp>
    </p:spTree>
    <p:extLst>
      <p:ext uri="{BB962C8B-B14F-4D97-AF65-F5344CB8AC3E}">
        <p14:creationId xmlns:p14="http://schemas.microsoft.com/office/powerpoint/2010/main" val="383208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Vraag ze om dit in tweetallen te bespreken en benoem andere manieren om leerlingen te ondersteunen in het maken van hun eigen onderzoeksvragen.</a:t>
            </a:r>
          </a:p>
          <a:p>
            <a:endParaRPr lang="en-GB"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10</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Deel de verschillende soorten aanpak in het opstellen van vragen en bespreek de mogelijkheden en uitdagingen die hierbij komen kijken.</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11</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tenslotte om een van de werkmethodes uit te kiezen en laat ze deze uitproberen in een van hun lessen. Bevestig dat het prima is om de vragen te sturen zodat de leerlingen de kans krijgen om met het oog op de eisen qua inhoud en tijd vanuit het natuurwetenschappelijk curriculum te werken. </a:t>
            </a:r>
            <a:r>
              <a:rPr lang="nl-NL" sz="1200" kern="1200" smtClean="0">
                <a:solidFill>
                  <a:schemeClr val="tx1"/>
                </a:solidFill>
                <a:effectLst/>
                <a:latin typeface="+mn-lt"/>
                <a:ea typeface="+mn-ea"/>
                <a:cs typeface="+mn-cs"/>
              </a:rPr>
              <a:t>Vraag ze om verslag uit te kunnen brengen bij de volgende bijeenkomst voor professionele ontwikkeling.</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12</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Deze</a:t>
            </a:r>
            <a:r>
              <a:rPr lang="en-GB" sz="1200" kern="1200" dirty="0" smtClean="0">
                <a:solidFill>
                  <a:schemeClr val="tx1"/>
                </a:solidFill>
                <a:effectLst/>
                <a:latin typeface="+mn-lt"/>
                <a:ea typeface="+mn-ea"/>
                <a:cs typeface="+mn-cs"/>
              </a:rPr>
              <a:t> tool </a:t>
            </a:r>
            <a:r>
              <a:rPr lang="en-GB" sz="1200" kern="1200" dirty="0" err="1" smtClean="0">
                <a:solidFill>
                  <a:schemeClr val="tx1"/>
                </a:solidFill>
                <a:effectLst/>
                <a:latin typeface="+mn-lt"/>
                <a:ea typeface="+mn-ea"/>
                <a:cs typeface="+mn-cs"/>
              </a:rPr>
              <a:t>focust</a:t>
            </a:r>
            <a:r>
              <a:rPr lang="en-GB" sz="1200" kern="1200" dirty="0" smtClean="0">
                <a:solidFill>
                  <a:schemeClr val="tx1"/>
                </a:solidFill>
                <a:effectLst/>
                <a:latin typeface="+mn-lt"/>
                <a:ea typeface="+mn-ea"/>
                <a:cs typeface="+mn-cs"/>
              </a:rPr>
              <a:t> op het </a:t>
            </a:r>
            <a:r>
              <a:rPr lang="en-GB" sz="1200" kern="1200" dirty="0" err="1" smtClean="0">
                <a:solidFill>
                  <a:schemeClr val="tx1"/>
                </a:solidFill>
                <a:effectLst/>
                <a:latin typeface="+mn-lt"/>
                <a:ea typeface="+mn-ea"/>
                <a:cs typeface="+mn-cs"/>
              </a:rPr>
              <a:t>stimuleren</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een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onderzoekende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houding</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leerlingen</a:t>
            </a:r>
            <a:r>
              <a:rPr lang="en-GB" sz="1200" kern="1200" dirty="0" smtClean="0">
                <a:solidFill>
                  <a:schemeClr val="tx1"/>
                </a:solidFill>
                <a:effectLst/>
                <a:latin typeface="+mn-lt"/>
                <a:ea typeface="+mn-ea"/>
                <a:cs typeface="+mn-cs"/>
              </a:rPr>
              <a:t> door </a:t>
            </a:r>
            <a:r>
              <a:rPr lang="en-GB" sz="1200" kern="1200" dirty="0" err="1" smtClean="0">
                <a:solidFill>
                  <a:schemeClr val="tx1"/>
                </a:solidFill>
                <a:effectLst/>
                <a:latin typeface="+mn-lt"/>
                <a:ea typeface="+mn-ea"/>
                <a:cs typeface="+mn-cs"/>
              </a:rPr>
              <a:t>ze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zelf</a:t>
            </a:r>
            <a:r>
              <a:rPr lang="en-GB" sz="1200" kern="1200" dirty="0" smtClean="0">
                <a:solidFill>
                  <a:schemeClr val="tx1"/>
                </a:solidFill>
                <a:effectLst/>
                <a:latin typeface="+mn-lt"/>
                <a:ea typeface="+mn-ea"/>
                <a:cs typeface="+mn-cs"/>
              </a:rPr>
              <a:t> de </a:t>
            </a:r>
            <a:r>
              <a:rPr lang="en-GB" sz="1200" kern="1200" dirty="0" err="1" smtClean="0">
                <a:solidFill>
                  <a:schemeClr val="tx1"/>
                </a:solidFill>
                <a:effectLst/>
                <a:latin typeface="+mn-lt"/>
                <a:ea typeface="+mn-ea"/>
                <a:cs typeface="+mn-cs"/>
              </a:rPr>
              <a:t>kans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geven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vragen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genereren</a:t>
            </a:r>
            <a:r>
              <a:rPr lang="en-GB" sz="1200" kern="120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De kenmerken van een OL-les die in deze tool genoemd worden, leggen de nadruk op het belang van een leerlinggerichte vragenlijst. Het komt momenteel op scholen zelden voor dat we voorbeelden zien van lessen waarin de leerlingen zelf beslissen wat ze willen onderzoeken en docenten vinden het moeilijk om manieren te vinden om dit voor elkaar te krijgen. Deze opdracht biedt een voorbeeld van hoe lessen opgezet kunnen worden op een manier die begint met leerlingen die onderzoeksgebieden aanwijzen. U zou hier kunnen verwijzen naar Tool II-1, waarbij de nadruk ligt op de vragen van docenten, aan het begin van de eerste bespreking, in het plaatsen van deze tool waarbij de nadruk verschuift naar een van de leerlingen die het initiatief neemt in het stellen van de vragen.</a:t>
            </a:r>
          </a:p>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Houd eerst een discussie met de docenten over de soorten aanpak in het stellen van vragen voor onderzoek. Welke werkmethodes hebben zij gebruikt? Laat de docenten bespreken of ze ooit leerlingen zelf hun vragen hebben laten verzinnen voor onderzoek. Deel het feit dat voorbeelden van leerlingen die hun eigen vragen voor onderzoek benoemen en dit ook uitvoeren niet veel voorkomen. Een dergelijke aanpak past echter wel goed bij de kenmerken van OL die benoemd is in andere tools [bijv. Tool IA-1]</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Toon de docenten de volgende 5 afbeeldingen van specifieke voorwerpen/situaties: </a:t>
            </a:r>
            <a:br>
              <a:rPr lang="nl-NL" sz="1200" kern="1200" dirty="0" smtClean="0">
                <a:solidFill>
                  <a:schemeClr val="tx1"/>
                </a:solidFill>
                <a:effectLst/>
                <a:latin typeface="+mn-lt"/>
                <a:ea typeface="+mn-ea"/>
                <a:cs typeface="+mn-cs"/>
              </a:rPr>
            </a:br>
            <a:r>
              <a:rPr lang="nl-NL" sz="1200" kern="1200" dirty="0" smtClean="0">
                <a:solidFill>
                  <a:schemeClr val="tx1"/>
                </a:solidFill>
                <a:effectLst/>
                <a:latin typeface="+mn-lt"/>
                <a:ea typeface="+mn-ea"/>
                <a:cs typeface="+mn-cs"/>
              </a:rPr>
              <a:t>U kunt dit wellicht vervangen door uw eigen afbeeldingen om zo uw eigen context of interessegebied weer te geven.</a:t>
            </a:r>
          </a:p>
          <a:p>
            <a:pPr fontAlgn="base"/>
            <a:r>
              <a:rPr lang="nl-NL" sz="1200" kern="1200" dirty="0" smtClean="0">
                <a:solidFill>
                  <a:schemeClr val="tx1"/>
                </a:solidFill>
                <a:effectLst/>
                <a:latin typeface="+mn-lt"/>
                <a:ea typeface="+mn-ea"/>
                <a:cs typeface="+mn-cs"/>
              </a:rPr>
              <a:t>Vraag ze individueel om met zoveel mogelijk onderzoeksvragen te komen bij elke afbeelding. Wat zouden ze onderzoeken?</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7</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8</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effectLst/>
                <a:latin typeface="+mn-lt"/>
                <a:ea typeface="+mn-ea"/>
                <a:cs typeface="+mn-cs"/>
              </a:rPr>
              <a:t>Roep ze weer bijeen en maak een lijst op van alle punten waar ze mee gekomen zijn bij elke afbeelding. Kies samen een of meer vragen waarvan ze denken dat hun leerlingen deze zouden kiezen. Bespreek als groep hoe zij de leerlingen kunnen ondersteunen in het uitvoeren van hun uitgekozen onderzoek. Wat zijn de mogelijkheden en uitdagingen die naar voren komen bij deze manier van werken? Welke doelen kunnen nagestreefd worden met deze aanpak?</a:t>
            </a:r>
          </a:p>
          <a:p>
            <a:endParaRPr lang="en-US" dirty="0"/>
          </a:p>
        </p:txBody>
      </p:sp>
      <p:sp>
        <p:nvSpPr>
          <p:cNvPr id="4" name="Slide Number Placeholder 3"/>
          <p:cNvSpPr>
            <a:spLocks noGrp="1"/>
          </p:cNvSpPr>
          <p:nvPr>
            <p:ph type="sldNum" sz="quarter" idx="10"/>
          </p:nvPr>
        </p:nvSpPr>
        <p:spPr/>
        <p:txBody>
          <a:bodyPr/>
          <a:lstStyle/>
          <a:p>
            <a:fld id="{7C6A12D4-6A2B-9E46-B80F-705C9EA321AF}" type="slidenum">
              <a:rPr lang="en-US" smtClean="0"/>
              <a:t>9</a:t>
            </a:fld>
            <a:endParaRPr lang="en-US"/>
          </a:p>
        </p:txBody>
      </p:sp>
    </p:spTree>
    <p:extLst>
      <p:ext uri="{BB962C8B-B14F-4D97-AF65-F5344CB8AC3E}">
        <p14:creationId xmlns:p14="http://schemas.microsoft.com/office/powerpoint/2010/main" val="291523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co-friendlyhouses.blogspot.co.uk/2014/04/how-to-go-green-with-your-energy.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imgres?imgurl=http://cdn.running.competitor.com/files/2014/02/trail-runner2-631x421.jpg&amp;imgrefurl=http://running.competitor.com/2014/02/training/be-a-mind-body-runner_11563&amp;h=421&amp;w=631&amp;tbnid=CCaZCDtGO5qQ8M:&amp;zoom=1&amp;docid=rs5Q-2Abn4MArM&amp;hl=en&amp;ei=Kr6FU9qRF-i47AbL04A4&amp;tbm=isch&amp;ved=0CIwBEDMoHTAd&amp;iact=rc&amp;uact=3&amp;dur=3191&amp;page=2&amp;start=11&amp;ndsp=22"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m/imgres?imgurl=http://wordlesstech.com/wp-content/uploads/2012/01/Lola-Drayson-electric-race-car-2.jpg&amp;imgrefurl=http://wordlesstech.com/2012/01/28/lola-drayson-electric-race-car/&amp;h=514&amp;w=900&amp;tbnid=c0iXct_2PY0HQM:&amp;zoom=1&amp;docid=inxm9jJk6fo2FM&amp;hl=en&amp;ei=ca6FU87OHIi4O5bvgegL&amp;tbm=isch&amp;ved=0CI0BEDMoHjAe&amp;iact=rc&amp;uact=3&amp;dur=7038&amp;page=2&amp;start=18&amp;ndsp=2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11.gif"/><Relationship Id="rId7" Type="http://schemas.openxmlformats.org/officeDocument/2006/relationships/hyperlink" Target="http://www.google.com/imgres?imgurl=http://cdn.running.competitor.com/files/2014/02/trail-runner2-631x421.jpg&amp;imgrefurl=http://running.competitor.com/2014/02/training/be-a-mind-body-runner_11563&amp;h=421&amp;w=631&amp;tbnid=CCaZCDtGO5qQ8M:&amp;zoom=1&amp;docid=rs5Q-2Abn4MArM&amp;hl=en&amp;ei=Kr6FU9qRF-i47AbL04A4&amp;tbm=isch&amp;ved=0CIwBEDMoHTAd&amp;iact=rc&amp;uact=3&amp;dur=3191&amp;page=2&amp;start=11&amp;ndsp=2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0.jpeg"/><Relationship Id="rId5" Type="http://schemas.openxmlformats.org/officeDocument/2006/relationships/image" Target="../media/image6.jpeg"/><Relationship Id="rId10" Type="http://schemas.openxmlformats.org/officeDocument/2006/relationships/image" Target="../media/image9.jpeg"/><Relationship Id="rId4" Type="http://schemas.openxmlformats.org/officeDocument/2006/relationships/hyperlink" Target="http://eco-friendlyhouses.blogspot.co.uk/2014/04/how-to-go-green-with-your-energy.html" TargetMode="External"/><Relationship Id="rId9" Type="http://schemas.openxmlformats.org/officeDocument/2006/relationships/hyperlink" Target="http://www.google.com/imgres?imgurl=http://wordlesstech.com/wp-content/uploads/2012/01/Lola-Drayson-electric-race-car-2.jpg&amp;imgrefurl=http://wordlesstech.com/2012/01/28/lola-drayson-electric-race-car/&amp;h=514&amp;w=900&amp;tbnid=c0iXct_2PY0HQM:&amp;zoom=1&amp;docid=inxm9jJk6fo2FM&amp;hl=en&amp;ei=ca6FU87OHIi4O5bvgegL&amp;tbm=isch&amp;ved=0CI0BEDMoHjAe&amp;iact=rc&amp;uact=3&amp;dur=7038&amp;page=2&amp;start=18&amp;ndsp=2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828136"/>
            <a:ext cx="7772400" cy="2673523"/>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4000" dirty="0" err="1"/>
              <a:t>Onderzoekend</a:t>
            </a:r>
            <a:r>
              <a:rPr lang="en-GB" sz="4000" dirty="0"/>
              <a:t> </a:t>
            </a:r>
            <a:r>
              <a:rPr lang="en-GB" sz="4000" dirty="0" err="1"/>
              <a:t>leren</a:t>
            </a:r>
            <a:r>
              <a:rPr lang="en-GB" sz="4000" dirty="0"/>
              <a:t> in de </a:t>
            </a:r>
            <a:r>
              <a:rPr lang="en-GB" sz="4000" dirty="0" err="1"/>
              <a:t>natuurwetenschappen</a:t>
            </a:r>
            <a:endParaRPr lang="en-GB" sz="4000" dirty="0"/>
          </a:p>
          <a:p>
            <a:r>
              <a:rPr lang="en-GB" sz="4000" dirty="0">
                <a:solidFill>
                  <a:schemeClr val="accent3">
                    <a:lumMod val="75000"/>
                  </a:schemeClr>
                </a:solidFill>
              </a:rPr>
              <a:t>Hoe </a:t>
            </a:r>
            <a:r>
              <a:rPr lang="en-GB" sz="4000" dirty="0" err="1">
                <a:solidFill>
                  <a:schemeClr val="accent3">
                    <a:lumMod val="75000"/>
                  </a:schemeClr>
                </a:solidFill>
              </a:rPr>
              <a:t>plannen</a:t>
            </a:r>
            <a:r>
              <a:rPr lang="en-GB" sz="4000" dirty="0">
                <a:solidFill>
                  <a:schemeClr val="accent3">
                    <a:lumMod val="75000"/>
                  </a:schemeClr>
                </a:solidFill>
              </a:rPr>
              <a:t> we </a:t>
            </a:r>
            <a:r>
              <a:rPr lang="en-GB" sz="4000" dirty="0" err="1">
                <a:solidFill>
                  <a:schemeClr val="accent3">
                    <a:lumMod val="75000"/>
                  </a:schemeClr>
                </a:solidFill>
              </a:rPr>
              <a:t>voor</a:t>
            </a:r>
            <a:r>
              <a:rPr lang="en-GB" sz="4000" dirty="0">
                <a:solidFill>
                  <a:schemeClr val="accent3">
                    <a:lumMod val="75000"/>
                  </a:schemeClr>
                </a:solidFill>
              </a:rPr>
              <a:t> OL </a:t>
            </a:r>
            <a:r>
              <a:rPr lang="en-GB" sz="4000" dirty="0" err="1">
                <a:solidFill>
                  <a:schemeClr val="accent3">
                    <a:lumMod val="75000"/>
                  </a:schemeClr>
                </a:solidFill>
              </a:rPr>
              <a:t>bij</a:t>
            </a:r>
            <a:r>
              <a:rPr lang="en-GB" sz="4000" dirty="0">
                <a:solidFill>
                  <a:schemeClr val="accent3">
                    <a:lumMod val="75000"/>
                  </a:schemeClr>
                </a:solidFill>
              </a:rPr>
              <a:t> </a:t>
            </a:r>
            <a:r>
              <a:rPr lang="en-GB" sz="4000" dirty="0" err="1">
                <a:solidFill>
                  <a:schemeClr val="accent3">
                    <a:lumMod val="75000"/>
                  </a:schemeClr>
                </a:solidFill>
              </a:rPr>
              <a:t>natuurwetenschappen</a:t>
            </a:r>
            <a:r>
              <a:rPr lang="en-GB" sz="4000" dirty="0">
                <a:solidFill>
                  <a:schemeClr val="accent3">
                    <a:lumMod val="75000"/>
                  </a:schemeClr>
                </a:solidFill>
              </a:rPr>
              <a:t>?</a:t>
            </a:r>
            <a:endParaRPr lang="en-US" sz="3600" dirty="0">
              <a:solidFill>
                <a:srgbClr val="8DA375"/>
              </a:solidFill>
            </a:endParaRPr>
          </a:p>
          <a:p>
            <a:r>
              <a:rPr lang="en-GB" sz="4000" dirty="0">
                <a:solidFill>
                  <a:srgbClr val="8DA375"/>
                </a:solidFill>
              </a:rPr>
              <a:t/>
            </a:r>
            <a:br>
              <a:rPr lang="en-GB" sz="4000" dirty="0">
                <a:solidFill>
                  <a:srgbClr val="8DA375"/>
                </a:solidFill>
              </a:rPr>
            </a:br>
            <a:endParaRPr lang="en-US" sz="4000" dirty="0">
              <a:solidFill>
                <a:srgbClr val="8DA375"/>
              </a:solidFill>
            </a:endParaRPr>
          </a:p>
        </p:txBody>
      </p:sp>
      <p:sp>
        <p:nvSpPr>
          <p:cNvPr id="8" name="Subtitle 2"/>
          <p:cNvSpPr txBox="1">
            <a:spLocks/>
          </p:cNvSpPr>
          <p:nvPr/>
        </p:nvSpPr>
        <p:spPr>
          <a:xfrm>
            <a:off x="1371600" y="3277373"/>
            <a:ext cx="6400800" cy="1752600"/>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4400" dirty="0" smtClean="0">
                <a:solidFill>
                  <a:schemeClr val="tx1"/>
                </a:solidFill>
              </a:rPr>
              <a:t>Too</a:t>
            </a:r>
            <a:r>
              <a:rPr lang="en-US" sz="4400" dirty="0" smtClean="0">
                <a:solidFill>
                  <a:srgbClr val="000000"/>
                </a:solidFill>
              </a:rPr>
              <a:t>l II-2: </a:t>
            </a:r>
            <a:r>
              <a:rPr lang="nl-NL" sz="4400" dirty="0" smtClean="0">
                <a:solidFill>
                  <a:srgbClr val="000000"/>
                </a:solidFill>
              </a:rPr>
              <a:t>Het plannen van OL, leerlingen stellen hun eigen vragen</a:t>
            </a:r>
            <a:endParaRPr lang="en-GB" sz="4400" dirty="0">
              <a:solidFill>
                <a:schemeClr val="tx1"/>
              </a:solidFill>
            </a:endParaRPr>
          </a:p>
          <a:p>
            <a:endParaRPr lang="en-US" sz="3600" dirty="0"/>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6878" y="643222"/>
            <a:ext cx="6349102" cy="1318928"/>
          </a:xfrm>
        </p:spPr>
        <p:txBody>
          <a:bodyPr>
            <a:normAutofit fontScale="90000"/>
          </a:bodyPr>
          <a:lstStyle/>
          <a:p>
            <a:r>
              <a:rPr lang="en-US" dirty="0" err="1" smtClean="0"/>
              <a:t>Andere</a:t>
            </a:r>
            <a:r>
              <a:rPr lang="en-US" dirty="0" smtClean="0"/>
              <a:t> </a:t>
            </a:r>
            <a:r>
              <a:rPr lang="en-US" dirty="0" err="1" smtClean="0"/>
              <a:t>strategieën</a:t>
            </a:r>
            <a:r>
              <a:rPr lang="en-US" dirty="0" smtClean="0"/>
              <a:t> om </a:t>
            </a:r>
            <a:r>
              <a:rPr lang="en-US" dirty="0" err="1" smtClean="0"/>
              <a:t>vragen</a:t>
            </a:r>
            <a:r>
              <a:rPr lang="en-US" dirty="0" smtClean="0"/>
              <a:t> </a:t>
            </a:r>
            <a:r>
              <a:rPr lang="en-US" dirty="0" err="1" smtClean="0"/>
              <a:t>te</a:t>
            </a:r>
            <a:r>
              <a:rPr lang="en-US" dirty="0" smtClean="0"/>
              <a:t> </a:t>
            </a:r>
            <a:r>
              <a:rPr lang="en-US" dirty="0" err="1" smtClean="0"/>
              <a:t>genereren</a:t>
            </a:r>
            <a:endParaRPr lang="en-US" dirty="0"/>
          </a:p>
        </p:txBody>
      </p:sp>
      <p:sp>
        <p:nvSpPr>
          <p:cNvPr id="4" name="Content Placeholder 3"/>
          <p:cNvSpPr>
            <a:spLocks noGrp="1"/>
          </p:cNvSpPr>
          <p:nvPr>
            <p:ph idx="1"/>
          </p:nvPr>
        </p:nvSpPr>
        <p:spPr>
          <a:xfrm>
            <a:off x="1076446" y="2476981"/>
            <a:ext cx="7377441" cy="3009419"/>
          </a:xfrm>
        </p:spPr>
        <p:txBody>
          <a:bodyPr>
            <a:normAutofit/>
          </a:bodyPr>
          <a:lstStyle/>
          <a:p>
            <a:pPr marL="0" lvl="0" indent="0" fontAlgn="base">
              <a:buNone/>
            </a:pPr>
            <a:r>
              <a:rPr lang="en-US" dirty="0" err="1" smtClean="0"/>
              <a:t>Bespreek</a:t>
            </a:r>
            <a:r>
              <a:rPr lang="en-US" dirty="0" smtClean="0"/>
              <a:t> in duo’s </a:t>
            </a:r>
            <a:r>
              <a:rPr lang="en-US" dirty="0" err="1" smtClean="0"/>
              <a:t>andere</a:t>
            </a:r>
            <a:r>
              <a:rPr lang="en-US" dirty="0" smtClean="0"/>
              <a:t> </a:t>
            </a:r>
            <a:r>
              <a:rPr lang="en-US" dirty="0" err="1" smtClean="0"/>
              <a:t>manieren</a:t>
            </a:r>
            <a:r>
              <a:rPr lang="en-US" dirty="0" smtClean="0"/>
              <a:t> om </a:t>
            </a:r>
            <a:r>
              <a:rPr lang="en-US" dirty="0" err="1" smtClean="0"/>
              <a:t>leerlingen</a:t>
            </a:r>
            <a:r>
              <a:rPr lang="en-US" dirty="0" smtClean="0"/>
              <a:t> </a:t>
            </a:r>
            <a:r>
              <a:rPr lang="en-US" dirty="0" err="1" smtClean="0"/>
              <a:t>te</a:t>
            </a:r>
            <a:r>
              <a:rPr lang="en-US" dirty="0" smtClean="0"/>
              <a:t> </a:t>
            </a:r>
            <a:r>
              <a:rPr lang="en-US" dirty="0" err="1" smtClean="0"/>
              <a:t>ondersteunen</a:t>
            </a:r>
            <a:r>
              <a:rPr lang="en-US" dirty="0" smtClean="0"/>
              <a:t> in het </a:t>
            </a:r>
            <a:r>
              <a:rPr lang="en-US" dirty="0" err="1" smtClean="0"/>
              <a:t>maken</a:t>
            </a:r>
            <a:r>
              <a:rPr lang="en-US" dirty="0" smtClean="0"/>
              <a:t> van </a:t>
            </a:r>
            <a:r>
              <a:rPr lang="en-US" dirty="0" err="1" smtClean="0"/>
              <a:t>hun</a:t>
            </a:r>
            <a:r>
              <a:rPr lang="en-US" dirty="0" smtClean="0"/>
              <a:t> </a:t>
            </a:r>
            <a:r>
              <a:rPr lang="en-US" dirty="0" err="1" smtClean="0"/>
              <a:t>eigen</a:t>
            </a:r>
            <a:r>
              <a:rPr lang="en-US" dirty="0" smtClean="0"/>
              <a:t> </a:t>
            </a:r>
            <a:r>
              <a:rPr lang="en-US" dirty="0" err="1" smtClean="0"/>
              <a:t>onderzoeksvragen</a:t>
            </a:r>
            <a:r>
              <a:rPr lang="en-US" dirty="0" smtClean="0"/>
              <a:t>. </a:t>
            </a:r>
            <a:r>
              <a:rPr lang="en-US" dirty="0" err="1" smtClean="0"/>
              <a:t>Deel</a:t>
            </a:r>
            <a:r>
              <a:rPr lang="en-US" dirty="0" smtClean="0"/>
              <a:t> </a:t>
            </a:r>
            <a:r>
              <a:rPr lang="en-US" dirty="0" err="1" smtClean="0"/>
              <a:t>deze</a:t>
            </a:r>
            <a:r>
              <a:rPr lang="en-US" dirty="0" smtClean="0"/>
              <a:t> met de </a:t>
            </a:r>
            <a:r>
              <a:rPr lang="en-US" dirty="0" err="1" smtClean="0"/>
              <a:t>groep</a:t>
            </a:r>
            <a:r>
              <a:rPr lang="en-US" dirty="0" smtClean="0"/>
              <a:t>.</a:t>
            </a:r>
            <a:endParaRPr lang="en-US" dirty="0" smtClean="0"/>
          </a:p>
          <a:p>
            <a:pPr marL="0" lvl="0" indent="0" fontAlgn="base">
              <a:buNone/>
            </a:pPr>
            <a:endParaRPr lang="en-US" dirty="0" smtClean="0"/>
          </a:p>
        </p:txBody>
      </p:sp>
      <p:pic>
        <p:nvPicPr>
          <p:cNvPr id="6" name="Picture 5"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533" y="635671"/>
            <a:ext cx="1065791" cy="1080000"/>
          </a:xfrm>
          <a:prstGeom prst="rect">
            <a:avLst/>
          </a:prstGeom>
        </p:spPr>
      </p:pic>
    </p:spTree>
    <p:extLst>
      <p:ext uri="{BB962C8B-B14F-4D97-AF65-F5344CB8AC3E}">
        <p14:creationId xmlns:p14="http://schemas.microsoft.com/office/powerpoint/2010/main" val="2389366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570" y="568928"/>
            <a:ext cx="6263409" cy="1376078"/>
          </a:xfrm>
        </p:spPr>
        <p:txBody>
          <a:bodyPr>
            <a:normAutofit fontScale="90000"/>
          </a:bodyPr>
          <a:lstStyle/>
          <a:p>
            <a:r>
              <a:rPr lang="en-US" dirty="0" err="1" smtClean="0"/>
              <a:t>Strategieën</a:t>
            </a:r>
            <a:r>
              <a:rPr lang="en-US" dirty="0" smtClean="0"/>
              <a:t>, </a:t>
            </a:r>
            <a:r>
              <a:rPr lang="en-US" dirty="0" err="1" smtClean="0"/>
              <a:t>kansen</a:t>
            </a:r>
            <a:r>
              <a:rPr lang="en-US" dirty="0" smtClean="0"/>
              <a:t> </a:t>
            </a:r>
            <a:r>
              <a:rPr lang="en-US" dirty="0" err="1" smtClean="0"/>
              <a:t>en</a:t>
            </a:r>
            <a:r>
              <a:rPr lang="en-US" dirty="0" smtClean="0"/>
              <a:t> </a:t>
            </a:r>
            <a:r>
              <a:rPr lang="en-US" dirty="0" err="1" smtClean="0"/>
              <a:t>uitdagingen</a:t>
            </a:r>
            <a:endParaRPr lang="en-US" dirty="0"/>
          </a:p>
        </p:txBody>
      </p:sp>
      <p:sp>
        <p:nvSpPr>
          <p:cNvPr id="4" name="Content Placeholder 3"/>
          <p:cNvSpPr>
            <a:spLocks noGrp="1"/>
          </p:cNvSpPr>
          <p:nvPr>
            <p:ph idx="1"/>
          </p:nvPr>
        </p:nvSpPr>
        <p:spPr>
          <a:xfrm>
            <a:off x="1076446" y="2476981"/>
            <a:ext cx="7377441" cy="3009419"/>
          </a:xfrm>
        </p:spPr>
        <p:txBody>
          <a:bodyPr>
            <a:normAutofit/>
          </a:bodyPr>
          <a:lstStyle/>
          <a:p>
            <a:pPr marL="0" lvl="0" indent="0" fontAlgn="base">
              <a:buNone/>
            </a:pPr>
            <a:r>
              <a:rPr lang="en-US" dirty="0" err="1" smtClean="0"/>
              <a:t>Welke</a:t>
            </a:r>
            <a:r>
              <a:rPr lang="en-US" dirty="0" smtClean="0"/>
              <a:t> </a:t>
            </a:r>
            <a:r>
              <a:rPr lang="en-US" dirty="0" err="1" smtClean="0"/>
              <a:t>strategieën</a:t>
            </a:r>
            <a:r>
              <a:rPr lang="en-US" dirty="0" smtClean="0"/>
              <a:t> </a:t>
            </a:r>
            <a:r>
              <a:rPr lang="en-US" dirty="0" err="1" smtClean="0"/>
              <a:t>zijn</a:t>
            </a:r>
            <a:r>
              <a:rPr lang="en-US" dirty="0" smtClean="0"/>
              <a:t> </a:t>
            </a:r>
            <a:r>
              <a:rPr lang="en-US" dirty="0" err="1" smtClean="0"/>
              <a:t>naar</a:t>
            </a:r>
            <a:r>
              <a:rPr lang="en-US" dirty="0" smtClean="0"/>
              <a:t> </a:t>
            </a:r>
            <a:r>
              <a:rPr lang="en-US" dirty="0" err="1" smtClean="0"/>
              <a:t>voren</a:t>
            </a:r>
            <a:r>
              <a:rPr lang="en-US" dirty="0" smtClean="0"/>
              <a:t> </a:t>
            </a:r>
            <a:r>
              <a:rPr lang="en-US" dirty="0" err="1" smtClean="0"/>
              <a:t>gekomen</a:t>
            </a:r>
            <a:r>
              <a:rPr lang="en-US" dirty="0" smtClean="0"/>
              <a:t>?</a:t>
            </a:r>
            <a:endParaRPr lang="en-US" dirty="0" smtClean="0"/>
          </a:p>
          <a:p>
            <a:pPr marL="0" lvl="0" indent="0" fontAlgn="base">
              <a:buNone/>
            </a:pPr>
            <a:r>
              <a:rPr lang="en-US" dirty="0" smtClean="0"/>
              <a:t>Wat </a:t>
            </a:r>
            <a:r>
              <a:rPr lang="en-US" dirty="0" err="1" smtClean="0"/>
              <a:t>zijn</a:t>
            </a:r>
            <a:r>
              <a:rPr lang="en-US" dirty="0" smtClean="0"/>
              <a:t> de </a:t>
            </a:r>
            <a:r>
              <a:rPr lang="en-US" dirty="0" err="1" smtClean="0"/>
              <a:t>mogelijkheden</a:t>
            </a:r>
            <a:r>
              <a:rPr lang="en-US" dirty="0" smtClean="0"/>
              <a:t>/</a:t>
            </a:r>
            <a:r>
              <a:rPr lang="en-US" dirty="0" err="1" smtClean="0"/>
              <a:t>kansen</a:t>
            </a:r>
            <a:r>
              <a:rPr lang="en-US" dirty="0" smtClean="0"/>
              <a:t> </a:t>
            </a:r>
            <a:r>
              <a:rPr lang="en-US" dirty="0" err="1" smtClean="0"/>
              <a:t>en</a:t>
            </a:r>
            <a:r>
              <a:rPr lang="en-US" dirty="0" smtClean="0"/>
              <a:t> </a:t>
            </a:r>
            <a:r>
              <a:rPr lang="en-US" dirty="0" err="1" smtClean="0"/>
              <a:t>uitdagingen</a:t>
            </a:r>
            <a:r>
              <a:rPr lang="en-US" dirty="0" smtClean="0"/>
              <a:t> van </a:t>
            </a:r>
            <a:r>
              <a:rPr lang="en-US" dirty="0" err="1" smtClean="0"/>
              <a:t>deze</a:t>
            </a:r>
            <a:r>
              <a:rPr lang="en-US" dirty="0" smtClean="0"/>
              <a:t> </a:t>
            </a:r>
            <a:r>
              <a:rPr lang="en-US" dirty="0" err="1" smtClean="0"/>
              <a:t>strategieën</a:t>
            </a:r>
            <a:r>
              <a:rPr lang="en-US" dirty="0" smtClean="0"/>
              <a:t>?</a:t>
            </a:r>
            <a:endParaRPr lang="en-US" dirty="0" smtClean="0"/>
          </a:p>
        </p:txBody>
      </p:sp>
      <p:pic>
        <p:nvPicPr>
          <p:cNvPr id="5" name="Picture 4"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551" y="568928"/>
            <a:ext cx="1065790" cy="1080000"/>
          </a:xfrm>
          <a:prstGeom prst="rect">
            <a:avLst/>
          </a:prstGeom>
        </p:spPr>
      </p:pic>
    </p:spTree>
    <p:extLst>
      <p:ext uri="{BB962C8B-B14F-4D97-AF65-F5344CB8AC3E}">
        <p14:creationId xmlns:p14="http://schemas.microsoft.com/office/powerpoint/2010/main" val="18513521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394" y="643222"/>
            <a:ext cx="6483458" cy="1072449"/>
          </a:xfrm>
        </p:spPr>
        <p:txBody>
          <a:bodyPr>
            <a:normAutofit/>
          </a:bodyPr>
          <a:lstStyle/>
          <a:p>
            <a:r>
              <a:rPr lang="en-US" dirty="0" smtClean="0"/>
              <a:t>Finishing off</a:t>
            </a:r>
            <a:endParaRPr lang="en-US" dirty="0"/>
          </a:p>
        </p:txBody>
      </p:sp>
      <p:pic>
        <p:nvPicPr>
          <p:cNvPr id="7" name="Picture 6"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359" y="546085"/>
            <a:ext cx="1065790" cy="1080000"/>
          </a:xfrm>
          <a:prstGeom prst="rect">
            <a:avLst/>
          </a:prstGeom>
        </p:spPr>
      </p:pic>
      <p:sp>
        <p:nvSpPr>
          <p:cNvPr id="4" name="Content Placeholder 3"/>
          <p:cNvSpPr>
            <a:spLocks noGrp="1"/>
          </p:cNvSpPr>
          <p:nvPr>
            <p:ph idx="1"/>
          </p:nvPr>
        </p:nvSpPr>
        <p:spPr>
          <a:xfrm>
            <a:off x="1706879" y="1812808"/>
            <a:ext cx="6617971" cy="4214363"/>
          </a:xfrm>
        </p:spPr>
        <p:txBody>
          <a:bodyPr>
            <a:normAutofit fontScale="85000" lnSpcReduction="10000"/>
          </a:bodyPr>
          <a:lstStyle/>
          <a:p>
            <a:pPr marL="0" lvl="0" indent="0" fontAlgn="base">
              <a:buNone/>
            </a:pPr>
            <a:r>
              <a:rPr lang="en-US" dirty="0" err="1" smtClean="0"/>
              <a:t>Kies</a:t>
            </a:r>
            <a:r>
              <a:rPr lang="en-US" dirty="0" smtClean="0"/>
              <a:t> </a:t>
            </a:r>
            <a:r>
              <a:rPr lang="en-US" dirty="0" err="1" smtClean="0"/>
              <a:t>een</a:t>
            </a:r>
            <a:r>
              <a:rPr lang="en-US" dirty="0" smtClean="0"/>
              <a:t> </a:t>
            </a:r>
            <a:r>
              <a:rPr lang="en-US" dirty="0" err="1" smtClean="0"/>
              <a:t>strategie</a:t>
            </a:r>
            <a:r>
              <a:rPr lang="en-US" dirty="0" smtClean="0"/>
              <a:t> om </a:t>
            </a:r>
            <a:r>
              <a:rPr lang="en-US" dirty="0" err="1" smtClean="0"/>
              <a:t>leerlingen</a:t>
            </a:r>
            <a:r>
              <a:rPr lang="en-US" dirty="0" smtClean="0"/>
              <a:t> de </a:t>
            </a:r>
            <a:r>
              <a:rPr lang="en-US" dirty="0" err="1" smtClean="0"/>
              <a:t>kans</a:t>
            </a:r>
            <a:r>
              <a:rPr lang="en-US" dirty="0" smtClean="0"/>
              <a:t> </a:t>
            </a:r>
            <a:r>
              <a:rPr lang="en-US" dirty="0" err="1" smtClean="0"/>
              <a:t>te</a:t>
            </a:r>
            <a:r>
              <a:rPr lang="en-US" dirty="0" smtClean="0"/>
              <a:t> </a:t>
            </a:r>
            <a:r>
              <a:rPr lang="en-US" dirty="0" err="1" smtClean="0"/>
              <a:t>geven</a:t>
            </a:r>
            <a:r>
              <a:rPr lang="en-US" dirty="0" smtClean="0"/>
              <a:t> </a:t>
            </a:r>
            <a:r>
              <a:rPr lang="en-US" dirty="0" err="1" smtClean="0"/>
              <a:t>hun</a:t>
            </a:r>
            <a:r>
              <a:rPr lang="en-US" dirty="0" smtClean="0"/>
              <a:t> </a:t>
            </a:r>
            <a:r>
              <a:rPr lang="en-US" dirty="0" err="1" smtClean="0"/>
              <a:t>eigen</a:t>
            </a:r>
            <a:r>
              <a:rPr lang="en-US" dirty="0" smtClean="0"/>
              <a:t> </a:t>
            </a:r>
            <a:r>
              <a:rPr lang="en-US" dirty="0" err="1" smtClean="0"/>
              <a:t>vragen</a:t>
            </a:r>
            <a:r>
              <a:rPr lang="en-US" dirty="0" smtClean="0"/>
              <a:t> op </a:t>
            </a:r>
            <a:r>
              <a:rPr lang="en-US" dirty="0" err="1" smtClean="0"/>
              <a:t>te</a:t>
            </a:r>
            <a:r>
              <a:rPr lang="en-US" dirty="0" smtClean="0"/>
              <a:t> </a:t>
            </a:r>
            <a:r>
              <a:rPr lang="en-US" dirty="0" err="1" smtClean="0"/>
              <a:t>stellen</a:t>
            </a:r>
            <a:r>
              <a:rPr lang="en-US" dirty="0" smtClean="0"/>
              <a:t>.</a:t>
            </a:r>
            <a:endParaRPr lang="en-US" dirty="0" smtClean="0"/>
          </a:p>
          <a:p>
            <a:pPr marL="0" lvl="0" indent="0" fontAlgn="base">
              <a:buNone/>
            </a:pPr>
            <a:endParaRPr lang="en-US" dirty="0"/>
          </a:p>
          <a:p>
            <a:pPr marL="0" lvl="0" indent="0" fontAlgn="base">
              <a:buNone/>
            </a:pPr>
            <a:r>
              <a:rPr lang="en-US" dirty="0" err="1" smtClean="0"/>
              <a:t>Probeer</a:t>
            </a:r>
            <a:r>
              <a:rPr lang="en-US" dirty="0" smtClean="0"/>
              <a:t> </a:t>
            </a:r>
            <a:r>
              <a:rPr lang="en-US" dirty="0" err="1" smtClean="0"/>
              <a:t>dit</a:t>
            </a:r>
            <a:r>
              <a:rPr lang="en-US" dirty="0" smtClean="0"/>
              <a:t> </a:t>
            </a:r>
            <a:r>
              <a:rPr lang="en-US" dirty="0" err="1" smtClean="0"/>
              <a:t>uit</a:t>
            </a:r>
            <a:r>
              <a:rPr lang="en-US" dirty="0" smtClean="0"/>
              <a:t> met </a:t>
            </a:r>
            <a:r>
              <a:rPr lang="en-US" dirty="0" err="1" smtClean="0"/>
              <a:t>een</a:t>
            </a:r>
            <a:r>
              <a:rPr lang="en-US" dirty="0" smtClean="0"/>
              <a:t> </a:t>
            </a:r>
            <a:r>
              <a:rPr lang="en-US" dirty="0" err="1" smtClean="0"/>
              <a:t>klas</a:t>
            </a:r>
            <a:r>
              <a:rPr lang="en-US" dirty="0" smtClean="0"/>
              <a:t>. Na de les(</a:t>
            </a:r>
            <a:r>
              <a:rPr lang="en-US" dirty="0" err="1" smtClean="0"/>
              <a:t>senserie</a:t>
            </a:r>
            <a:r>
              <a:rPr lang="en-US" dirty="0" smtClean="0"/>
              <a:t>):</a:t>
            </a:r>
            <a:endParaRPr lang="en-US" dirty="0" smtClean="0"/>
          </a:p>
          <a:p>
            <a:r>
              <a:rPr lang="en-US" dirty="0" err="1" smtClean="0"/>
              <a:t>Reflecteer</a:t>
            </a:r>
            <a:r>
              <a:rPr lang="en-US" dirty="0" smtClean="0"/>
              <a:t> je op de </a:t>
            </a:r>
            <a:r>
              <a:rPr lang="en-US" dirty="0" err="1" smtClean="0"/>
              <a:t>antwoorden</a:t>
            </a:r>
            <a:r>
              <a:rPr lang="en-US" dirty="0" smtClean="0"/>
              <a:t> van </a:t>
            </a:r>
            <a:r>
              <a:rPr lang="en-US" dirty="0" err="1" smtClean="0"/>
              <a:t>leerlingen</a:t>
            </a:r>
            <a:r>
              <a:rPr lang="en-US" dirty="0" smtClean="0"/>
              <a:t>;</a:t>
            </a:r>
            <a:endParaRPr lang="en-US" dirty="0" smtClean="0"/>
          </a:p>
          <a:p>
            <a:r>
              <a:rPr lang="en-GB" dirty="0" err="1" smtClean="0"/>
              <a:t>Blik</a:t>
            </a:r>
            <a:r>
              <a:rPr lang="en-GB" dirty="0" smtClean="0"/>
              <a:t> je </a:t>
            </a:r>
            <a:r>
              <a:rPr lang="en-GB" dirty="0" err="1" smtClean="0"/>
              <a:t>terug</a:t>
            </a:r>
            <a:r>
              <a:rPr lang="en-GB" dirty="0" smtClean="0"/>
              <a:t> op wat je </a:t>
            </a:r>
            <a:r>
              <a:rPr lang="en-GB" dirty="0" err="1" smtClean="0"/>
              <a:t>geleerd</a:t>
            </a:r>
            <a:r>
              <a:rPr lang="en-GB" dirty="0" smtClean="0"/>
              <a:t> </a:t>
            </a:r>
            <a:r>
              <a:rPr lang="en-GB" dirty="0" err="1" smtClean="0"/>
              <a:t>hebt</a:t>
            </a:r>
            <a:r>
              <a:rPr lang="en-GB" dirty="0" smtClean="0"/>
              <a:t> </a:t>
            </a:r>
            <a:r>
              <a:rPr lang="en-GB" dirty="0" err="1" smtClean="0"/>
              <a:t>en</a:t>
            </a:r>
            <a:r>
              <a:rPr lang="en-GB" dirty="0" smtClean="0"/>
              <a:t> wat je </a:t>
            </a:r>
            <a:r>
              <a:rPr lang="en-GB" dirty="0" err="1" smtClean="0"/>
              <a:t>anders</a:t>
            </a:r>
            <a:r>
              <a:rPr lang="en-GB" dirty="0" smtClean="0"/>
              <a:t> </a:t>
            </a:r>
            <a:r>
              <a:rPr lang="en-GB" dirty="0" err="1" smtClean="0"/>
              <a:t>zou</a:t>
            </a:r>
            <a:r>
              <a:rPr lang="en-GB" dirty="0" smtClean="0"/>
              <a:t> </a:t>
            </a:r>
            <a:r>
              <a:rPr lang="en-GB" dirty="0" err="1" smtClean="0"/>
              <a:t>doen</a:t>
            </a:r>
            <a:r>
              <a:rPr lang="en-GB" dirty="0" smtClean="0"/>
              <a:t>;</a:t>
            </a:r>
            <a:endParaRPr lang="en-GB" dirty="0" smtClean="0"/>
          </a:p>
          <a:p>
            <a:r>
              <a:rPr lang="en-GB" dirty="0" err="1" smtClean="0"/>
              <a:t>Rapporteer</a:t>
            </a:r>
            <a:r>
              <a:rPr lang="en-GB" dirty="0" smtClean="0"/>
              <a:t> je </a:t>
            </a:r>
            <a:r>
              <a:rPr lang="en-GB" dirty="0" err="1" smtClean="0"/>
              <a:t>bevindingen</a:t>
            </a:r>
            <a:r>
              <a:rPr lang="en-GB" dirty="0" smtClean="0"/>
              <a:t> </a:t>
            </a:r>
            <a:r>
              <a:rPr lang="en-GB" dirty="0" err="1" smtClean="0"/>
              <a:t>aan</a:t>
            </a:r>
            <a:r>
              <a:rPr lang="en-GB" dirty="0" smtClean="0"/>
              <a:t> de </a:t>
            </a:r>
            <a:r>
              <a:rPr lang="en-GB" dirty="0" err="1" smtClean="0"/>
              <a:t>groep</a:t>
            </a:r>
            <a:endParaRPr lang="en-GB" dirty="0"/>
          </a:p>
        </p:txBody>
      </p:sp>
      <p:pic>
        <p:nvPicPr>
          <p:cNvPr id="5" name="Picture 4" descr="nextsteps.jpg"/>
          <p:cNvPicPr>
            <a:picLocks/>
          </p:cNvPicPr>
          <p:nvPr/>
        </p:nvPicPr>
        <p:blipFill>
          <a:blip r:embed="rId4">
            <a:extLst>
              <a:ext uri="{28A0092B-C50C-407E-A947-70E740481C1C}">
                <a14:useLocalDpi xmlns:a14="http://schemas.microsoft.com/office/drawing/2010/main" val="0"/>
              </a:ext>
            </a:extLst>
          </a:blip>
          <a:stretch>
            <a:fillRect/>
          </a:stretch>
        </p:blipFill>
        <p:spPr>
          <a:xfrm>
            <a:off x="402149" y="3138123"/>
            <a:ext cx="1080000" cy="1080000"/>
          </a:xfrm>
          <a:prstGeom prst="rect">
            <a:avLst/>
          </a:prstGeom>
        </p:spPr>
      </p:pic>
    </p:spTree>
    <p:extLst>
      <p:ext uri="{BB962C8B-B14F-4D97-AF65-F5344CB8AC3E}">
        <p14:creationId xmlns:p14="http://schemas.microsoft.com/office/powerpoint/2010/main" val="2071904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287" y="331788"/>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829934" y="1677478"/>
            <a:ext cx="7591244" cy="4666172"/>
          </a:xfrm>
        </p:spPr>
        <p:txBody>
          <a:bodyPr>
            <a:normAutofit fontScale="85000" lnSpcReduction="20000"/>
          </a:bodyPr>
          <a:lstStyle/>
          <a:p>
            <a:pPr marL="0" indent="0">
              <a:buNone/>
            </a:pPr>
            <a:r>
              <a:rPr lang="en-GB" i="1" dirty="0" smtClean="0"/>
              <a:t>Aim: </a:t>
            </a:r>
          </a:p>
          <a:p>
            <a:pPr marL="0" indent="0">
              <a:buNone/>
            </a:pPr>
            <a:r>
              <a:rPr lang="en-GB" dirty="0" err="1" smtClean="0"/>
              <a:t>Begrip</a:t>
            </a:r>
            <a:r>
              <a:rPr lang="en-GB" dirty="0" smtClean="0"/>
              <a:t> </a:t>
            </a:r>
            <a:r>
              <a:rPr lang="en-GB" dirty="0" err="1" smtClean="0"/>
              <a:t>ontwikkelen</a:t>
            </a:r>
            <a:r>
              <a:rPr lang="en-GB" dirty="0" smtClean="0"/>
              <a:t> over hoe OL </a:t>
            </a:r>
            <a:r>
              <a:rPr lang="en-GB" dirty="0" err="1" smtClean="0"/>
              <a:t>gestimuleerd</a:t>
            </a:r>
            <a:r>
              <a:rPr lang="en-GB" dirty="0" smtClean="0"/>
              <a:t> </a:t>
            </a:r>
            <a:r>
              <a:rPr lang="en-GB" dirty="0" err="1" smtClean="0"/>
              <a:t>kan</a:t>
            </a:r>
            <a:r>
              <a:rPr lang="en-GB" dirty="0" smtClean="0"/>
              <a:t> </a:t>
            </a:r>
            <a:r>
              <a:rPr lang="en-GB" dirty="0" err="1" smtClean="0"/>
              <a:t>worden</a:t>
            </a:r>
            <a:r>
              <a:rPr lang="en-GB" dirty="0" smtClean="0"/>
              <a:t> door </a:t>
            </a:r>
            <a:r>
              <a:rPr lang="en-GB" dirty="0" err="1" smtClean="0"/>
              <a:t>leerlingen</a:t>
            </a:r>
            <a:r>
              <a:rPr lang="en-GB" dirty="0" smtClean="0"/>
              <a:t> </a:t>
            </a:r>
            <a:r>
              <a:rPr lang="en-GB" dirty="0" err="1" smtClean="0"/>
              <a:t>hun</a:t>
            </a:r>
            <a:r>
              <a:rPr lang="en-GB" dirty="0" smtClean="0"/>
              <a:t> </a:t>
            </a:r>
            <a:r>
              <a:rPr lang="en-GB" dirty="0" err="1" smtClean="0"/>
              <a:t>eigen</a:t>
            </a:r>
            <a:r>
              <a:rPr lang="en-GB" dirty="0" smtClean="0"/>
              <a:t> </a:t>
            </a:r>
            <a:r>
              <a:rPr lang="en-GB" dirty="0" err="1" smtClean="0"/>
              <a:t>vragen</a:t>
            </a:r>
            <a:r>
              <a:rPr lang="en-GB" dirty="0" smtClean="0"/>
              <a:t> </a:t>
            </a:r>
            <a:r>
              <a:rPr lang="en-GB" dirty="0" err="1" smtClean="0"/>
              <a:t>te</a:t>
            </a:r>
            <a:r>
              <a:rPr lang="en-GB" dirty="0" smtClean="0"/>
              <a:t> </a:t>
            </a:r>
            <a:r>
              <a:rPr lang="en-GB" dirty="0" err="1" smtClean="0"/>
              <a:t>laten</a:t>
            </a:r>
            <a:r>
              <a:rPr lang="en-GB" dirty="0" smtClean="0"/>
              <a:t> </a:t>
            </a:r>
            <a:r>
              <a:rPr lang="en-GB" dirty="0" err="1" smtClean="0"/>
              <a:t>stellen</a:t>
            </a:r>
            <a:r>
              <a:rPr lang="en-GB" dirty="0" smtClean="0"/>
              <a:t> </a:t>
            </a:r>
            <a:r>
              <a:rPr lang="en-GB" dirty="0" err="1" smtClean="0"/>
              <a:t>voor</a:t>
            </a:r>
            <a:r>
              <a:rPr lang="en-GB" dirty="0" smtClean="0"/>
              <a:t> </a:t>
            </a:r>
            <a:r>
              <a:rPr lang="en-GB" dirty="0" err="1" smtClean="0"/>
              <a:t>onderzoek</a:t>
            </a:r>
            <a:endParaRPr lang="en-GB" dirty="0" smtClean="0"/>
          </a:p>
          <a:p>
            <a:pPr marL="0" indent="0">
              <a:buNone/>
            </a:pPr>
            <a:endParaRPr lang="en-GB" dirty="0" smtClean="0"/>
          </a:p>
          <a:p>
            <a:pPr marL="0" indent="0">
              <a:buNone/>
            </a:pPr>
            <a:r>
              <a:rPr lang="en-GB" i="1" dirty="0" smtClean="0"/>
              <a:t>We </a:t>
            </a:r>
            <a:r>
              <a:rPr lang="en-GB" i="1" dirty="0" err="1" smtClean="0"/>
              <a:t>zu</a:t>
            </a:r>
            <a:r>
              <a:rPr lang="en-GB" i="1" dirty="0" err="1" smtClean="0"/>
              <a:t>llen</a:t>
            </a:r>
            <a:r>
              <a:rPr lang="en-GB" i="1" dirty="0" smtClean="0"/>
              <a:t>:</a:t>
            </a:r>
            <a:endParaRPr lang="en-GB" i="1" dirty="0" smtClean="0"/>
          </a:p>
          <a:p>
            <a:r>
              <a:rPr lang="en-GB" dirty="0" smtClean="0"/>
              <a:t>Het </a:t>
            </a:r>
            <a:r>
              <a:rPr lang="en-GB" dirty="0" err="1" smtClean="0"/>
              <a:t>gebruik</a:t>
            </a:r>
            <a:r>
              <a:rPr lang="en-GB" dirty="0" smtClean="0"/>
              <a:t> van </a:t>
            </a:r>
            <a:r>
              <a:rPr lang="en-GB" dirty="0" err="1" smtClean="0"/>
              <a:t>afbeeldingen</a:t>
            </a:r>
            <a:r>
              <a:rPr lang="en-GB" dirty="0" smtClean="0"/>
              <a:t> </a:t>
            </a:r>
            <a:r>
              <a:rPr lang="en-GB" dirty="0" err="1" smtClean="0"/>
              <a:t>verkennen</a:t>
            </a:r>
            <a:r>
              <a:rPr lang="en-GB" dirty="0" smtClean="0"/>
              <a:t>;</a:t>
            </a:r>
            <a:endParaRPr lang="en-GB" dirty="0" smtClean="0"/>
          </a:p>
          <a:p>
            <a:r>
              <a:rPr lang="en-GB" dirty="0" err="1" smtClean="0"/>
              <a:t>Strategieën</a:t>
            </a:r>
            <a:r>
              <a:rPr lang="en-GB" dirty="0" smtClean="0"/>
              <a:t> </a:t>
            </a:r>
            <a:r>
              <a:rPr lang="en-GB" dirty="0" err="1" smtClean="0"/>
              <a:t>identificeren</a:t>
            </a:r>
            <a:r>
              <a:rPr lang="en-GB" dirty="0" smtClean="0"/>
              <a:t> die </a:t>
            </a:r>
            <a:r>
              <a:rPr lang="en-GB" dirty="0" err="1" smtClean="0"/>
              <a:t>studenten</a:t>
            </a:r>
            <a:r>
              <a:rPr lang="en-GB" dirty="0" smtClean="0"/>
              <a:t> </a:t>
            </a:r>
            <a:r>
              <a:rPr lang="en-GB" dirty="0" err="1" smtClean="0"/>
              <a:t>ondersteunen</a:t>
            </a:r>
            <a:r>
              <a:rPr lang="en-GB" dirty="0" smtClean="0"/>
              <a:t> </a:t>
            </a:r>
            <a:r>
              <a:rPr lang="en-GB" dirty="0" err="1" smtClean="0"/>
              <a:t>bij</a:t>
            </a:r>
            <a:r>
              <a:rPr lang="en-GB" dirty="0" smtClean="0"/>
              <a:t> het </a:t>
            </a:r>
            <a:r>
              <a:rPr lang="en-GB" dirty="0" err="1" smtClean="0"/>
              <a:t>maken</a:t>
            </a:r>
            <a:r>
              <a:rPr lang="en-GB" dirty="0" smtClean="0"/>
              <a:t> van </a:t>
            </a:r>
            <a:r>
              <a:rPr lang="en-GB" dirty="0" err="1" smtClean="0"/>
              <a:t>vragen</a:t>
            </a:r>
            <a:r>
              <a:rPr lang="en-GB" dirty="0" smtClean="0"/>
              <a:t>;</a:t>
            </a:r>
            <a:endParaRPr lang="en-GB" dirty="0" smtClean="0"/>
          </a:p>
          <a:p>
            <a:r>
              <a:rPr lang="en-GB" dirty="0" err="1" smtClean="0"/>
              <a:t>Kansen</a:t>
            </a:r>
            <a:r>
              <a:rPr lang="en-GB" dirty="0" smtClean="0"/>
              <a:t> </a:t>
            </a:r>
            <a:r>
              <a:rPr lang="en-GB" dirty="0" err="1" smtClean="0"/>
              <a:t>en</a:t>
            </a:r>
            <a:r>
              <a:rPr lang="en-GB" dirty="0" smtClean="0"/>
              <a:t> </a:t>
            </a:r>
            <a:r>
              <a:rPr lang="en-GB" dirty="0" err="1" smtClean="0"/>
              <a:t>uitdagingen</a:t>
            </a:r>
            <a:r>
              <a:rPr lang="en-GB" dirty="0" smtClean="0"/>
              <a:t> </a:t>
            </a:r>
            <a:r>
              <a:rPr lang="en-GB" dirty="0" err="1" smtClean="0"/>
              <a:t>beschouwen</a:t>
            </a:r>
            <a:r>
              <a:rPr lang="en-GB" dirty="0" smtClean="0"/>
              <a:t>;</a:t>
            </a:r>
            <a:endParaRPr lang="en-GB" dirty="0" smtClean="0"/>
          </a:p>
          <a:p>
            <a:r>
              <a:rPr lang="en-GB" dirty="0" err="1" smtClean="0"/>
              <a:t>Voorbereiden</a:t>
            </a:r>
            <a:r>
              <a:rPr lang="en-GB" dirty="0" smtClean="0"/>
              <a:t> op het </a:t>
            </a:r>
            <a:r>
              <a:rPr lang="en-GB" dirty="0" err="1" smtClean="0"/>
              <a:t>gebruik</a:t>
            </a:r>
            <a:r>
              <a:rPr lang="en-GB" dirty="0" smtClean="0"/>
              <a:t> van </a:t>
            </a:r>
            <a:r>
              <a:rPr lang="en-GB" dirty="0" err="1" smtClean="0"/>
              <a:t>een</a:t>
            </a:r>
            <a:r>
              <a:rPr lang="en-GB" dirty="0" smtClean="0"/>
              <a:t> </a:t>
            </a:r>
            <a:r>
              <a:rPr lang="en-GB" dirty="0" err="1" smtClean="0"/>
              <a:t>strategie</a:t>
            </a:r>
            <a:r>
              <a:rPr lang="en-GB" dirty="0" smtClean="0"/>
              <a:t> in </a:t>
            </a:r>
            <a:r>
              <a:rPr lang="en-GB" dirty="0" err="1" smtClean="0"/>
              <a:t>een</a:t>
            </a:r>
            <a:r>
              <a:rPr lang="en-GB" dirty="0" smtClean="0"/>
              <a:t> les.</a:t>
            </a:r>
            <a:endParaRPr lang="en-GB" dirty="0" smtClean="0"/>
          </a:p>
          <a:p>
            <a:endParaRPr lang="en-GB" dirty="0" smtClean="0"/>
          </a:p>
          <a:p>
            <a:endParaRPr lang="en-GB" dirty="0" smtClean="0"/>
          </a:p>
        </p:txBody>
      </p:sp>
      <p:pic>
        <p:nvPicPr>
          <p:cNvPr id="4" name="Picture 2" descr="C:\Documents and Settings\Owner\My Documents\Dropbox\Toolkit\The toolkit\Icons\Icons\working\60mi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440" y="331788"/>
            <a:ext cx="1065790" cy="108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269" y="410154"/>
            <a:ext cx="6483458" cy="1080001"/>
          </a:xfrm>
        </p:spPr>
        <p:txBody>
          <a:bodyPr>
            <a:normAutofit/>
          </a:bodyPr>
          <a:lstStyle/>
          <a:p>
            <a:r>
              <a:rPr lang="en-US" dirty="0" err="1" smtClean="0"/>
              <a:t>Vragen</a:t>
            </a:r>
            <a:r>
              <a:rPr lang="en-US" dirty="0" smtClean="0"/>
              <a:t> </a:t>
            </a:r>
            <a:r>
              <a:rPr lang="en-US" dirty="0" err="1" smtClean="0"/>
              <a:t>genereren</a:t>
            </a:r>
            <a:endParaRPr lang="en-US" dirty="0"/>
          </a:p>
        </p:txBody>
      </p:sp>
      <p:sp>
        <p:nvSpPr>
          <p:cNvPr id="8" name="Rectangle 7"/>
          <p:cNvSpPr/>
          <p:nvPr/>
        </p:nvSpPr>
        <p:spPr>
          <a:xfrm>
            <a:off x="802455" y="1871784"/>
            <a:ext cx="7259272" cy="2739211"/>
          </a:xfrm>
          <a:prstGeom prst="rect">
            <a:avLst/>
          </a:prstGeom>
        </p:spPr>
        <p:txBody>
          <a:bodyPr wrap="square">
            <a:spAutoFit/>
          </a:bodyPr>
          <a:lstStyle/>
          <a:p>
            <a:r>
              <a:rPr lang="en-GB" sz="2800" dirty="0" err="1" smtClean="0"/>
              <a:t>Denk</a:t>
            </a:r>
            <a:r>
              <a:rPr lang="en-GB" sz="2800" dirty="0" smtClean="0"/>
              <a:t> </a:t>
            </a:r>
            <a:r>
              <a:rPr lang="en-GB" sz="2800" dirty="0" err="1" smtClean="0"/>
              <a:t>na</a:t>
            </a:r>
            <a:r>
              <a:rPr lang="en-GB" sz="2800" dirty="0" smtClean="0"/>
              <a:t> over de </a:t>
            </a:r>
            <a:r>
              <a:rPr lang="en-GB" sz="2800" dirty="0" err="1" smtClean="0"/>
              <a:t>volgende</a:t>
            </a:r>
            <a:r>
              <a:rPr lang="en-GB" sz="2800" dirty="0" smtClean="0"/>
              <a:t> 5 </a:t>
            </a:r>
            <a:r>
              <a:rPr lang="en-GB" sz="2800" dirty="0" err="1" smtClean="0"/>
              <a:t>afbeeldingen</a:t>
            </a:r>
            <a:r>
              <a:rPr lang="en-GB" sz="2800" dirty="0" smtClean="0"/>
              <a:t>. Elke </a:t>
            </a:r>
            <a:r>
              <a:rPr lang="en-GB" sz="2800" dirty="0" err="1" smtClean="0"/>
              <a:t>afbeelding</a:t>
            </a:r>
            <a:r>
              <a:rPr lang="en-GB" sz="2800" dirty="0" smtClean="0"/>
              <a:t> </a:t>
            </a:r>
            <a:r>
              <a:rPr lang="en-GB" sz="2800" dirty="0" err="1" smtClean="0"/>
              <a:t>blijft</a:t>
            </a:r>
            <a:r>
              <a:rPr lang="en-GB" sz="2800" dirty="0" smtClean="0"/>
              <a:t> 1 </a:t>
            </a:r>
            <a:r>
              <a:rPr lang="en-GB" sz="2800" dirty="0" err="1" smtClean="0"/>
              <a:t>minuut</a:t>
            </a:r>
            <a:r>
              <a:rPr lang="en-GB" sz="2800" dirty="0" smtClean="0"/>
              <a:t> op het </a:t>
            </a:r>
            <a:r>
              <a:rPr lang="en-GB" sz="2800" dirty="0" err="1" smtClean="0"/>
              <a:t>scherm</a:t>
            </a:r>
            <a:r>
              <a:rPr lang="en-GB" sz="2800" dirty="0" smtClean="0"/>
              <a:t>. </a:t>
            </a:r>
            <a:r>
              <a:rPr lang="en-GB" sz="2800" dirty="0" err="1" smtClean="0"/>
              <a:t>Schrijf</a:t>
            </a:r>
            <a:r>
              <a:rPr lang="en-GB" sz="2800" dirty="0" smtClean="0"/>
              <a:t> </a:t>
            </a:r>
            <a:r>
              <a:rPr lang="en-GB" sz="2800" dirty="0" err="1" smtClean="0"/>
              <a:t>zoveel</a:t>
            </a:r>
            <a:r>
              <a:rPr lang="en-GB" sz="2800" dirty="0" smtClean="0"/>
              <a:t> </a:t>
            </a:r>
            <a:r>
              <a:rPr lang="en-GB" sz="2800" dirty="0" err="1" smtClean="0"/>
              <a:t>mogelijk</a:t>
            </a:r>
            <a:r>
              <a:rPr lang="en-GB" sz="2800" dirty="0" smtClean="0"/>
              <a:t> </a:t>
            </a:r>
            <a:r>
              <a:rPr lang="en-GB" sz="2800" dirty="0" err="1" smtClean="0"/>
              <a:t>onderzoeksvragen</a:t>
            </a:r>
            <a:r>
              <a:rPr lang="en-GB" sz="2800" dirty="0" smtClean="0"/>
              <a:t> op. </a:t>
            </a:r>
            <a:r>
              <a:rPr lang="en-GB" sz="2800" dirty="0" err="1" smtClean="0"/>
              <a:t>Deze</a:t>
            </a:r>
            <a:r>
              <a:rPr lang="en-GB" sz="2800" dirty="0" smtClean="0"/>
              <a:t> </a:t>
            </a:r>
            <a:r>
              <a:rPr lang="en-GB" sz="2800" dirty="0" err="1" smtClean="0"/>
              <a:t>vragen</a:t>
            </a:r>
            <a:r>
              <a:rPr lang="en-GB" sz="2800" dirty="0" smtClean="0"/>
              <a:t> </a:t>
            </a:r>
            <a:r>
              <a:rPr lang="en-GB" sz="2800" dirty="0" err="1" smtClean="0"/>
              <a:t>moeten</a:t>
            </a:r>
            <a:r>
              <a:rPr lang="en-GB" sz="2800" dirty="0" smtClean="0"/>
              <a:t> </a:t>
            </a:r>
            <a:r>
              <a:rPr lang="en-GB" sz="2800" dirty="0" err="1" smtClean="0"/>
              <a:t>iets</a:t>
            </a:r>
            <a:r>
              <a:rPr lang="en-GB" sz="2800" dirty="0" smtClean="0"/>
              <a:t> met </a:t>
            </a:r>
            <a:r>
              <a:rPr lang="en-GB" sz="2800" dirty="0" err="1" smtClean="0"/>
              <a:t>wetenschap</a:t>
            </a:r>
            <a:r>
              <a:rPr lang="en-GB" sz="2800" dirty="0" smtClean="0"/>
              <a:t> </a:t>
            </a:r>
            <a:r>
              <a:rPr lang="en-GB" sz="2800" dirty="0" err="1" smtClean="0"/>
              <a:t>te</a:t>
            </a:r>
            <a:r>
              <a:rPr lang="en-GB" sz="2800" dirty="0" smtClean="0"/>
              <a:t> </a:t>
            </a:r>
            <a:r>
              <a:rPr lang="en-GB" sz="2800" dirty="0" err="1" smtClean="0"/>
              <a:t>maken</a:t>
            </a:r>
            <a:r>
              <a:rPr lang="en-GB" sz="2800" dirty="0" smtClean="0"/>
              <a:t> </a:t>
            </a:r>
            <a:r>
              <a:rPr lang="en-GB" sz="2800" dirty="0" err="1" smtClean="0"/>
              <a:t>hebben</a:t>
            </a:r>
            <a:r>
              <a:rPr lang="en-GB" sz="2800" dirty="0" smtClean="0"/>
              <a:t>, maar </a:t>
            </a:r>
            <a:r>
              <a:rPr lang="en-GB" sz="2800" dirty="0" err="1" smtClean="0"/>
              <a:t>kunnen</a:t>
            </a:r>
            <a:r>
              <a:rPr lang="en-GB" sz="2800" dirty="0" smtClean="0"/>
              <a:t> </a:t>
            </a:r>
            <a:r>
              <a:rPr lang="en-GB" sz="2800" dirty="0" err="1" smtClean="0"/>
              <a:t>ook</a:t>
            </a:r>
            <a:r>
              <a:rPr lang="en-GB" sz="2800" dirty="0" smtClean="0"/>
              <a:t> </a:t>
            </a:r>
            <a:r>
              <a:rPr lang="en-GB" sz="2800" dirty="0" err="1" smtClean="0"/>
              <a:t>interdisciplinair</a:t>
            </a:r>
            <a:r>
              <a:rPr lang="en-GB" sz="2800" dirty="0" smtClean="0"/>
              <a:t> </a:t>
            </a:r>
            <a:r>
              <a:rPr lang="en-GB" sz="2800" dirty="0" err="1" smtClean="0"/>
              <a:t>zijn</a:t>
            </a:r>
            <a:r>
              <a:rPr lang="en-GB" sz="2800" dirty="0" smtClean="0"/>
              <a:t>. </a:t>
            </a:r>
            <a:endParaRPr lang="en-GB" sz="3200" dirty="0"/>
          </a:p>
          <a:p>
            <a:endParaRPr lang="en-GB" sz="3200" dirty="0"/>
          </a:p>
        </p:txBody>
      </p:sp>
      <p:pic>
        <p:nvPicPr>
          <p:cNvPr id="1026" name="Picture 2" descr="C:\Users\ttzpds\Dropbox\Toolkit\The toolkit\4 Icons\Icons\working\individua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246" y="410155"/>
            <a:ext cx="1066829"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992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0331" y="280613"/>
            <a:ext cx="5883216" cy="1321515"/>
          </a:xfrm>
        </p:spPr>
        <p:txBody>
          <a:bodyPr>
            <a:normAutofit fontScale="90000"/>
          </a:bodyPr>
          <a:lstStyle/>
          <a:p>
            <a:r>
              <a:rPr lang="en-US" dirty="0" err="1" smtClean="0"/>
              <a:t>Windturbine</a:t>
            </a:r>
            <a:r>
              <a:rPr lang="en-US" dirty="0" smtClean="0"/>
              <a:t>/</a:t>
            </a:r>
            <a:br>
              <a:rPr lang="en-US" dirty="0" smtClean="0"/>
            </a:br>
            <a:r>
              <a:rPr lang="en-US" dirty="0" err="1" smtClean="0"/>
              <a:t>zonnenschermen</a:t>
            </a:r>
            <a:endParaRPr lang="en-US" dirty="0"/>
          </a:p>
        </p:txBody>
      </p:sp>
      <p:pic>
        <p:nvPicPr>
          <p:cNvPr id="6" name="Picture 5" descr="How To Go Green With Your Energy">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780331" y="2001582"/>
            <a:ext cx="5370653" cy="3766709"/>
          </a:xfrm>
          <a:prstGeom prst="rect">
            <a:avLst/>
          </a:prstGeom>
          <a:noFill/>
          <a:ln>
            <a:noFill/>
          </a:ln>
        </p:spPr>
      </p:pic>
      <p:pic>
        <p:nvPicPr>
          <p:cNvPr id="9" name="Picture 2" descr="C:\Users\ttzpds\Dropbox\Toolkit\The toolkit\4 Icons\Icons\working\individual.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858" y="401371"/>
            <a:ext cx="1066829"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206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284" y="274637"/>
            <a:ext cx="5883216" cy="1321515"/>
          </a:xfrm>
        </p:spPr>
        <p:txBody>
          <a:bodyPr>
            <a:normAutofit/>
          </a:bodyPr>
          <a:lstStyle/>
          <a:p>
            <a:r>
              <a:rPr lang="en-US" dirty="0" err="1" smtClean="0"/>
              <a:t>Kas</a:t>
            </a:r>
            <a:endParaRPr lang="en-US" dirty="0"/>
          </a:p>
        </p:txBody>
      </p:sp>
      <p:pic>
        <p:nvPicPr>
          <p:cNvPr id="8" name="Picture 7" descr="C:\PGCE\Mascil\Greenhouse(eco-friendly).png"/>
          <p:cNvPicPr/>
          <p:nvPr/>
        </p:nvPicPr>
        <p:blipFill>
          <a:blip r:embed="rId3">
            <a:extLst>
              <a:ext uri="{28A0092B-C50C-407E-A947-70E740481C1C}">
                <a14:useLocalDpi xmlns:a14="http://schemas.microsoft.com/office/drawing/2010/main" val="0"/>
              </a:ext>
            </a:extLst>
          </a:blip>
          <a:srcRect/>
          <a:stretch>
            <a:fillRect/>
          </a:stretch>
        </p:blipFill>
        <p:spPr bwMode="auto">
          <a:xfrm>
            <a:off x="1733550" y="1910546"/>
            <a:ext cx="5665950" cy="3819646"/>
          </a:xfrm>
          <a:prstGeom prst="rect">
            <a:avLst/>
          </a:prstGeom>
          <a:noFill/>
          <a:ln>
            <a:noFill/>
          </a:ln>
        </p:spPr>
      </p:pic>
      <p:pic>
        <p:nvPicPr>
          <p:cNvPr id="9" name="Picture 2" descr="C:\Users\ttzpds\Dropbox\Toolkit\The toolkit\4 Icons\Icons\working\individual.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261" y="401371"/>
            <a:ext cx="1066829"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11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853" y="516153"/>
            <a:ext cx="5487998" cy="1080000"/>
          </a:xfrm>
        </p:spPr>
        <p:txBody>
          <a:bodyPr>
            <a:normAutofit/>
          </a:bodyPr>
          <a:lstStyle/>
          <a:p>
            <a:r>
              <a:rPr lang="en-US" dirty="0" err="1" smtClean="0"/>
              <a:t>Hardloopster</a:t>
            </a:r>
            <a:endParaRPr lang="en-US" dirty="0"/>
          </a:p>
        </p:txBody>
      </p:sp>
      <p:pic>
        <p:nvPicPr>
          <p:cNvPr id="9" name="Picture 8" descr="https://encrypted-tbn1.gstatic.com/images?q=tbn:ANd9GcQQGLpJQh6U4x_ADq3-w6OgPhYxHtzFeYlbEBjeyQeN7MgbGE5yCA">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981201" y="1841096"/>
            <a:ext cx="4828572" cy="3702454"/>
          </a:xfrm>
          <a:prstGeom prst="rect">
            <a:avLst/>
          </a:prstGeom>
          <a:noFill/>
          <a:ln>
            <a:noFill/>
          </a:ln>
        </p:spPr>
      </p:pic>
      <p:pic>
        <p:nvPicPr>
          <p:cNvPr id="10" name="Picture 2" descr="C:\Users\ttzpds\Dropbox\Toolkit\The toolkit\4 Icons\Icons\working\individual.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023" y="516153"/>
            <a:ext cx="1066829"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23592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8802" y="401371"/>
            <a:ext cx="5883216" cy="1321515"/>
          </a:xfrm>
        </p:spPr>
        <p:txBody>
          <a:bodyPr>
            <a:normAutofit/>
          </a:bodyPr>
          <a:lstStyle/>
          <a:p>
            <a:r>
              <a:rPr lang="en-US" dirty="0" err="1" smtClean="0"/>
              <a:t>Raceauto</a:t>
            </a:r>
            <a:endParaRPr lang="en-US" dirty="0"/>
          </a:p>
        </p:txBody>
      </p:sp>
      <p:pic>
        <p:nvPicPr>
          <p:cNvPr id="6" name="Picture 5" descr="https://encrypted-tbn3.gstatic.com/images?q=tbn:ANd9GcQ7tIHhQ5DLZO9_QikhDnpaUdY6gYmvK41PB5E1gdhy-5dT8WpZ">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902347" y="2152651"/>
            <a:ext cx="5146153" cy="3177974"/>
          </a:xfrm>
          <a:prstGeom prst="rect">
            <a:avLst/>
          </a:prstGeom>
          <a:noFill/>
          <a:ln>
            <a:noFill/>
          </a:ln>
        </p:spPr>
      </p:pic>
      <p:pic>
        <p:nvPicPr>
          <p:cNvPr id="8" name="Picture 2" descr="C:\Users\ttzpds\Dropbox\Toolkit\The toolkit\4 Icons\Icons\working\individual.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973" y="401371"/>
            <a:ext cx="1066829"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83504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4093" y="280613"/>
            <a:ext cx="5883216" cy="1321515"/>
          </a:xfrm>
        </p:spPr>
        <p:txBody>
          <a:bodyPr>
            <a:normAutofit/>
          </a:bodyPr>
          <a:lstStyle/>
          <a:p>
            <a:r>
              <a:rPr lang="en-US" dirty="0" err="1" smtClean="0"/>
              <a:t>Tijger</a:t>
            </a:r>
            <a:r>
              <a:rPr lang="en-US" dirty="0" smtClean="0"/>
              <a:t> in </a:t>
            </a:r>
            <a:r>
              <a:rPr lang="en-US" dirty="0" err="1" smtClean="0"/>
              <a:t>een</a:t>
            </a:r>
            <a:r>
              <a:rPr lang="en-US" dirty="0" smtClean="0"/>
              <a:t> </a:t>
            </a:r>
            <a:r>
              <a:rPr lang="en-US" dirty="0" err="1" smtClean="0"/>
              <a:t>kooi</a:t>
            </a:r>
            <a:endParaRPr lang="en-US" dirty="0"/>
          </a:p>
        </p:txBody>
      </p:sp>
      <p:pic>
        <p:nvPicPr>
          <p:cNvPr id="10" name="Picture 9" descr="C:\PGCE\Mascil\tiger.jpg"/>
          <p:cNvPicPr/>
          <p:nvPr/>
        </p:nvPicPr>
        <p:blipFill>
          <a:blip r:embed="rId3">
            <a:extLst>
              <a:ext uri="{28A0092B-C50C-407E-A947-70E740481C1C}">
                <a14:useLocalDpi xmlns:a14="http://schemas.microsoft.com/office/drawing/2010/main" val="0"/>
              </a:ext>
            </a:extLst>
          </a:blip>
          <a:srcRect/>
          <a:stretch>
            <a:fillRect/>
          </a:stretch>
        </p:blipFill>
        <p:spPr bwMode="auto">
          <a:xfrm>
            <a:off x="2120374" y="1932972"/>
            <a:ext cx="5090654" cy="3588151"/>
          </a:xfrm>
          <a:prstGeom prst="rect">
            <a:avLst/>
          </a:prstGeom>
          <a:noFill/>
          <a:ln>
            <a:noFill/>
          </a:ln>
        </p:spPr>
      </p:pic>
      <p:pic>
        <p:nvPicPr>
          <p:cNvPr id="11" name="Picture 2" descr="C:\Users\ttzpds\Dropbox\Toolkit\The toolkit\4 Icons\Icons\working\individual.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170" y="401371"/>
            <a:ext cx="1066829"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09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948" y="441566"/>
            <a:ext cx="5839221" cy="1143000"/>
          </a:xfrm>
        </p:spPr>
        <p:txBody>
          <a:bodyPr>
            <a:normAutofit/>
          </a:bodyPr>
          <a:lstStyle/>
          <a:p>
            <a:r>
              <a:rPr lang="en-US" dirty="0" err="1" smtClean="0"/>
              <a:t>Vragen</a:t>
            </a:r>
            <a:r>
              <a:rPr lang="en-US" dirty="0" smtClean="0"/>
              <a:t> </a:t>
            </a:r>
            <a:r>
              <a:rPr lang="en-US" dirty="0" err="1" smtClean="0"/>
              <a:t>identificeren</a:t>
            </a:r>
            <a:endParaRPr lang="en-US" dirty="0"/>
          </a:p>
        </p:txBody>
      </p:sp>
      <p:pic>
        <p:nvPicPr>
          <p:cNvPr id="2050" name="Picture 2" descr="C:\Documents and Settings\Owner\My Documents\Dropbox\Toolkit\The toolkit\Icons\Icons\working\clas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684" y="342243"/>
            <a:ext cx="1065791" cy="1080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ow To Go Green With Your Energy">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3440430" y="1613259"/>
            <a:ext cx="2263140" cy="1583055"/>
          </a:xfrm>
          <a:prstGeom prst="rect">
            <a:avLst/>
          </a:prstGeom>
          <a:noFill/>
          <a:ln>
            <a:noFill/>
          </a:ln>
        </p:spPr>
      </p:pic>
      <p:pic>
        <p:nvPicPr>
          <p:cNvPr id="6" name="Content Placeholder 5" descr="C:\PGCE\Mascil\Greenhouse(eco-friendly).png"/>
          <p:cNvPicPr>
            <a:picLocks noGrp="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6401975" y="1786881"/>
            <a:ext cx="2466975" cy="1847850"/>
          </a:xfrm>
          <a:prstGeom prst="rect">
            <a:avLst/>
          </a:prstGeom>
          <a:noFill/>
          <a:ln>
            <a:noFill/>
          </a:ln>
        </p:spPr>
      </p:pic>
      <p:pic>
        <p:nvPicPr>
          <p:cNvPr id="7" name="Picture 6" descr="https://encrypted-tbn1.gstatic.com/images?q=tbn:ANd9GcQQGLpJQh6U4x_ADq3-w6OgPhYxHtzFeYlbEBjeyQeN7MgbGE5yCA">
            <a:hlinkClick r:id="rId7"/>
          </p:cNvPr>
          <p:cNvPicPr/>
          <p:nvPr/>
        </p:nvPicPr>
        <p:blipFill>
          <a:blip r:embed="rId8">
            <a:extLst>
              <a:ext uri="{28A0092B-C50C-407E-A947-70E740481C1C}">
                <a14:useLocalDpi xmlns:a14="http://schemas.microsoft.com/office/drawing/2010/main" val="0"/>
              </a:ext>
            </a:extLst>
          </a:blip>
          <a:srcRect/>
          <a:stretch>
            <a:fillRect/>
          </a:stretch>
        </p:blipFill>
        <p:spPr bwMode="auto">
          <a:xfrm>
            <a:off x="413988" y="2323825"/>
            <a:ext cx="2621280" cy="1744980"/>
          </a:xfrm>
          <a:prstGeom prst="rect">
            <a:avLst/>
          </a:prstGeom>
          <a:noFill/>
          <a:ln>
            <a:noFill/>
          </a:ln>
        </p:spPr>
      </p:pic>
      <p:pic>
        <p:nvPicPr>
          <p:cNvPr id="8" name="Picture 7" descr="https://encrypted-tbn3.gstatic.com/images?q=tbn:ANd9GcQ7tIHhQ5DLZO9_QikhDnpaUdY6gYmvK41PB5E1gdhy-5dT8WpZ">
            <a:hlinkClick r:id="rId9"/>
          </p:cNvPr>
          <p:cNvPicPr/>
          <p:nvPr/>
        </p:nvPicPr>
        <p:blipFill>
          <a:blip r:embed="rId10">
            <a:extLst>
              <a:ext uri="{28A0092B-C50C-407E-A947-70E740481C1C}">
                <a14:useLocalDpi xmlns:a14="http://schemas.microsoft.com/office/drawing/2010/main" val="0"/>
              </a:ext>
            </a:extLst>
          </a:blip>
          <a:srcRect/>
          <a:stretch>
            <a:fillRect/>
          </a:stretch>
        </p:blipFill>
        <p:spPr bwMode="auto">
          <a:xfrm>
            <a:off x="1436371" y="4572472"/>
            <a:ext cx="2613660" cy="1493520"/>
          </a:xfrm>
          <a:prstGeom prst="rect">
            <a:avLst/>
          </a:prstGeom>
          <a:noFill/>
          <a:ln>
            <a:noFill/>
          </a:ln>
        </p:spPr>
      </p:pic>
      <p:pic>
        <p:nvPicPr>
          <p:cNvPr id="9" name="Picture 8" descr="C:\PGCE\Mascil\tiger.jpg"/>
          <p:cNvPicPr/>
          <p:nvPr/>
        </p:nvPicPr>
        <p:blipFill>
          <a:blip r:embed="rId11">
            <a:extLst>
              <a:ext uri="{28A0092B-C50C-407E-A947-70E740481C1C}">
                <a14:useLocalDpi xmlns:a14="http://schemas.microsoft.com/office/drawing/2010/main" val="0"/>
              </a:ext>
            </a:extLst>
          </a:blip>
          <a:srcRect/>
          <a:stretch>
            <a:fillRect/>
          </a:stretch>
        </p:blipFill>
        <p:spPr bwMode="auto">
          <a:xfrm>
            <a:off x="4992010" y="4008351"/>
            <a:ext cx="2468880" cy="1851660"/>
          </a:xfrm>
          <a:prstGeom prst="rect">
            <a:avLst/>
          </a:prstGeom>
          <a:noFill/>
          <a:ln>
            <a:noFill/>
          </a:ln>
        </p:spPr>
      </p:pic>
    </p:spTree>
    <p:extLst>
      <p:ext uri="{BB962C8B-B14F-4D97-AF65-F5344CB8AC3E}">
        <p14:creationId xmlns:p14="http://schemas.microsoft.com/office/powerpoint/2010/main" val="4060444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749</Words>
  <Application>Microsoft Office PowerPoint</Application>
  <PresentationFormat>On-screen Show (4:3)</PresentationFormat>
  <Paragraphs>54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Overzicht</vt:lpstr>
      <vt:lpstr>Vragen genereren</vt:lpstr>
      <vt:lpstr>Windturbine/ zonnenschermen</vt:lpstr>
      <vt:lpstr>Kas</vt:lpstr>
      <vt:lpstr>Hardloopster</vt:lpstr>
      <vt:lpstr>Raceauto</vt:lpstr>
      <vt:lpstr>Tijger in een kooi</vt:lpstr>
      <vt:lpstr>Vragen identificeren</vt:lpstr>
      <vt:lpstr>Andere strategieën om vragen te genereren</vt:lpstr>
      <vt:lpstr>Strategieën, kansen en uitdagingen</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122</cp:revision>
  <dcterms:created xsi:type="dcterms:W3CDTF">2014-04-13T14:15:20Z</dcterms:created>
  <dcterms:modified xsi:type="dcterms:W3CDTF">2017-06-14T10:39:58Z</dcterms:modified>
</cp:coreProperties>
</file>