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AD8103-D204-4EDB-879F-6BAAC23CA4AB}" v="1" dt="2023-06-29T07:36:47.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14"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S::s.linkels@yuverta.nl::82b2834b-7373-49b3-b259-2f89722ff704" providerId="AD" clId="Web-{21B63F6B-5727-46A7-92C2-F2D5004ABD60}"/>
    <pc:docChg chg="modSld">
      <pc:chgData name="Steven Linkels" userId="S::s.linkels@yuverta.nl::82b2834b-7373-49b3-b259-2f89722ff704" providerId="AD" clId="Web-{21B63F6B-5727-46A7-92C2-F2D5004ABD60}" dt="2022-06-27T09:54:16.570" v="0" actId="20577"/>
      <pc:docMkLst>
        <pc:docMk/>
      </pc:docMkLst>
      <pc:sldChg chg="modSp">
        <pc:chgData name="Steven Linkels" userId="S::s.linkels@yuverta.nl::82b2834b-7373-49b3-b259-2f89722ff704" providerId="AD" clId="Web-{21B63F6B-5727-46A7-92C2-F2D5004ABD60}" dt="2022-06-27T09:54:16.570" v="0" actId="20577"/>
        <pc:sldMkLst>
          <pc:docMk/>
          <pc:sldMk cId="1823581371" sldId="256"/>
        </pc:sldMkLst>
        <pc:spChg chg="mod">
          <ac:chgData name="Steven Linkels" userId="S::s.linkels@yuverta.nl::82b2834b-7373-49b3-b259-2f89722ff704" providerId="AD" clId="Web-{21B63F6B-5727-46A7-92C2-F2D5004ABD60}" dt="2022-06-27T09:54:16.570" v="0" actId="20577"/>
          <ac:spMkLst>
            <pc:docMk/>
            <pc:sldMk cId="1823581371" sldId="256"/>
            <ac:spMk id="7" creationId="{7825A3C5-AFC8-4B7B-85EC-41B8C915DA60}"/>
          </ac:spMkLst>
        </pc:spChg>
      </pc:sldChg>
    </pc:docChg>
  </pc:docChgLst>
  <pc:docChgLst>
    <pc:chgData name="Valerie van den Berg" userId="2abe570c-d9bf-401a-869f-7699e3ab369a" providerId="ADAL" clId="{D9C5062E-A905-4158-B269-EABCACA041B8}"/>
    <pc:docChg chg="modSld">
      <pc:chgData name="Valerie van den Berg" userId="2abe570c-d9bf-401a-869f-7699e3ab369a" providerId="ADAL" clId="{D9C5062E-A905-4158-B269-EABCACA041B8}" dt="2022-11-14T14:54:07.930" v="1" actId="1076"/>
      <pc:docMkLst>
        <pc:docMk/>
      </pc:docMkLst>
      <pc:sldChg chg="modSp">
        <pc:chgData name="Valerie van den Berg" userId="2abe570c-d9bf-401a-869f-7699e3ab369a" providerId="ADAL" clId="{D9C5062E-A905-4158-B269-EABCACA041B8}" dt="2022-11-14T14:54:07.930" v="1" actId="1076"/>
        <pc:sldMkLst>
          <pc:docMk/>
          <pc:sldMk cId="1823581371" sldId="256"/>
        </pc:sldMkLst>
        <pc:spChg chg="mod">
          <ac:chgData name="Valerie van den Berg" userId="2abe570c-d9bf-401a-869f-7699e3ab369a" providerId="ADAL" clId="{D9C5062E-A905-4158-B269-EABCACA041B8}" dt="2022-11-14T14:54:07.930" v="1" actId="1076"/>
          <ac:spMkLst>
            <pc:docMk/>
            <pc:sldMk cId="1823581371" sldId="256"/>
            <ac:spMk id="7" creationId="{7825A3C5-AFC8-4B7B-85EC-41B8C915DA60}"/>
          </ac:spMkLst>
        </pc:spChg>
      </pc:sldChg>
    </pc:docChg>
  </pc:docChgLst>
  <pc:docChgLst>
    <pc:chgData name="Steven Linkels" userId="82b2834b-7373-49b3-b259-2f89722ff704" providerId="ADAL" clId="{BEAD8103-D204-4EDB-879F-6BAAC23CA4AB}"/>
    <pc:docChg chg="modSld">
      <pc:chgData name="Steven Linkels" userId="82b2834b-7373-49b3-b259-2f89722ff704" providerId="ADAL" clId="{BEAD8103-D204-4EDB-879F-6BAAC23CA4AB}" dt="2023-06-29T07:36:49.883" v="16" actId="1076"/>
      <pc:docMkLst>
        <pc:docMk/>
      </pc:docMkLst>
      <pc:sldChg chg="modSp mod">
        <pc:chgData name="Steven Linkels" userId="82b2834b-7373-49b3-b259-2f89722ff704" providerId="ADAL" clId="{BEAD8103-D204-4EDB-879F-6BAAC23CA4AB}" dt="2023-06-29T07:36:49.883" v="16" actId="1076"/>
        <pc:sldMkLst>
          <pc:docMk/>
          <pc:sldMk cId="1823581371" sldId="256"/>
        </pc:sldMkLst>
        <pc:spChg chg="mod">
          <ac:chgData name="Steven Linkels" userId="82b2834b-7373-49b3-b259-2f89722ff704" providerId="ADAL" clId="{BEAD8103-D204-4EDB-879F-6BAAC23CA4AB}" dt="2023-06-29T07:36:43.055" v="14" actId="20577"/>
          <ac:spMkLst>
            <pc:docMk/>
            <pc:sldMk cId="1823581371" sldId="256"/>
            <ac:spMk id="7" creationId="{7825A3C5-AFC8-4B7B-85EC-41B8C915DA60}"/>
          </ac:spMkLst>
        </pc:spChg>
        <pc:spChg chg="mod">
          <ac:chgData name="Steven Linkels" userId="82b2834b-7373-49b3-b259-2f89722ff704" providerId="ADAL" clId="{BEAD8103-D204-4EDB-879F-6BAAC23CA4AB}" dt="2023-06-29T07:36:47.219" v="15" actId="1076"/>
          <ac:spMkLst>
            <pc:docMk/>
            <pc:sldMk cId="1823581371" sldId="256"/>
            <ac:spMk id="8" creationId="{042AA8EC-7F37-4DC0-BAA2-E5791636005B}"/>
          </ac:spMkLst>
        </pc:spChg>
        <pc:spChg chg="mod">
          <ac:chgData name="Steven Linkels" userId="82b2834b-7373-49b3-b259-2f89722ff704" providerId="ADAL" clId="{BEAD8103-D204-4EDB-879F-6BAAC23CA4AB}" dt="2023-06-29T07:31:36.586" v="7" actId="20577"/>
          <ac:spMkLst>
            <pc:docMk/>
            <pc:sldMk cId="1823581371" sldId="256"/>
            <ac:spMk id="16" creationId="{10A74648-0B0B-4DA4-A079-5BDFE0E8BFEE}"/>
          </ac:spMkLst>
        </pc:spChg>
        <pc:picChg chg="mod">
          <ac:chgData name="Steven Linkels" userId="82b2834b-7373-49b3-b259-2f89722ff704" providerId="ADAL" clId="{BEAD8103-D204-4EDB-879F-6BAAC23CA4AB}" dt="2023-06-29T07:36:49.883" v="16" actId="1076"/>
          <ac:picMkLst>
            <pc:docMk/>
            <pc:sldMk cId="1823581371" sldId="256"/>
            <ac:picMk id="14" creationId="{8FD1A282-6E15-465F-A20D-38B763F88E46}"/>
          </ac:picMkLst>
        </pc:picChg>
      </pc:sldChg>
    </pc:docChg>
  </pc:docChgLst>
  <pc:docChgLst>
    <pc:chgData name="Steven Linkels" userId="82b2834b-7373-49b3-b259-2f89722ff704" providerId="ADAL" clId="{3AC00D28-5084-4C8A-B1E6-3928CF932137}"/>
    <pc:docChg chg="modSld">
      <pc:chgData name="Steven Linkels" userId="82b2834b-7373-49b3-b259-2f89722ff704" providerId="ADAL" clId="{3AC00D28-5084-4C8A-B1E6-3928CF932137}" dt="2022-11-17T09:43:10.270" v="4" actId="20577"/>
      <pc:docMkLst>
        <pc:docMk/>
      </pc:docMkLst>
      <pc:sldChg chg="modSp mod">
        <pc:chgData name="Steven Linkels" userId="82b2834b-7373-49b3-b259-2f89722ff704" providerId="ADAL" clId="{3AC00D28-5084-4C8A-B1E6-3928CF932137}" dt="2022-11-17T09:43:10.270" v="4" actId="20577"/>
        <pc:sldMkLst>
          <pc:docMk/>
          <pc:sldMk cId="1823581371" sldId="256"/>
        </pc:sldMkLst>
        <pc:spChg chg="mod">
          <ac:chgData name="Steven Linkels" userId="82b2834b-7373-49b3-b259-2f89722ff704" providerId="ADAL" clId="{3AC00D28-5084-4C8A-B1E6-3928CF932137}" dt="2022-11-17T09:43:10.270" v="4" actId="20577"/>
          <ac:spMkLst>
            <pc:docMk/>
            <pc:sldMk cId="1823581371" sldId="256"/>
            <ac:spMk id="7" creationId="{7825A3C5-AFC8-4B7B-85EC-41B8C915DA60}"/>
          </ac:spMkLst>
        </pc:spChg>
      </pc:sldChg>
    </pc:docChg>
  </pc:docChgLst>
  <pc:docChgLst>
    <pc:chgData name="Steven Linkels" userId="82b2834b-7373-49b3-b259-2f89722ff704" providerId="ADAL" clId="{8483D072-B32C-44F3-80D7-444E20E57A6F}"/>
    <pc:docChg chg="modSld">
      <pc:chgData name="Steven Linkels" userId="82b2834b-7373-49b3-b259-2f89722ff704" providerId="ADAL" clId="{8483D072-B32C-44F3-80D7-444E20E57A6F}" dt="2022-06-20T11:47:32.513" v="45" actId="207"/>
      <pc:docMkLst>
        <pc:docMk/>
      </pc:docMkLst>
      <pc:sldChg chg="modSp mod">
        <pc:chgData name="Steven Linkels" userId="82b2834b-7373-49b3-b259-2f89722ff704" providerId="ADAL" clId="{8483D072-B32C-44F3-80D7-444E20E57A6F}" dt="2022-06-20T11:47:32.513" v="45" actId="207"/>
        <pc:sldMkLst>
          <pc:docMk/>
          <pc:sldMk cId="1823581371" sldId="256"/>
        </pc:sldMkLst>
        <pc:spChg chg="mod">
          <ac:chgData name="Steven Linkels" userId="82b2834b-7373-49b3-b259-2f89722ff704" providerId="ADAL" clId="{8483D072-B32C-44F3-80D7-444E20E57A6F}" dt="2022-06-20T11:18:18.006" v="1" actId="20577"/>
          <ac:spMkLst>
            <pc:docMk/>
            <pc:sldMk cId="1823581371" sldId="256"/>
            <ac:spMk id="5" creationId="{2F444571-A15D-470A-8F17-A169E4EFE7EA}"/>
          </ac:spMkLst>
        </pc:spChg>
        <pc:spChg chg="mod">
          <ac:chgData name="Steven Linkels" userId="82b2834b-7373-49b3-b259-2f89722ff704" providerId="ADAL" clId="{8483D072-B32C-44F3-80D7-444E20E57A6F}" dt="2022-06-20T11:47:32.513" v="45" actId="207"/>
          <ac:spMkLst>
            <pc:docMk/>
            <pc:sldMk cId="1823581371" sldId="256"/>
            <ac:spMk id="7" creationId="{7825A3C5-AFC8-4B7B-85EC-41B8C915DA60}"/>
          </ac:spMkLst>
        </pc:spChg>
        <pc:spChg chg="mod">
          <ac:chgData name="Steven Linkels" userId="82b2834b-7373-49b3-b259-2f89722ff704" providerId="ADAL" clId="{8483D072-B32C-44F3-80D7-444E20E57A6F}" dt="2022-06-20T11:19:02.544" v="10" actId="20577"/>
          <ac:spMkLst>
            <pc:docMk/>
            <pc:sldMk cId="1823581371" sldId="256"/>
            <ac:spMk id="16" creationId="{10A74648-0B0B-4DA4-A079-5BDFE0E8BF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177D4-EE84-4C90-BD68-2CD7B4E46F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B1F18C-3DA8-4478-ACD1-7E0DE0C56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A08416-A6BC-417F-B170-DCC30CE3D5F1}"/>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5E64A811-8D3F-4370-A41F-BD1B0FB43F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29A954-A09E-4352-8495-9F7FB19269E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90664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64B6F-DAF3-44F1-BBA7-55C9AE6E08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B3636-5FE8-41B9-BD96-A9B09873711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A75EAA-CD87-4F7F-9D10-A3F68EC382EB}"/>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A8DDB38A-7FC8-45DC-9466-14B4C33CC4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8A7CF0-2C0B-44BD-A0F0-859251AAA830}"/>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648621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DE6765C-E461-4E26-809A-0480AD696A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067D86-E9D3-4400-A976-7859377581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589FF-2F34-44C3-A672-73A2FE982553}"/>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C517837D-61A8-4FC7-8175-C5EAF2F8A3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0D5365-1D8A-4B72-A7FC-15AD77650CF2}"/>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6475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A8983-4614-41BE-89AF-63523C6F6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321D42-5105-4333-BE18-82A5DA6B3F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A1699-D6BA-4F9A-89D8-A1DD9EDB2F29}"/>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24221984-7732-4023-82B3-96F21BAE81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EFB037-56D7-4505-96EA-A47C0BE49BE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52043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B22DA-5169-4AC8-A2EC-2BD778A02D6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99D8C7D-B5CC-4D4D-94B7-9FC3E420F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60E10F-7581-4128-98BC-A2581C4B2153}"/>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A8C31962-AC35-4B43-BE51-5C666B3F2F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F350E9-D46D-47A2-AB8A-C2085FD5EA2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4448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5D0B-2FBB-410D-A476-988DA6E12F1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29C77-539F-4A13-9990-8DA71052293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E9D67F-DF4B-42E9-8C0F-F7340826F32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A6C484-8AB6-494A-B61A-E603D7328392}"/>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6" name="Tijdelijke aanduiding voor voettekst 5">
            <a:extLst>
              <a:ext uri="{FF2B5EF4-FFF2-40B4-BE49-F238E27FC236}">
                <a16:creationId xmlns:a16="http://schemas.microsoft.com/office/drawing/2014/main" id="{8AC8C9B3-ED26-4817-A170-CA5D188E3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D5B14-6CEA-40D9-BCA3-54D495BFC8A4}"/>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6312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2BB5C2-9FA2-49D2-9763-088B4D45A24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BD803C-21AB-41D0-9F5E-BBC103847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B00A2E-757B-471C-9A50-846B718AF50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DA5EC3-D859-4195-9DC3-5D904882D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23DBD04-7540-4CD6-9784-F1E5B03DFF2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0FB006-B174-4576-86A2-9113B67E4B95}"/>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8" name="Tijdelijke aanduiding voor voettekst 7">
            <a:extLst>
              <a:ext uri="{FF2B5EF4-FFF2-40B4-BE49-F238E27FC236}">
                <a16:creationId xmlns:a16="http://schemas.microsoft.com/office/drawing/2014/main" id="{C779C61B-FB26-45E9-A889-615B7073C7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0EFF803-53A6-494D-ABC0-79EBDC2E3D4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2383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517C5-8F4E-481E-AD28-B8804FAD124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297238C-94DB-4EE1-89D5-341E65F74457}"/>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4" name="Tijdelijke aanduiding voor voettekst 3">
            <a:extLst>
              <a:ext uri="{FF2B5EF4-FFF2-40B4-BE49-F238E27FC236}">
                <a16:creationId xmlns:a16="http://schemas.microsoft.com/office/drawing/2014/main" id="{AD5D70B3-F599-46D4-8EB1-32F64A6BAF3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D17500-6077-4B3C-8A09-1EF8525CE46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70559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758E10-351A-4D5E-B860-DCE5FF23A5E9}"/>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3" name="Tijdelijke aanduiding voor voettekst 2">
            <a:extLst>
              <a:ext uri="{FF2B5EF4-FFF2-40B4-BE49-F238E27FC236}">
                <a16:creationId xmlns:a16="http://schemas.microsoft.com/office/drawing/2014/main" id="{E85B1713-8266-43E4-AA3D-D7AFEDF50F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4376F3-AEF1-48F6-AD01-426A73C15D6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75193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9ADAC-08D2-4642-A113-FACA5C777C3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C9EEE-717F-4941-BB07-0536854DC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997B907-848A-4412-8188-CB596629F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EFD6DB-8DAE-4BF3-AD4B-B09266BA6DD6}"/>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6" name="Tijdelijke aanduiding voor voettekst 5">
            <a:extLst>
              <a:ext uri="{FF2B5EF4-FFF2-40B4-BE49-F238E27FC236}">
                <a16:creationId xmlns:a16="http://schemas.microsoft.com/office/drawing/2014/main" id="{71652044-7946-4C59-AA36-9448051655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C0A9E0-50D1-4ED5-9DF0-DAD2A42B2C85}"/>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7479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999ED-3313-44D4-BD53-DAC8A630DC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665B4-C8EF-48AF-A55C-3866D6F9D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D5D79E-CAC7-4956-B4B5-225BCB94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BF2DB8-55EE-4631-A380-F451169F58B9}"/>
              </a:ext>
            </a:extLst>
          </p:cNvPr>
          <p:cNvSpPr>
            <a:spLocks noGrp="1"/>
          </p:cNvSpPr>
          <p:nvPr>
            <p:ph type="dt" sz="half" idx="10"/>
          </p:nvPr>
        </p:nvSpPr>
        <p:spPr/>
        <p:txBody>
          <a:bodyPr/>
          <a:lstStyle/>
          <a:p>
            <a:fld id="{AA849BE4-8150-4B5C-B350-49695E6DC3AF}" type="datetimeFigureOut">
              <a:rPr lang="nl-NL" smtClean="0"/>
              <a:t>29-6-2023</a:t>
            </a:fld>
            <a:endParaRPr lang="nl-NL"/>
          </a:p>
        </p:txBody>
      </p:sp>
      <p:sp>
        <p:nvSpPr>
          <p:cNvPr id="6" name="Tijdelijke aanduiding voor voettekst 5">
            <a:extLst>
              <a:ext uri="{FF2B5EF4-FFF2-40B4-BE49-F238E27FC236}">
                <a16:creationId xmlns:a16="http://schemas.microsoft.com/office/drawing/2014/main" id="{FE3BFEA6-4569-4143-AB1F-F399B2C5F3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9E87D1-EAF9-4449-B985-25ED6AA64608}"/>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21479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EE562DE-2D6E-4CC4-8E9C-442192EF4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726D4FB-8957-4840-8D29-45066E2CA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51CF3A-BF82-4F9E-95AE-BA35659D8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9BE4-8150-4B5C-B350-49695E6DC3AF}" type="datetimeFigureOut">
              <a:rPr lang="nl-NL" smtClean="0"/>
              <a:t>29-6-2023</a:t>
            </a:fld>
            <a:endParaRPr lang="nl-NL"/>
          </a:p>
        </p:txBody>
      </p:sp>
      <p:sp>
        <p:nvSpPr>
          <p:cNvPr id="5" name="Tijdelijke aanduiding voor voettekst 4">
            <a:extLst>
              <a:ext uri="{FF2B5EF4-FFF2-40B4-BE49-F238E27FC236}">
                <a16:creationId xmlns:a16="http://schemas.microsoft.com/office/drawing/2014/main" id="{E561653E-BD5D-4A28-917D-5E39E7903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FFEEA7-9DF0-4E75-844F-69ACBA024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F9E1-8BEE-470D-8013-AB106C3E79CB}" type="slidenum">
              <a:rPr lang="nl-NL" smtClean="0"/>
              <a:t>‹nr.›</a:t>
            </a:fld>
            <a:endParaRPr lang="nl-NL"/>
          </a:p>
        </p:txBody>
      </p:sp>
    </p:spTree>
    <p:extLst>
      <p:ext uri="{BB962C8B-B14F-4D97-AF65-F5344CB8AC3E}">
        <p14:creationId xmlns:p14="http://schemas.microsoft.com/office/powerpoint/2010/main" val="56753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3AAD08-219B-4AA5-921E-4AB86527A03A}"/>
              </a:ext>
            </a:extLst>
          </p:cNvPr>
          <p:cNvSpPr>
            <a:spLocks noChangeArrowheads="1"/>
          </p:cNvSpPr>
          <p:nvPr/>
        </p:nvSpPr>
        <p:spPr bwMode="auto">
          <a:xfrm>
            <a:off x="1090164" y="818858"/>
            <a:ext cx="442422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dirty="0">
                <a:solidFill>
                  <a:srgbClr val="FF0000"/>
                </a:solidFill>
                <a:latin typeface="Arial" panose="020B0604020202020204" pitchFamily="34" charset="0"/>
                <a:ea typeface="Calibri" pitchFamily="34" charset="0"/>
                <a:cs typeface="Arial" panose="020B0604020202020204" pitchFamily="34" charset="0"/>
              </a:rPr>
              <a:t>Leerdoel </a:t>
            </a:r>
            <a:br>
              <a:rPr lang="nl-NL" sz="1200" b="1" dirty="0">
                <a:solidFill>
                  <a:srgbClr val="0070C0"/>
                </a:solidFill>
                <a:ea typeface="Calibri" pitchFamily="34" charset="0"/>
                <a:cs typeface="Arial" charset="0"/>
              </a:rPr>
            </a:br>
            <a:r>
              <a:rPr lang="nl-NL" sz="1200" dirty="0">
                <a:ea typeface="Calibri" pitchFamily="34" charset="0"/>
                <a:cs typeface="Arial" charset="0"/>
              </a:rPr>
              <a:t>Na het doornemen van de bronnen, het volgen van de lessen en het uitvoeren van de opdrachten, ben je in staat om te analyseren op welke markt en doelgroep jouw onderneming zich richt. </a:t>
            </a:r>
          </a:p>
        </p:txBody>
      </p:sp>
      <p:sp>
        <p:nvSpPr>
          <p:cNvPr id="5" name="Rectangle 4">
            <a:extLst>
              <a:ext uri="{FF2B5EF4-FFF2-40B4-BE49-F238E27FC236}">
                <a16:creationId xmlns:a16="http://schemas.microsoft.com/office/drawing/2014/main" id="{2F444571-A15D-470A-8F17-A169E4EFE7EA}"/>
              </a:ext>
            </a:extLst>
          </p:cNvPr>
          <p:cNvSpPr>
            <a:spLocks noChangeArrowheads="1"/>
          </p:cNvSpPr>
          <p:nvPr/>
        </p:nvSpPr>
        <p:spPr bwMode="auto">
          <a:xfrm>
            <a:off x="1090163" y="1734161"/>
            <a:ext cx="4424227" cy="19389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p>
          <a:p>
            <a:r>
              <a:rPr lang="nl-NL" sz="1200" dirty="0">
                <a:ea typeface="Calibri" pitchFamily="34" charset="0"/>
                <a:cs typeface="Arial" charset="0"/>
              </a:rPr>
              <a:t>Je maakt een document met daarin:</a:t>
            </a:r>
          </a:p>
          <a:p>
            <a:pPr marL="171450" indent="-171450">
              <a:buFontTx/>
              <a:buChar char="-"/>
            </a:pPr>
            <a:r>
              <a:rPr lang="nl-NL" sz="1200" dirty="0">
                <a:ea typeface="Calibri" pitchFamily="34" charset="0"/>
                <a:cs typeface="Arial" charset="0"/>
              </a:rPr>
              <a:t>Een beschrijving van de markt. Hierin komt duidelijk de marktontwikkeling, concurrenten/collega’s en een SWOT-analyse naar voren.</a:t>
            </a:r>
          </a:p>
          <a:p>
            <a:pPr marL="171450" indent="-171450">
              <a:buFontTx/>
              <a:buChar char="-"/>
            </a:pPr>
            <a:r>
              <a:rPr lang="nl-NL" sz="1200" dirty="0">
                <a:ea typeface="Calibri" pitchFamily="34" charset="0"/>
                <a:cs typeface="Arial" charset="0"/>
              </a:rPr>
              <a:t>De bovenstaande analyse is toegepast op de eigen mini onderneming.</a:t>
            </a:r>
          </a:p>
          <a:p>
            <a:pPr marL="171450" indent="-171450">
              <a:buFontTx/>
              <a:buChar char="-"/>
            </a:pPr>
            <a:r>
              <a:rPr lang="nl-NL" sz="1200" dirty="0">
                <a:ea typeface="Calibri" pitchFamily="34" charset="0"/>
                <a:cs typeface="Arial" charset="0"/>
              </a:rPr>
              <a:t>Daarnaast is er een beschrijving gemaakt van de doelgroep. </a:t>
            </a:r>
          </a:p>
          <a:p>
            <a:pPr marL="171450" indent="-171450">
              <a:buFontTx/>
              <a:buChar char="-"/>
            </a:pPr>
            <a:r>
              <a:rPr lang="nl-NL" sz="1200" dirty="0">
                <a:ea typeface="Calibri" pitchFamily="34" charset="0"/>
                <a:cs typeface="Arial" charset="0"/>
              </a:rPr>
              <a:t>De adoptiecurve wordt uitgewerkt toegepast op de eigen mini onderneming. </a:t>
            </a:r>
          </a:p>
        </p:txBody>
      </p:sp>
      <p:sp>
        <p:nvSpPr>
          <p:cNvPr id="6" name="Rectangle 5">
            <a:extLst>
              <a:ext uri="{FF2B5EF4-FFF2-40B4-BE49-F238E27FC236}">
                <a16:creationId xmlns:a16="http://schemas.microsoft.com/office/drawing/2014/main" id="{48BD57D6-55CB-4A37-88B6-1A02CA386D10}"/>
              </a:ext>
            </a:extLst>
          </p:cNvPr>
          <p:cNvSpPr>
            <a:spLocks noChangeArrowheads="1"/>
          </p:cNvSpPr>
          <p:nvPr/>
        </p:nvSpPr>
        <p:spPr bwMode="auto">
          <a:xfrm>
            <a:off x="1101428" y="3748669"/>
            <a:ext cx="4412962"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200" b="1" dirty="0" err="1">
                <a:solidFill>
                  <a:srgbClr val="FF0000"/>
                </a:solidFill>
                <a:latin typeface="Arial" panose="020B0604020202020204" pitchFamily="34" charset="0"/>
                <a:ea typeface="Calibri" pitchFamily="34" charset="0"/>
                <a:cs typeface="Arial" panose="020B0604020202020204" pitchFamily="34" charset="0"/>
              </a:rPr>
              <a:t>Leerpad</a:t>
            </a:r>
            <a:r>
              <a:rPr lang="nl-NL" sz="1200" b="1" dirty="0">
                <a:solidFill>
                  <a:srgbClr val="FF0000"/>
                </a:solidFill>
                <a:latin typeface="Arial" panose="020B0604020202020204" pitchFamily="34" charset="0"/>
                <a:ea typeface="Calibri" pitchFamily="34" charset="0"/>
                <a:cs typeface="Arial" panose="020B0604020202020204" pitchFamily="34" charset="0"/>
              </a:rPr>
              <a:t>     </a:t>
            </a:r>
            <a:r>
              <a:rPr lang="nl-NL" sz="1200" b="1" dirty="0">
                <a:solidFill>
                  <a:srgbClr val="0070C0"/>
                </a:solidFill>
                <a:ea typeface="Calibri" pitchFamily="34" charset="0"/>
                <a:cs typeface="Arial" charset="0"/>
              </a:rPr>
              <a:t>                                                                                 </a:t>
            </a:r>
          </a:p>
          <a:p>
            <a:pPr marL="171450" indent="-171450">
              <a:buFont typeface="Arial" panose="020B0604020202020204" pitchFamily="34" charset="0"/>
              <a:buChar char="•"/>
            </a:pPr>
            <a:r>
              <a:rPr lang="nl-NL" sz="1200" dirty="0"/>
              <a:t>Je gaat samen met je groep brainstormen over wat voor een product of dienst jullie gaan aanbieden.</a:t>
            </a:r>
          </a:p>
          <a:p>
            <a:pPr marL="171450" indent="-171450">
              <a:buFont typeface="Arial" panose="020B0604020202020204" pitchFamily="34" charset="0"/>
              <a:buChar char="•"/>
            </a:pPr>
            <a:r>
              <a:rPr lang="nl-NL" sz="1200" dirty="0"/>
              <a:t>Op basis van bronnen bepaal je welke methode je gaat gebruiken om de doelgroep van je onderneming in kaart te brengen. </a:t>
            </a:r>
          </a:p>
          <a:p>
            <a:pPr marL="171450" indent="-171450">
              <a:buFont typeface="Arial" panose="020B0604020202020204" pitchFamily="34" charset="0"/>
              <a:buChar char="•"/>
            </a:pPr>
            <a:r>
              <a:rPr lang="nl-NL" sz="1200" dirty="0"/>
              <a:t>Aan de hand van deze methode omschrijf je jouw doelgroep(en).</a:t>
            </a:r>
          </a:p>
          <a:p>
            <a:pPr marL="171450" indent="-171450">
              <a:buFont typeface="Arial" panose="020B0604020202020204" pitchFamily="34" charset="0"/>
              <a:buChar char="•"/>
            </a:pPr>
            <a:r>
              <a:rPr lang="nl-NL" sz="1200" dirty="0"/>
              <a:t>Per doelgroep omschrijf je welke behoeftes er zijn. Deze behoeftes baseer je op betrouwbare bronnen. </a:t>
            </a:r>
          </a:p>
        </p:txBody>
      </p:sp>
      <p:sp>
        <p:nvSpPr>
          <p:cNvPr id="7" name="Rectangle 6">
            <a:extLst>
              <a:ext uri="{FF2B5EF4-FFF2-40B4-BE49-F238E27FC236}">
                <a16:creationId xmlns:a16="http://schemas.microsoft.com/office/drawing/2014/main" id="{7825A3C5-AFC8-4B7B-85EC-41B8C915DA60}"/>
              </a:ext>
            </a:extLst>
          </p:cNvPr>
          <p:cNvSpPr>
            <a:spLocks noChangeArrowheads="1"/>
          </p:cNvSpPr>
          <p:nvPr/>
        </p:nvSpPr>
        <p:spPr bwMode="auto">
          <a:xfrm>
            <a:off x="6484780" y="699062"/>
            <a:ext cx="5103840"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Samenwerken	</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Je wordt in een feedback </a:t>
            </a:r>
            <a:r>
              <a:rPr lang="nl-NL" sz="1200" dirty="0" err="1">
                <a:ea typeface="Calibri" pitchFamily="34" charset="0"/>
                <a:cs typeface="Arial" panose="020B0604020202020204" pitchFamily="34" charset="0"/>
              </a:rPr>
              <a:t>friends</a:t>
            </a:r>
            <a:r>
              <a:rPr lang="nl-NL" sz="1200" dirty="0">
                <a:ea typeface="Calibri" pitchFamily="34" charset="0"/>
                <a:cs typeface="Arial" panose="020B0604020202020204" pitchFamily="34" charset="0"/>
              </a:rPr>
              <a:t> groepje geplaatst.</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Geef feedback op de producten van anderen en ontvang feedback op je eigen werk.</a:t>
            </a:r>
          </a:p>
          <a:p>
            <a:pPr lvl="0" indent="-171450" fontAlgn="base">
              <a:spcBef>
                <a:spcPct val="0"/>
              </a:spcBef>
              <a:spcAft>
                <a:spcPct val="0"/>
              </a:spcAft>
              <a:buFont typeface="Arial" pitchFamily="34" charset="0"/>
              <a:buChar char="•"/>
              <a:defRPr/>
            </a:pPr>
            <a:endParaRPr lang="nl-NL" sz="1200" dirty="0">
              <a:cs typeface="Arial" panose="020B0604020202020204" pitchFamily="34" charset="0"/>
            </a:endParaRPr>
          </a:p>
          <a:p>
            <a:pPr lvl="0" fontAlgn="base">
              <a:spcBef>
                <a:spcPct val="0"/>
              </a:spcBef>
              <a:spcAft>
                <a:spcPct val="0"/>
              </a:spcAft>
              <a:defRPr/>
            </a:pPr>
            <a:r>
              <a:rPr lang="nl-NL" sz="1200" dirty="0">
                <a:cs typeface="Arial" panose="020B0604020202020204" pitchFamily="34" charset="0"/>
              </a:rPr>
              <a:t>Deadline product: 1 december 2023</a:t>
            </a:r>
          </a:p>
          <a:p>
            <a:pPr lvl="0" fontAlgn="base">
              <a:spcBef>
                <a:spcPct val="0"/>
              </a:spcBef>
              <a:spcAft>
                <a:spcPct val="0"/>
              </a:spcAft>
              <a:defRPr/>
            </a:pPr>
            <a:r>
              <a:rPr lang="nl-NL" sz="1200" dirty="0">
                <a:cs typeface="Arial"/>
              </a:rPr>
              <a:t>Feedback </a:t>
            </a:r>
            <a:r>
              <a:rPr lang="nl-NL" sz="1200" dirty="0" err="1">
                <a:cs typeface="Arial"/>
              </a:rPr>
              <a:t>friends</a:t>
            </a:r>
            <a:r>
              <a:rPr lang="nl-NL" sz="1200" dirty="0">
                <a:cs typeface="Arial"/>
              </a:rPr>
              <a:t> bijeenkomst: 8 december 2023</a:t>
            </a:r>
          </a:p>
        </p:txBody>
      </p:sp>
      <p:sp>
        <p:nvSpPr>
          <p:cNvPr id="8" name="Rectangle 8">
            <a:extLst>
              <a:ext uri="{FF2B5EF4-FFF2-40B4-BE49-F238E27FC236}">
                <a16:creationId xmlns:a16="http://schemas.microsoft.com/office/drawing/2014/main" id="{042AA8EC-7F37-4DC0-BAA2-E5791636005B}"/>
              </a:ext>
            </a:extLst>
          </p:cNvPr>
          <p:cNvSpPr>
            <a:spLocks noChangeArrowheads="1"/>
          </p:cNvSpPr>
          <p:nvPr/>
        </p:nvSpPr>
        <p:spPr bwMode="auto">
          <a:xfrm>
            <a:off x="6484780" y="2612204"/>
            <a:ext cx="5103840"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200" dirty="0">
                <a:ea typeface="Calibri" pitchFamily="34" charset="0"/>
                <a:cs typeface="Arial" charset="0"/>
              </a:rPr>
              <a:t>Lessen doelgroep- en marktanalyse</a:t>
            </a:r>
          </a:p>
          <a:p>
            <a:pPr marL="171450" indent="-171450">
              <a:buFont typeface="Arial" pitchFamily="34" charset="0"/>
              <a:buChar char="•"/>
              <a:defRPr/>
            </a:pPr>
            <a:r>
              <a:rPr lang="nl-NL" sz="1200" dirty="0">
                <a:ea typeface="Calibri" pitchFamily="34" charset="0"/>
                <a:cs typeface="Arial" charset="0"/>
              </a:rPr>
              <a:t>Zelfwerkuren</a:t>
            </a:r>
          </a:p>
        </p:txBody>
      </p:sp>
      <p:sp>
        <p:nvSpPr>
          <p:cNvPr id="9" name="Rectangle 8">
            <a:extLst>
              <a:ext uri="{FF2B5EF4-FFF2-40B4-BE49-F238E27FC236}">
                <a16:creationId xmlns:a16="http://schemas.microsoft.com/office/drawing/2014/main" id="{69958EB0-39DF-4AB2-882B-D86F15DBDEB9}"/>
              </a:ext>
            </a:extLst>
          </p:cNvPr>
          <p:cNvSpPr>
            <a:spLocks noChangeArrowheads="1"/>
          </p:cNvSpPr>
          <p:nvPr/>
        </p:nvSpPr>
        <p:spPr bwMode="auto">
          <a:xfrm>
            <a:off x="6472299" y="3417352"/>
            <a:ext cx="5116321"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Bronnen</a:t>
            </a:r>
          </a:p>
          <a:p>
            <a:pPr>
              <a:defRPr/>
            </a:pPr>
            <a:r>
              <a:rPr lang="nl-NL" sz="1200" dirty="0">
                <a:ea typeface="Calibri" pitchFamily="34" charset="0"/>
                <a:cs typeface="Arial" charset="0"/>
              </a:rPr>
              <a:t>IBS De wereld en ik</a:t>
            </a:r>
          </a:p>
          <a:p>
            <a:pPr>
              <a:defRPr/>
            </a:pPr>
            <a:r>
              <a:rPr lang="nl-NL" sz="1200" dirty="0">
                <a:ea typeface="Calibri" pitchFamily="34" charset="0"/>
                <a:cs typeface="Arial" charset="0"/>
              </a:rPr>
              <a:t>Presentatie marktanalyse en doelgroep analyse</a:t>
            </a:r>
          </a:p>
        </p:txBody>
      </p:sp>
      <p:pic>
        <p:nvPicPr>
          <p:cNvPr id="10" name="Afbeelding 9">
            <a:extLst>
              <a:ext uri="{FF2B5EF4-FFF2-40B4-BE49-F238E27FC236}">
                <a16:creationId xmlns:a16="http://schemas.microsoft.com/office/drawing/2014/main" id="{CD8A8792-FE8D-47F0-9F17-BEB87E1CE1AF}"/>
              </a:ext>
            </a:extLst>
          </p:cNvPr>
          <p:cNvPicPr>
            <a:picLocks noChangeAspect="1"/>
          </p:cNvPicPr>
          <p:nvPr/>
        </p:nvPicPr>
        <p:blipFill>
          <a:blip r:embed="rId3" cstate="print"/>
          <a:stretch>
            <a:fillRect/>
          </a:stretch>
        </p:blipFill>
        <p:spPr>
          <a:xfrm>
            <a:off x="755142" y="1844147"/>
            <a:ext cx="263290" cy="321303"/>
          </a:xfrm>
          <a:prstGeom prst="rect">
            <a:avLst/>
          </a:prstGeom>
        </p:spPr>
      </p:pic>
      <p:pic>
        <p:nvPicPr>
          <p:cNvPr id="11" name="Afbeelding 10">
            <a:extLst>
              <a:ext uri="{FF2B5EF4-FFF2-40B4-BE49-F238E27FC236}">
                <a16:creationId xmlns:a16="http://schemas.microsoft.com/office/drawing/2014/main" id="{B68A2022-2219-46F4-A377-BDA9A427CF64}"/>
              </a:ext>
            </a:extLst>
          </p:cNvPr>
          <p:cNvPicPr>
            <a:picLocks noChangeAspect="1"/>
          </p:cNvPicPr>
          <p:nvPr/>
        </p:nvPicPr>
        <p:blipFill>
          <a:blip r:embed="rId4" cstate="print"/>
          <a:stretch>
            <a:fillRect/>
          </a:stretch>
        </p:blipFill>
        <p:spPr>
          <a:xfrm>
            <a:off x="786659" y="3748758"/>
            <a:ext cx="266283" cy="416301"/>
          </a:xfrm>
          <a:prstGeom prst="rect">
            <a:avLst/>
          </a:prstGeom>
        </p:spPr>
      </p:pic>
      <p:pic>
        <p:nvPicPr>
          <p:cNvPr id="12" name="Afbeelding 11">
            <a:extLst>
              <a:ext uri="{FF2B5EF4-FFF2-40B4-BE49-F238E27FC236}">
                <a16:creationId xmlns:a16="http://schemas.microsoft.com/office/drawing/2014/main" id="{32537440-74A2-47D3-9F16-405BF95BA45D}"/>
              </a:ext>
            </a:extLst>
          </p:cNvPr>
          <p:cNvPicPr>
            <a:picLocks noChangeAspect="1"/>
          </p:cNvPicPr>
          <p:nvPr/>
        </p:nvPicPr>
        <p:blipFill>
          <a:blip r:embed="rId5" cstate="print"/>
          <a:stretch>
            <a:fillRect/>
          </a:stretch>
        </p:blipFill>
        <p:spPr>
          <a:xfrm>
            <a:off x="5903094" y="793994"/>
            <a:ext cx="385812" cy="263054"/>
          </a:xfrm>
          <a:prstGeom prst="rect">
            <a:avLst/>
          </a:prstGeom>
        </p:spPr>
      </p:pic>
      <p:pic>
        <p:nvPicPr>
          <p:cNvPr id="13" name="Afbeelding 12">
            <a:extLst>
              <a:ext uri="{FF2B5EF4-FFF2-40B4-BE49-F238E27FC236}">
                <a16:creationId xmlns:a16="http://schemas.microsoft.com/office/drawing/2014/main" id="{471B5BB0-924F-47A6-919D-3367D24A7554}"/>
              </a:ext>
            </a:extLst>
          </p:cNvPr>
          <p:cNvPicPr>
            <a:picLocks noChangeAspect="1"/>
          </p:cNvPicPr>
          <p:nvPr/>
        </p:nvPicPr>
        <p:blipFill>
          <a:blip r:embed="rId6" cstate="print"/>
          <a:stretch>
            <a:fillRect/>
          </a:stretch>
        </p:blipFill>
        <p:spPr>
          <a:xfrm>
            <a:off x="6027499" y="3423373"/>
            <a:ext cx="299225" cy="290796"/>
          </a:xfrm>
          <a:prstGeom prst="rect">
            <a:avLst/>
          </a:prstGeom>
        </p:spPr>
      </p:pic>
      <p:pic>
        <p:nvPicPr>
          <p:cNvPr id="14" name="Afbeelding 13">
            <a:extLst>
              <a:ext uri="{FF2B5EF4-FFF2-40B4-BE49-F238E27FC236}">
                <a16:creationId xmlns:a16="http://schemas.microsoft.com/office/drawing/2014/main" id="{8FD1A282-6E15-465F-A20D-38B763F88E46}"/>
              </a:ext>
            </a:extLst>
          </p:cNvPr>
          <p:cNvPicPr>
            <a:picLocks noChangeAspect="1"/>
          </p:cNvPicPr>
          <p:nvPr/>
        </p:nvPicPr>
        <p:blipFill rotWithShape="1">
          <a:blip r:embed="rId7" cstate="print"/>
          <a:srcRect l="17050" t="33024" r="61669" b="30375"/>
          <a:stretch/>
        </p:blipFill>
        <p:spPr>
          <a:xfrm>
            <a:off x="5961305" y="2601939"/>
            <a:ext cx="269390" cy="260485"/>
          </a:xfrm>
          <a:prstGeom prst="rect">
            <a:avLst/>
          </a:prstGeom>
        </p:spPr>
      </p:pic>
      <p:pic>
        <p:nvPicPr>
          <p:cNvPr id="15" name="Picture 2" descr="Afbeeldingsresultaat voor doelgroepanalyse">
            <a:extLst>
              <a:ext uri="{FF2B5EF4-FFF2-40B4-BE49-F238E27FC236}">
                <a16:creationId xmlns:a16="http://schemas.microsoft.com/office/drawing/2014/main" id="{489F735D-0077-426D-A7A3-6FE8D33794DA}"/>
              </a:ext>
            </a:extLst>
          </p:cNvPr>
          <p:cNvPicPr>
            <a:picLocks noChangeAspect="1" noChangeArrowheads="1"/>
          </p:cNvPicPr>
          <p:nvPr/>
        </p:nvPicPr>
        <p:blipFill>
          <a:blip r:embed="rId8">
            <a:grayscl/>
            <a:extLst>
              <a:ext uri="{28A0092B-C50C-407E-A947-70E740481C1C}">
                <a14:useLocalDpi xmlns:a14="http://schemas.microsoft.com/office/drawing/2010/main" val="0"/>
              </a:ext>
            </a:extLst>
          </a:blip>
          <a:srcRect/>
          <a:stretch>
            <a:fillRect/>
          </a:stretch>
        </p:blipFill>
        <p:spPr bwMode="auto">
          <a:xfrm>
            <a:off x="5961304" y="4270994"/>
            <a:ext cx="2865659" cy="1906967"/>
          </a:xfrm>
          <a:prstGeom prst="rect">
            <a:avLst/>
          </a:prstGeom>
          <a:noFill/>
          <a:extLst>
            <a:ext uri="{909E8E84-426E-40DD-AFC4-6F175D3DCCD1}">
              <a14:hiddenFill xmlns:a14="http://schemas.microsoft.com/office/drawing/2010/main">
                <a:solidFill>
                  <a:srgbClr val="FFFFFF"/>
                </a:solidFill>
              </a14:hiddenFill>
            </a:ext>
          </a:extLst>
        </p:spPr>
      </p:pic>
      <p:sp>
        <p:nvSpPr>
          <p:cNvPr id="16" name="Rechthoek 1">
            <a:extLst>
              <a:ext uri="{FF2B5EF4-FFF2-40B4-BE49-F238E27FC236}">
                <a16:creationId xmlns:a16="http://schemas.microsoft.com/office/drawing/2014/main" id="{10A74648-0B0B-4DA4-A079-5BDFE0E8BFEE}"/>
              </a:ext>
            </a:extLst>
          </p:cNvPr>
          <p:cNvSpPr>
            <a:spLocks noChangeArrowheads="1"/>
          </p:cNvSpPr>
          <p:nvPr/>
        </p:nvSpPr>
        <p:spPr bwMode="auto">
          <a:xfrm>
            <a:off x="1155391" y="160452"/>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a:latin typeface="Calibri" pitchFamily="34" charset="0"/>
              </a:rPr>
              <a:t>2324 DWI TP1 </a:t>
            </a:r>
            <a:r>
              <a:rPr lang="nl-NL" sz="2800" dirty="0">
                <a:latin typeface="Calibri" pitchFamily="34" charset="0"/>
              </a:rPr>
              <a:t>Analyse</a:t>
            </a:r>
          </a:p>
        </p:txBody>
      </p:sp>
      <p:pic>
        <p:nvPicPr>
          <p:cNvPr id="17" name="Afbeelding 16">
            <a:extLst>
              <a:ext uri="{FF2B5EF4-FFF2-40B4-BE49-F238E27FC236}">
                <a16:creationId xmlns:a16="http://schemas.microsoft.com/office/drawing/2014/main" id="{CB9188C7-D1E8-430C-AA3A-D44802D420AA}"/>
              </a:ext>
            </a:extLst>
          </p:cNvPr>
          <p:cNvPicPr>
            <a:picLocks noChangeAspect="1"/>
          </p:cNvPicPr>
          <p:nvPr/>
        </p:nvPicPr>
        <p:blipFill rotWithShape="1">
          <a:blip r:embed="rId9" cstate="print"/>
          <a:srcRect l="21805" r="10840"/>
          <a:stretch/>
        </p:blipFill>
        <p:spPr>
          <a:xfrm>
            <a:off x="729525" y="787897"/>
            <a:ext cx="299335" cy="412425"/>
          </a:xfrm>
          <a:prstGeom prst="rect">
            <a:avLst/>
          </a:prstGeom>
        </p:spPr>
      </p:pic>
    </p:spTree>
    <p:extLst>
      <p:ext uri="{BB962C8B-B14F-4D97-AF65-F5344CB8AC3E}">
        <p14:creationId xmlns:p14="http://schemas.microsoft.com/office/powerpoint/2010/main" val="18235813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008B1080-77C0-449D-8DB2-57BCAF98C9D0}">
  <ds:schemaRefs>
    <ds:schemaRef ds:uri="http://schemas.microsoft.com/sharepoint/v3/contenttype/forms"/>
  </ds:schemaRefs>
</ds:datastoreItem>
</file>

<file path=customXml/itemProps2.xml><?xml version="1.0" encoding="utf-8"?>
<ds:datastoreItem xmlns:ds="http://schemas.openxmlformats.org/officeDocument/2006/customXml" ds:itemID="{F24EA3DF-D4FA-4EE1-BA54-7C9C595E5F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4EB55-4CB1-4FC7-B73F-7277F6A15E8A}">
  <ds:schemaRefs>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c6f82ce1-f6df-49a5-8b49-cf8409a27aa4"/>
    <ds:schemaRef ds:uri="2c4f0c93-2979-4f27-aab2-70de95932352"/>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109</TotalTime>
  <Words>247</Words>
  <Application>Microsoft Office PowerPoint</Application>
  <PresentationFormat>Breedbeeld</PresentationFormat>
  <Paragraphs>27</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Steven Linkels</cp:lastModifiedBy>
  <cp:revision>7</cp:revision>
  <cp:lastPrinted>2022-11-14T14:53:47Z</cp:lastPrinted>
  <dcterms:created xsi:type="dcterms:W3CDTF">2021-08-08T18:39:46Z</dcterms:created>
  <dcterms:modified xsi:type="dcterms:W3CDTF">2023-06-29T07:36:55Z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ies>
</file>