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9" r:id="rId6"/>
    <p:sldId id="264" r:id="rId7"/>
    <p:sldId id="275" r:id="rId8"/>
    <p:sldId id="276" r:id="rId9"/>
    <p:sldId id="277" r:id="rId10"/>
    <p:sldId id="278" r:id="rId11"/>
    <p:sldId id="267" r:id="rId12"/>
    <p:sldId id="265" r:id="rId13"/>
    <p:sldId id="268" r:id="rId14"/>
    <p:sldId id="331" r:id="rId15"/>
    <p:sldId id="263" r:id="rId16"/>
    <p:sldId id="326" r:id="rId17"/>
    <p:sldId id="328" r:id="rId18"/>
    <p:sldId id="330" r:id="rId19"/>
    <p:sldId id="329" r:id="rId20"/>
    <p:sldId id="269" r:id="rId21"/>
    <p:sldId id="266" r:id="rId22"/>
    <p:sldId id="270" r:id="rId23"/>
    <p:sldId id="271" r:id="rId24"/>
    <p:sldId id="272" r:id="rId25"/>
    <p:sldId id="273" r:id="rId26"/>
    <p:sldId id="274" r:id="rId27"/>
    <p:sldId id="260"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309F6-9482-4F0B-A344-A97BB937A1F4}" v="21" dt="2023-12-06T14:47:40.239"/>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02" y="15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277309F6-9482-4F0B-A344-A97BB937A1F4}"/>
    <pc:docChg chg="undo custSel addSld delSld modSld">
      <pc:chgData name="Thomas Noordeloos" userId="df9f46e9-7760-4f6a-814f-9e8180d7b46a" providerId="ADAL" clId="{277309F6-9482-4F0B-A344-A97BB937A1F4}" dt="2023-12-06T14:48:42.984" v="246" actId="12"/>
      <pc:docMkLst>
        <pc:docMk/>
      </pc:docMkLst>
      <pc:sldChg chg="addSp delSp modSp mod">
        <pc:chgData name="Thomas Noordeloos" userId="df9f46e9-7760-4f6a-814f-9e8180d7b46a" providerId="ADAL" clId="{277309F6-9482-4F0B-A344-A97BB937A1F4}" dt="2023-12-06T14:48:42.984" v="246" actId="12"/>
        <pc:sldMkLst>
          <pc:docMk/>
          <pc:sldMk cId="1914404811" sldId="256"/>
        </pc:sldMkLst>
        <pc:spChg chg="add del">
          <ac:chgData name="Thomas Noordeloos" userId="df9f46e9-7760-4f6a-814f-9e8180d7b46a" providerId="ADAL" clId="{277309F6-9482-4F0B-A344-A97BB937A1F4}" dt="2023-12-06T14:36:42.433" v="34" actId="22"/>
          <ac:spMkLst>
            <pc:docMk/>
            <pc:sldMk cId="1914404811" sldId="256"/>
            <ac:spMk id="3" creationId="{2D4E0912-E58D-96DF-92D5-4E2FD273B4D5}"/>
          </ac:spMkLst>
        </pc:spChg>
        <pc:spChg chg="mod">
          <ac:chgData name="Thomas Noordeloos" userId="df9f46e9-7760-4f6a-814f-9e8180d7b46a" providerId="ADAL" clId="{277309F6-9482-4F0B-A344-A97BB937A1F4}" dt="2023-12-06T14:48:26.793" v="244" actId="20577"/>
          <ac:spMkLst>
            <pc:docMk/>
            <pc:sldMk cId="1914404811" sldId="256"/>
            <ac:spMk id="6" creationId="{81B96BA2-902A-4078-8942-E8A2417A9A29}"/>
          </ac:spMkLst>
        </pc:spChg>
        <pc:spChg chg="mod">
          <ac:chgData name="Thomas Noordeloos" userId="df9f46e9-7760-4f6a-814f-9e8180d7b46a" providerId="ADAL" clId="{277309F6-9482-4F0B-A344-A97BB937A1F4}" dt="2023-12-06T14:48:42.984" v="246" actId="12"/>
          <ac:spMkLst>
            <pc:docMk/>
            <pc:sldMk cId="1914404811" sldId="256"/>
            <ac:spMk id="11" creationId="{5EE0F054-A7F1-4A05-967D-E5A1727AF1BE}"/>
          </ac:spMkLst>
        </pc:spChg>
        <pc:spChg chg="mod">
          <ac:chgData name="Thomas Noordeloos" userId="df9f46e9-7760-4f6a-814f-9e8180d7b46a" providerId="ADAL" clId="{277309F6-9482-4F0B-A344-A97BB937A1F4}" dt="2023-12-06T14:35:20.358" v="6" actId="12"/>
          <ac:spMkLst>
            <pc:docMk/>
            <pc:sldMk cId="1914404811" sldId="256"/>
            <ac:spMk id="12" creationId="{F7D7D343-C446-4269-9CDA-8F6FACD7F614}"/>
          </ac:spMkLst>
        </pc:spChg>
        <pc:graphicFrameChg chg="mod modGraphic">
          <ac:chgData name="Thomas Noordeloos" userId="df9f46e9-7760-4f6a-814f-9e8180d7b46a" providerId="ADAL" clId="{277309F6-9482-4F0B-A344-A97BB937A1F4}" dt="2023-12-06T14:35:05.224" v="3" actId="108"/>
          <ac:graphicFrameMkLst>
            <pc:docMk/>
            <pc:sldMk cId="1914404811" sldId="256"/>
            <ac:graphicFrameMk id="7" creationId="{E301E4D4-09EB-42FE-AC70-36D3DFBAE62B}"/>
          </ac:graphicFrameMkLst>
        </pc:graphicFrameChg>
      </pc:sldChg>
      <pc:sldChg chg="del">
        <pc:chgData name="Thomas Noordeloos" userId="df9f46e9-7760-4f6a-814f-9e8180d7b46a" providerId="ADAL" clId="{277309F6-9482-4F0B-A344-A97BB937A1F4}" dt="2023-12-06T14:40:51.017" v="52" actId="47"/>
        <pc:sldMkLst>
          <pc:docMk/>
          <pc:sldMk cId="2143553072" sldId="257"/>
        </pc:sldMkLst>
      </pc:sldChg>
      <pc:sldChg chg="del">
        <pc:chgData name="Thomas Noordeloos" userId="df9f46e9-7760-4f6a-814f-9e8180d7b46a" providerId="ADAL" clId="{277309F6-9482-4F0B-A344-A97BB937A1F4}" dt="2023-12-06T14:40:51.720" v="53" actId="47"/>
        <pc:sldMkLst>
          <pc:docMk/>
          <pc:sldMk cId="1937477589" sldId="258"/>
        </pc:sldMkLst>
      </pc:sldChg>
      <pc:sldChg chg="addSp delSp modSp add setBg">
        <pc:chgData name="Thomas Noordeloos" userId="df9f46e9-7760-4f6a-814f-9e8180d7b46a" providerId="ADAL" clId="{277309F6-9482-4F0B-A344-A97BB937A1F4}" dt="2023-12-06T14:46:33.068" v="172"/>
        <pc:sldMkLst>
          <pc:docMk/>
          <pc:sldMk cId="3362391853" sldId="263"/>
        </pc:sldMkLst>
        <pc:picChg chg="add del mod">
          <ac:chgData name="Thomas Noordeloos" userId="df9f46e9-7760-4f6a-814f-9e8180d7b46a" providerId="ADAL" clId="{277309F6-9482-4F0B-A344-A97BB937A1F4}" dt="2023-12-06T14:45:59.615" v="171" actId="478"/>
          <ac:picMkLst>
            <pc:docMk/>
            <pc:sldMk cId="3362391853" sldId="263"/>
            <ac:picMk id="3" creationId="{49E432F9-A22F-53C2-7526-EA3AC7D0BE10}"/>
          </ac:picMkLst>
        </pc:picChg>
      </pc:sldChg>
      <pc:sldChg chg="add del">
        <pc:chgData name="Thomas Noordeloos" userId="df9f46e9-7760-4f6a-814f-9e8180d7b46a" providerId="ADAL" clId="{277309F6-9482-4F0B-A344-A97BB937A1F4}" dt="2023-12-06T14:42:28.039" v="55" actId="47"/>
        <pc:sldMkLst>
          <pc:docMk/>
          <pc:sldMk cId="3398447397" sldId="266"/>
        </pc:sldMkLst>
      </pc:sldChg>
      <pc:sldChg chg="add del">
        <pc:chgData name="Thomas Noordeloos" userId="df9f46e9-7760-4f6a-814f-9e8180d7b46a" providerId="ADAL" clId="{277309F6-9482-4F0B-A344-A97BB937A1F4}" dt="2023-12-06T14:42:28.039" v="55" actId="47"/>
        <pc:sldMkLst>
          <pc:docMk/>
          <pc:sldMk cId="243433242" sldId="269"/>
        </pc:sldMkLst>
      </pc:sldChg>
      <pc:sldChg chg="add del">
        <pc:chgData name="Thomas Noordeloos" userId="df9f46e9-7760-4f6a-814f-9e8180d7b46a" providerId="ADAL" clId="{277309F6-9482-4F0B-A344-A97BB937A1F4}" dt="2023-12-06T14:42:28.039" v="55" actId="47"/>
        <pc:sldMkLst>
          <pc:docMk/>
          <pc:sldMk cId="1869910352" sldId="270"/>
        </pc:sldMkLst>
      </pc:sldChg>
      <pc:sldChg chg="add del">
        <pc:chgData name="Thomas Noordeloos" userId="df9f46e9-7760-4f6a-814f-9e8180d7b46a" providerId="ADAL" clId="{277309F6-9482-4F0B-A344-A97BB937A1F4}" dt="2023-12-06T14:42:28.039" v="55" actId="47"/>
        <pc:sldMkLst>
          <pc:docMk/>
          <pc:sldMk cId="2784121435" sldId="271"/>
        </pc:sldMkLst>
      </pc:sldChg>
      <pc:sldChg chg="add del">
        <pc:chgData name="Thomas Noordeloos" userId="df9f46e9-7760-4f6a-814f-9e8180d7b46a" providerId="ADAL" clId="{277309F6-9482-4F0B-A344-A97BB937A1F4}" dt="2023-12-06T14:42:28.039" v="55" actId="47"/>
        <pc:sldMkLst>
          <pc:docMk/>
          <pc:sldMk cId="837155343" sldId="272"/>
        </pc:sldMkLst>
      </pc:sldChg>
      <pc:sldChg chg="add del">
        <pc:chgData name="Thomas Noordeloos" userId="df9f46e9-7760-4f6a-814f-9e8180d7b46a" providerId="ADAL" clId="{277309F6-9482-4F0B-A344-A97BB937A1F4}" dt="2023-12-06T14:42:28.039" v="55" actId="47"/>
        <pc:sldMkLst>
          <pc:docMk/>
          <pc:sldMk cId="3048352530" sldId="273"/>
        </pc:sldMkLst>
      </pc:sldChg>
      <pc:sldChg chg="add del">
        <pc:chgData name="Thomas Noordeloos" userId="df9f46e9-7760-4f6a-814f-9e8180d7b46a" providerId="ADAL" clId="{277309F6-9482-4F0B-A344-A97BB937A1F4}" dt="2023-12-06T14:42:28.039" v="55" actId="47"/>
        <pc:sldMkLst>
          <pc:docMk/>
          <pc:sldMk cId="3765157462" sldId="274"/>
        </pc:sldMkLst>
      </pc:sldChg>
      <pc:sldChg chg="modSp add mod setBg">
        <pc:chgData name="Thomas Noordeloos" userId="df9f46e9-7760-4f6a-814f-9e8180d7b46a" providerId="ADAL" clId="{277309F6-9482-4F0B-A344-A97BB937A1F4}" dt="2023-12-06T14:40:33.656" v="51" actId="108"/>
        <pc:sldMkLst>
          <pc:docMk/>
          <pc:sldMk cId="1823581371" sldId="279"/>
        </pc:sldMkLst>
        <pc:spChg chg="mod">
          <ac:chgData name="Thomas Noordeloos" userId="df9f46e9-7760-4f6a-814f-9e8180d7b46a" providerId="ADAL" clId="{277309F6-9482-4F0B-A344-A97BB937A1F4}" dt="2023-12-06T14:40:23.816" v="49" actId="108"/>
          <ac:spMkLst>
            <pc:docMk/>
            <pc:sldMk cId="1823581371" sldId="279"/>
            <ac:spMk id="5" creationId="{E3990B72-A110-45E1-8E77-9E6EA693F845}"/>
          </ac:spMkLst>
        </pc:spChg>
        <pc:spChg chg="mod">
          <ac:chgData name="Thomas Noordeloos" userId="df9f46e9-7760-4f6a-814f-9e8180d7b46a" providerId="ADAL" clId="{277309F6-9482-4F0B-A344-A97BB937A1F4}" dt="2023-12-06T14:40:33.656" v="51" actId="108"/>
          <ac:spMkLst>
            <pc:docMk/>
            <pc:sldMk cId="1823581371" sldId="279"/>
            <ac:spMk id="6" creationId="{597061C9-C4DD-44E3-9EA9-A918EE8F7278}"/>
          </ac:spMkLst>
        </pc:spChg>
      </pc:sldChg>
      <pc:sldChg chg="add setBg">
        <pc:chgData name="Thomas Noordeloos" userId="df9f46e9-7760-4f6a-814f-9e8180d7b46a" providerId="ADAL" clId="{277309F6-9482-4F0B-A344-A97BB937A1F4}" dt="2023-12-06T14:46:33.068" v="172"/>
        <pc:sldMkLst>
          <pc:docMk/>
          <pc:sldMk cId="2063861753" sldId="326"/>
        </pc:sldMkLst>
      </pc:sldChg>
      <pc:sldChg chg="add setBg">
        <pc:chgData name="Thomas Noordeloos" userId="df9f46e9-7760-4f6a-814f-9e8180d7b46a" providerId="ADAL" clId="{277309F6-9482-4F0B-A344-A97BB937A1F4}" dt="2023-12-06T14:46:33.068" v="172"/>
        <pc:sldMkLst>
          <pc:docMk/>
          <pc:sldMk cId="3550275649" sldId="328"/>
        </pc:sldMkLst>
      </pc:sldChg>
      <pc:sldChg chg="add setBg">
        <pc:chgData name="Thomas Noordeloos" userId="df9f46e9-7760-4f6a-814f-9e8180d7b46a" providerId="ADAL" clId="{277309F6-9482-4F0B-A344-A97BB937A1F4}" dt="2023-12-06T14:46:33.068" v="172"/>
        <pc:sldMkLst>
          <pc:docMk/>
          <pc:sldMk cId="3088145847" sldId="329"/>
        </pc:sldMkLst>
      </pc:sldChg>
      <pc:sldChg chg="add setBg">
        <pc:chgData name="Thomas Noordeloos" userId="df9f46e9-7760-4f6a-814f-9e8180d7b46a" providerId="ADAL" clId="{277309F6-9482-4F0B-A344-A97BB937A1F4}" dt="2023-12-06T14:46:33.068" v="172"/>
        <pc:sldMkLst>
          <pc:docMk/>
          <pc:sldMk cId="3683977596" sldId="330"/>
        </pc:sldMkLst>
      </pc:sldChg>
      <pc:sldChg chg="addSp delSp modSp add mod setBg">
        <pc:chgData name="Thomas Noordeloos" userId="df9f46e9-7760-4f6a-814f-9e8180d7b46a" providerId="ADAL" clId="{277309F6-9482-4F0B-A344-A97BB937A1F4}" dt="2023-12-06T14:47:40.239" v="180" actId="1076"/>
        <pc:sldMkLst>
          <pc:docMk/>
          <pc:sldMk cId="2610232294" sldId="331"/>
        </pc:sldMkLst>
        <pc:spChg chg="mod">
          <ac:chgData name="Thomas Noordeloos" userId="df9f46e9-7760-4f6a-814f-9e8180d7b46a" providerId="ADAL" clId="{277309F6-9482-4F0B-A344-A97BB937A1F4}" dt="2023-12-06T14:45:00.566" v="163" actId="6549"/>
          <ac:spMkLst>
            <pc:docMk/>
            <pc:sldMk cId="2610232294" sldId="331"/>
            <ac:spMk id="2" creationId="{00000000-0000-0000-0000-000000000000}"/>
          </ac:spMkLst>
        </pc:spChg>
        <pc:spChg chg="del">
          <ac:chgData name="Thomas Noordeloos" userId="df9f46e9-7760-4f6a-814f-9e8180d7b46a" providerId="ADAL" clId="{277309F6-9482-4F0B-A344-A97BB937A1F4}" dt="2023-12-06T14:43:47.686" v="133" actId="478"/>
          <ac:spMkLst>
            <pc:docMk/>
            <pc:sldMk cId="2610232294" sldId="331"/>
            <ac:spMk id="12" creationId="{00000000-0000-0000-0000-000000000000}"/>
          </ac:spMkLst>
        </pc:spChg>
        <pc:picChg chg="del">
          <ac:chgData name="Thomas Noordeloos" userId="df9f46e9-7760-4f6a-814f-9e8180d7b46a" providerId="ADAL" clId="{277309F6-9482-4F0B-A344-A97BB937A1F4}" dt="2023-12-06T14:43:48.048" v="134" actId="478"/>
          <ac:picMkLst>
            <pc:docMk/>
            <pc:sldMk cId="2610232294" sldId="331"/>
            <ac:picMk id="8" creationId="{00000000-0000-0000-0000-000000000000}"/>
          </ac:picMkLst>
        </pc:picChg>
        <pc:picChg chg="del">
          <ac:chgData name="Thomas Noordeloos" userId="df9f46e9-7760-4f6a-814f-9e8180d7b46a" providerId="ADAL" clId="{277309F6-9482-4F0B-A344-A97BB937A1F4}" dt="2023-12-06T14:46:47.360" v="174" actId="478"/>
          <ac:picMkLst>
            <pc:docMk/>
            <pc:sldMk cId="2610232294" sldId="331"/>
            <ac:picMk id="13" creationId="{00000000-0000-0000-0000-000000000000}"/>
          </ac:picMkLst>
        </pc:picChg>
        <pc:picChg chg="add del mod">
          <ac:chgData name="Thomas Noordeloos" userId="df9f46e9-7760-4f6a-814f-9e8180d7b46a" providerId="ADAL" clId="{277309F6-9482-4F0B-A344-A97BB937A1F4}" dt="2023-12-06T14:46:52.120" v="175" actId="478"/>
          <ac:picMkLst>
            <pc:docMk/>
            <pc:sldMk cId="2610232294" sldId="331"/>
            <ac:picMk id="1026" creationId="{E40EFE1C-A5D2-D3C3-C658-C6034C046A1C}"/>
          </ac:picMkLst>
        </pc:picChg>
        <pc:picChg chg="add mod">
          <ac:chgData name="Thomas Noordeloos" userId="df9f46e9-7760-4f6a-814f-9e8180d7b46a" providerId="ADAL" clId="{277309F6-9482-4F0B-A344-A97BB937A1F4}" dt="2023-12-06T14:47:40.239" v="180" actId="1076"/>
          <ac:picMkLst>
            <pc:docMk/>
            <pc:sldMk cId="2610232294" sldId="331"/>
            <ac:picMk id="1028" creationId="{E174908F-3E0A-1A17-0C94-803B2A45740C}"/>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6-12-2023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6-12-2023</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65407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6-12-2023</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47441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8638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6-12-2023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6-12-2023</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348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6-12-2023</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83634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6-12-2023</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87680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6-12-2023</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00100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6-12-2023</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3461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6-12-2023</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7947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6-12-2023</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5600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6-12-2023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rketingscriptie.nl/4c-model-marketingmix/" TargetMode="External"/><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dirty="0">
                <a:solidFill>
                  <a:srgbClr val="B8A1FF"/>
                </a:solidFill>
                <a:latin typeface="Arial" panose="020B0604020202020204" pitchFamily="34" charset="0"/>
                <a:cs typeface="Arial" panose="020B0604020202020204" pitchFamily="34" charset="0"/>
              </a:rPr>
              <a:t>IBS ‘De Wereld en Ik’</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773361" y="1727561"/>
            <a:ext cx="5758989"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Planning voor vandaag: </a:t>
            </a:r>
          </a:p>
          <a:p>
            <a:pPr>
              <a:buFont typeface="Wingdings" panose="05000000000000000000" pitchFamily="2" charset="2"/>
              <a:buChar char="§"/>
            </a:pPr>
            <a:r>
              <a:rPr lang="nl-NL" sz="1800" dirty="0">
                <a:latin typeface="Arial" panose="020B0604020202020204" pitchFamily="34" charset="0"/>
                <a:cs typeface="Arial" panose="020B0604020202020204" pitchFamily="34" charset="0"/>
              </a:rPr>
              <a:t>TP 2 ‘Duurzaamheid in een specialisatie’</a:t>
            </a:r>
          </a:p>
          <a:p>
            <a:pPr>
              <a:buFont typeface="Wingdings" panose="05000000000000000000" pitchFamily="2" charset="2"/>
              <a:buChar char="§"/>
            </a:pPr>
            <a:r>
              <a:rPr lang="nl-NL" sz="1800" dirty="0">
                <a:latin typeface="Arial" panose="020B0604020202020204" pitchFamily="34" charset="0"/>
                <a:cs typeface="Arial" panose="020B0604020202020204" pitchFamily="34" charset="0"/>
              </a:rPr>
              <a:t>7p’s &gt; 4c’s</a:t>
            </a:r>
          </a:p>
          <a:p>
            <a:pPr>
              <a:buFont typeface="Wingdings" panose="05000000000000000000" pitchFamily="2" charset="2"/>
              <a:buChar char="§"/>
            </a:pPr>
            <a:r>
              <a:rPr lang="nl-NL" sz="1800" dirty="0">
                <a:latin typeface="Arial" panose="020B0604020202020204" pitchFamily="34" charset="0"/>
                <a:cs typeface="Arial" panose="020B0604020202020204" pitchFamily="34" charset="0"/>
              </a:rPr>
              <a:t>Tip: Les 4 Vrijetijd: ‘Beleving en </a:t>
            </a:r>
            <a:r>
              <a:rPr lang="nl-NL" sz="1800" dirty="0" err="1">
                <a:latin typeface="Arial" panose="020B0604020202020204" pitchFamily="34" charset="0"/>
                <a:cs typeface="Arial" panose="020B0604020202020204" pitchFamily="34" charset="0"/>
              </a:rPr>
              <a:t>imagineering</a:t>
            </a:r>
            <a:r>
              <a:rPr lang="nl-NL" sz="1800" dirty="0">
                <a:latin typeface="Arial" panose="020B0604020202020204" pitchFamily="34" charset="0"/>
                <a:cs typeface="Arial" panose="020B0604020202020204" pitchFamily="34" charset="0"/>
              </a:rPr>
              <a:t>’ </a:t>
            </a:r>
          </a:p>
          <a:p>
            <a:pPr>
              <a:buFont typeface="Wingdings" panose="05000000000000000000" pitchFamily="2" charset="2"/>
              <a:buChar char="§"/>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nl-NL" sz="1800" b="1" dirty="0">
              <a:solidFill>
                <a:srgbClr val="000644"/>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464928127"/>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1">
                              <a:lumMod val="75000"/>
                            </a:schemeClr>
                          </a:solidFill>
                        </a:rPr>
                        <a:t>Week 1</a:t>
                      </a:r>
                      <a:endParaRPr lang="nl-NL" sz="1200" b="0" kern="1200" dirty="0">
                        <a:solidFill>
                          <a:schemeClr val="bg1">
                            <a:lumMod val="75000"/>
                          </a:schemeClr>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0" kern="1200" dirty="0">
                          <a:solidFill>
                            <a:schemeClr val="bg2">
                              <a:lumMod val="90000"/>
                            </a:schemeClr>
                          </a:solidFill>
                          <a:latin typeface="+mn-lt"/>
                          <a:ea typeface="+mn-ea"/>
                          <a:cs typeface="+mn-cs"/>
                        </a:rPr>
                        <a:t>Week 3</a:t>
                      </a:r>
                    </a:p>
                  </a:txBody>
                  <a:tcPr anchor="ctr"/>
                </a:tc>
                <a:tc>
                  <a:txBody>
                    <a:bodyPr/>
                    <a:lstStyle/>
                    <a:p>
                      <a:pPr algn="ctr"/>
                      <a:r>
                        <a:rPr lang="nl-NL" sz="1200" b="0" kern="1200" dirty="0">
                          <a:solidFill>
                            <a:schemeClr val="bg2">
                              <a:lumMod val="90000"/>
                            </a:schemeClr>
                          </a:solidFill>
                        </a:rPr>
                        <a:t>Week 4</a:t>
                      </a:r>
                      <a:endParaRPr lang="nl-NL" sz="1200" b="0" kern="1200" dirty="0">
                        <a:solidFill>
                          <a:schemeClr val="bg2">
                            <a:lumMod val="90000"/>
                          </a:schemeClr>
                        </a:solidFill>
                        <a:latin typeface="+mn-lt"/>
                        <a:ea typeface="+mn-ea"/>
                        <a:cs typeface="+mn-cs"/>
                      </a:endParaRPr>
                    </a:p>
                  </a:txBody>
                  <a:tcPr anchor="ctr"/>
                </a:tc>
                <a:tc>
                  <a:txBody>
                    <a:bodyPr/>
                    <a:lstStyle/>
                    <a:p>
                      <a:pPr algn="ctr"/>
                      <a:r>
                        <a:rPr lang="nl-NL" sz="1200" b="1" kern="1200" dirty="0">
                          <a:solidFill>
                            <a:schemeClr val="tx1"/>
                          </a:solidFill>
                          <a:latin typeface="+mn-lt"/>
                          <a:ea typeface="+mn-ea"/>
                          <a:cs typeface="+mn-cs"/>
                        </a:rPr>
                        <a:t>Week 5</a:t>
                      </a:r>
                    </a:p>
                  </a:txBody>
                  <a:tcPr anchor="ctr"/>
                </a:tc>
                <a:tc>
                  <a:txBody>
                    <a:bodyPr/>
                    <a:lstStyle/>
                    <a:p>
                      <a:pPr algn="ctr"/>
                      <a:r>
                        <a:rPr lang="nl-NL" sz="1200" b="1">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838200" y="1727561"/>
            <a:ext cx="836782" cy="701959"/>
          </a:xfrm>
          <a:prstGeom prst="rect">
            <a:avLst/>
          </a:prstGeom>
        </p:spPr>
      </p:pic>
      <p:pic>
        <p:nvPicPr>
          <p:cNvPr id="8" name="Afbeelding 7">
            <a:extLst>
              <a:ext uri="{FF2B5EF4-FFF2-40B4-BE49-F238E27FC236}">
                <a16:creationId xmlns:a16="http://schemas.microsoft.com/office/drawing/2014/main" id="{BD89C826-1CCB-42CB-B51C-EF919B6774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0" name="Afbeelding 9">
            <a:extLst>
              <a:ext uri="{FF2B5EF4-FFF2-40B4-BE49-F238E27FC236}">
                <a16:creationId xmlns:a16="http://schemas.microsoft.com/office/drawing/2014/main" id="{C428977F-8D2E-43A9-A7BF-8CBFBC46C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
        <p:nvSpPr>
          <p:cNvPr id="11" name="Tijdelijke aanduiding voor inhoud 5">
            <a:extLst>
              <a:ext uri="{FF2B5EF4-FFF2-40B4-BE49-F238E27FC236}">
                <a16:creationId xmlns:a16="http://schemas.microsoft.com/office/drawing/2014/main" id="{5EE0F054-A7F1-4A05-967D-E5A1727AF1BE}"/>
              </a:ext>
            </a:extLst>
          </p:cNvPr>
          <p:cNvSpPr txBox="1">
            <a:spLocks/>
          </p:cNvSpPr>
          <p:nvPr/>
        </p:nvSpPr>
        <p:spPr>
          <a:xfrm>
            <a:off x="8733347" y="1736252"/>
            <a:ext cx="2562138" cy="215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400" b="1" dirty="0"/>
              <a:t>IBS Thema</a:t>
            </a:r>
          </a:p>
          <a:p>
            <a:pPr>
              <a:buFont typeface="Wingdings" panose="05000000000000000000" pitchFamily="2" charset="2"/>
              <a:buChar char="ü"/>
            </a:pPr>
            <a:r>
              <a:rPr lang="nl-NL" sz="1400" b="1" dirty="0"/>
              <a:t> De nieuwe economie</a:t>
            </a:r>
          </a:p>
          <a:p>
            <a:pPr>
              <a:buFont typeface="Wingdings" panose="05000000000000000000" pitchFamily="2" charset="2"/>
              <a:buChar char="ü"/>
            </a:pPr>
            <a:r>
              <a:rPr lang="nl-NL" sz="1400" b="1" dirty="0"/>
              <a:t>Marktverkenning</a:t>
            </a:r>
          </a:p>
          <a:p>
            <a:pPr>
              <a:buFont typeface="Wingdings" panose="05000000000000000000" pitchFamily="2" charset="2"/>
              <a:buChar char="q"/>
            </a:pPr>
            <a:r>
              <a:rPr lang="nl-NL" sz="1400" dirty="0">
                <a:solidFill>
                  <a:schemeClr val="bg2"/>
                </a:solidFill>
              </a:rPr>
              <a:t> Financieel management</a:t>
            </a:r>
          </a:p>
          <a:p>
            <a:pPr>
              <a:buFont typeface="Wingdings" panose="05000000000000000000" pitchFamily="2" charset="2"/>
              <a:buChar char="q"/>
            </a:pPr>
            <a:r>
              <a:rPr lang="nl-NL" sz="1400" b="1" dirty="0">
                <a:solidFill>
                  <a:schemeClr val="bg2"/>
                </a:solidFill>
              </a:rPr>
              <a:t>De verborgen impact</a:t>
            </a:r>
          </a:p>
          <a:p>
            <a:pPr>
              <a:buFont typeface="Wingdings" panose="05000000000000000000" pitchFamily="2" charset="2"/>
              <a:buChar char="ü"/>
            </a:pPr>
            <a:r>
              <a:rPr lang="nl-NL" sz="1400" b="1" dirty="0"/>
              <a:t>Ondernemen</a:t>
            </a:r>
          </a:p>
        </p:txBody>
      </p:sp>
      <p:sp>
        <p:nvSpPr>
          <p:cNvPr id="12" name="Tijdelijke aanduiding voor inhoud 5">
            <a:extLst>
              <a:ext uri="{FF2B5EF4-FFF2-40B4-BE49-F238E27FC236}">
                <a16:creationId xmlns:a16="http://schemas.microsoft.com/office/drawing/2014/main" id="{F7D7D343-C446-4269-9CDA-8F6FACD7F614}"/>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400" b="1" dirty="0"/>
              <a:t>IBS Toetsing</a:t>
            </a:r>
          </a:p>
          <a:p>
            <a:pPr>
              <a:buFont typeface="Wingdings" panose="05000000000000000000" pitchFamily="2" charset="2"/>
              <a:buChar char="ü"/>
            </a:pPr>
            <a:r>
              <a:rPr lang="nl-NL" sz="1400" b="1" dirty="0"/>
              <a:t> Kennistoets</a:t>
            </a:r>
          </a:p>
          <a:p>
            <a:pPr>
              <a:buFont typeface="Wingdings" panose="05000000000000000000" pitchFamily="2" charset="2"/>
              <a:buChar char="ü"/>
            </a:pPr>
            <a:r>
              <a:rPr lang="nl-NL" sz="1400" b="1" dirty="0"/>
              <a:t> Ondernemingsplan</a:t>
            </a:r>
          </a:p>
          <a:p>
            <a:pPr>
              <a:buFont typeface="Wingdings" panose="05000000000000000000" pitchFamily="2" charset="2"/>
              <a:buChar char="q"/>
            </a:pPr>
            <a:r>
              <a:rPr lang="nl-NL" sz="1400" b="1" dirty="0">
                <a:solidFill>
                  <a:schemeClr val="bg1">
                    <a:lumMod val="75000"/>
                  </a:schemeClr>
                </a:solidFill>
              </a:rPr>
              <a:t> Vlog</a:t>
            </a:r>
          </a:p>
        </p:txBody>
      </p:sp>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Het AIDA model</a:t>
            </a:r>
          </a:p>
        </p:txBody>
      </p:sp>
      <p:sp>
        <p:nvSpPr>
          <p:cNvPr id="12" name="TextBox 11"/>
          <p:cNvSpPr txBox="1"/>
          <p:nvPr/>
        </p:nvSpPr>
        <p:spPr>
          <a:xfrm>
            <a:off x="838200" y="1586251"/>
            <a:ext cx="4991099" cy="646331"/>
          </a:xfrm>
          <a:prstGeom prst="rect">
            <a:avLst/>
          </a:prstGeom>
          <a:noFill/>
        </p:spPr>
        <p:txBody>
          <a:bodyPr wrap="square">
            <a:spAutoFit/>
          </a:bodyPr>
          <a:lstStyle/>
          <a:p>
            <a:pPr fontAlgn="auto">
              <a:spcBef>
                <a:spcPts val="0"/>
              </a:spcBef>
              <a:spcAft>
                <a:spcPts val="0"/>
              </a:spcAft>
              <a:defRPr/>
            </a:pPr>
            <a:r>
              <a:rPr lang="nl-NL" sz="3600" b="1" dirty="0">
                <a:solidFill>
                  <a:schemeClr val="tx1">
                    <a:lumMod val="85000"/>
                    <a:lumOff val="15000"/>
                  </a:schemeClr>
                </a:solidFill>
                <a:latin typeface="Agency FB" pitchFamily="34" charset="0"/>
                <a:cs typeface="+mn-cs"/>
              </a:rPr>
              <a:t>Promotie / Communicatie</a:t>
            </a:r>
            <a:endParaRPr lang="nl-NL" sz="3600" b="1" dirty="0">
              <a:solidFill>
                <a:srgbClr val="FF0000"/>
              </a:solidFill>
              <a:latin typeface="Agency FB" pitchFamily="34" charset="0"/>
              <a:cs typeface="+mn-cs"/>
            </a:endParaRPr>
          </a:p>
        </p:txBody>
      </p:sp>
      <p:pic>
        <p:nvPicPr>
          <p:cNvPr id="13" name="Afbeelding 12"/>
          <p:cNvPicPr>
            <a:picLocks noChangeAspect="1"/>
          </p:cNvPicPr>
          <p:nvPr/>
        </p:nvPicPr>
        <p:blipFill rotWithShape="1">
          <a:blip r:embed="rId2"/>
          <a:srcRect l="29954" t="64132" r="33115" b="1347"/>
          <a:stretch/>
        </p:blipFill>
        <p:spPr>
          <a:xfrm>
            <a:off x="10096019" y="197067"/>
            <a:ext cx="1747220" cy="1389184"/>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2081" y="2232582"/>
            <a:ext cx="4087837" cy="3497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36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38150" y="2697162"/>
            <a:ext cx="11315700" cy="1463675"/>
          </a:xfrm>
        </p:spPr>
        <p:txBody>
          <a:bodyPr>
            <a:normAutofit fontScale="90000"/>
          </a:bodyPr>
          <a:lstStyle/>
          <a:p>
            <a:pPr algn="ctr"/>
            <a:br>
              <a:rPr lang="nl-NL" b="1" dirty="0">
                <a:solidFill>
                  <a:srgbClr val="0070C0"/>
                </a:solidFill>
              </a:rPr>
            </a:br>
            <a:r>
              <a:rPr lang="nl-NL" b="1" dirty="0">
                <a:solidFill>
                  <a:srgbClr val="0070C0"/>
                </a:solidFill>
              </a:rPr>
              <a:t> </a:t>
            </a:r>
            <a:br>
              <a:rPr lang="nl-NL" b="1" dirty="0">
                <a:solidFill>
                  <a:srgbClr val="0070C0"/>
                </a:solidFill>
              </a:rPr>
            </a:br>
            <a:r>
              <a:rPr lang="nl-NL" b="1" dirty="0">
                <a:solidFill>
                  <a:srgbClr val="0070C0"/>
                </a:solidFill>
              </a:rPr>
              <a:t>Gebruik opdracht les 4 ‘Beleving en </a:t>
            </a:r>
            <a:r>
              <a:rPr lang="nl-NL" b="1" dirty="0" err="1">
                <a:solidFill>
                  <a:srgbClr val="0070C0"/>
                </a:solidFill>
              </a:rPr>
              <a:t>Imagineering</a:t>
            </a:r>
            <a:r>
              <a:rPr lang="nl-NL" b="1" dirty="0">
                <a:solidFill>
                  <a:srgbClr val="0070C0"/>
                </a:solidFill>
              </a:rPr>
              <a:t>’ van Vrijetijd</a:t>
            </a:r>
          </a:p>
        </p:txBody>
      </p:sp>
      <p:pic>
        <p:nvPicPr>
          <p:cNvPr id="1028" name="Picture 4" descr="Tip: doorademen door te praten of te tellen — 101bekkenbodemoefeningen">
            <a:extLst>
              <a:ext uri="{FF2B5EF4-FFF2-40B4-BE49-F238E27FC236}">
                <a16:creationId xmlns:a16="http://schemas.microsoft.com/office/drawing/2014/main" id="{E174908F-3E0A-1A17-0C94-803B2A457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633" y="237507"/>
            <a:ext cx="4237339" cy="301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23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14645-2511-4F37-9931-0F41E850DF7C}"/>
              </a:ext>
            </a:extLst>
          </p:cNvPr>
          <p:cNvSpPr>
            <a:spLocks noGrp="1"/>
          </p:cNvSpPr>
          <p:nvPr>
            <p:ph type="title"/>
          </p:nvPr>
        </p:nvSpPr>
        <p:spPr/>
        <p:txBody>
          <a:bodyPr/>
          <a:lstStyle/>
          <a:p>
            <a:r>
              <a:rPr lang="nl-NL" b="1" i="0" u="none" strike="noStrike" dirty="0">
                <a:solidFill>
                  <a:srgbClr val="000000"/>
                </a:solidFill>
                <a:effectLst/>
                <a:latin typeface="Arial" panose="020B0604020202020204" pitchFamily="34" charset="0"/>
              </a:rPr>
              <a:t>Opdracht</a:t>
            </a:r>
            <a:r>
              <a:rPr lang="nl-NL" b="0" i="0" dirty="0">
                <a:solidFill>
                  <a:srgbClr val="000000"/>
                </a:solidFill>
                <a:effectLst/>
                <a:latin typeface="Arial" panose="020B0604020202020204" pitchFamily="34" charset="0"/>
              </a:rPr>
              <a:t>​: ontwerp zelf een logo</a:t>
            </a:r>
            <a:endParaRPr lang="nl-NL" dirty="0"/>
          </a:p>
        </p:txBody>
      </p:sp>
      <p:sp>
        <p:nvSpPr>
          <p:cNvPr id="5" name="Tekstvak 4">
            <a:extLst>
              <a:ext uri="{FF2B5EF4-FFF2-40B4-BE49-F238E27FC236}">
                <a16:creationId xmlns:a16="http://schemas.microsoft.com/office/drawing/2014/main" id="{D2C4C11E-5454-811D-FF7A-82CB928F1A5B}"/>
              </a:ext>
            </a:extLst>
          </p:cNvPr>
          <p:cNvSpPr txBox="1"/>
          <p:nvPr/>
        </p:nvSpPr>
        <p:spPr>
          <a:xfrm>
            <a:off x="1205435" y="1765868"/>
            <a:ext cx="7137919" cy="2246769"/>
          </a:xfrm>
          <a:prstGeom prst="rect">
            <a:avLst/>
          </a:prstGeom>
          <a:noFill/>
        </p:spPr>
        <p:txBody>
          <a:bodyPr wrap="square" rtlCol="0">
            <a:spAutoFit/>
          </a:bodyPr>
          <a:lstStyle/>
          <a:p>
            <a:r>
              <a:rPr lang="nl-NL" sz="3600" b="1" dirty="0">
                <a:solidFill>
                  <a:srgbClr val="7030A0"/>
                </a:solidFill>
              </a:rPr>
              <a:t>Stap 1: </a:t>
            </a:r>
          </a:p>
          <a:p>
            <a:endParaRPr lang="nl-NL" sz="4800" b="1" dirty="0">
              <a:solidFill>
                <a:srgbClr val="7030A0"/>
              </a:solidFill>
            </a:endParaRPr>
          </a:p>
          <a:p>
            <a:r>
              <a:rPr lang="nl-NL" sz="2800" dirty="0"/>
              <a:t>Begin met tekenen van iets waaraan iemand jouw bedrijf / product / dienst aan herkent </a:t>
            </a:r>
          </a:p>
        </p:txBody>
      </p:sp>
      <p:pic>
        <p:nvPicPr>
          <p:cNvPr id="7" name="Graphic 6" descr="Gezicht alien met effen opvulling">
            <a:extLst>
              <a:ext uri="{FF2B5EF4-FFF2-40B4-BE49-F238E27FC236}">
                <a16:creationId xmlns:a16="http://schemas.microsoft.com/office/drawing/2014/main" id="{E5B20DB6-0900-2048-6BC6-27F0257647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8211" y="4306077"/>
            <a:ext cx="2055811" cy="2055811"/>
          </a:xfrm>
          <a:prstGeom prst="rect">
            <a:avLst/>
          </a:prstGeom>
        </p:spPr>
      </p:pic>
    </p:spTree>
    <p:extLst>
      <p:ext uri="{BB962C8B-B14F-4D97-AF65-F5344CB8AC3E}">
        <p14:creationId xmlns:p14="http://schemas.microsoft.com/office/powerpoint/2010/main" val="336239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16257-B855-9F61-0FD1-2857525D8AC0}"/>
              </a:ext>
            </a:extLst>
          </p:cNvPr>
          <p:cNvSpPr>
            <a:spLocks noGrp="1"/>
          </p:cNvSpPr>
          <p:nvPr>
            <p:ph type="title"/>
          </p:nvPr>
        </p:nvSpPr>
        <p:spPr/>
        <p:txBody>
          <a:bodyPr/>
          <a:lstStyle/>
          <a:p>
            <a:r>
              <a:rPr lang="nl-NL" b="1" dirty="0"/>
              <a:t>Opdracht: ontwerp zelf een logo</a:t>
            </a:r>
          </a:p>
        </p:txBody>
      </p:sp>
      <p:sp>
        <p:nvSpPr>
          <p:cNvPr id="3" name="Tekstvak 2">
            <a:extLst>
              <a:ext uri="{FF2B5EF4-FFF2-40B4-BE49-F238E27FC236}">
                <a16:creationId xmlns:a16="http://schemas.microsoft.com/office/drawing/2014/main" id="{83980D27-B6D3-AB81-14E1-FD11D829DE66}"/>
              </a:ext>
            </a:extLst>
          </p:cNvPr>
          <p:cNvSpPr txBox="1"/>
          <p:nvPr/>
        </p:nvSpPr>
        <p:spPr>
          <a:xfrm>
            <a:off x="1205435" y="1765868"/>
            <a:ext cx="7137919" cy="3477875"/>
          </a:xfrm>
          <a:prstGeom prst="rect">
            <a:avLst/>
          </a:prstGeom>
          <a:noFill/>
        </p:spPr>
        <p:txBody>
          <a:bodyPr wrap="square" rtlCol="0">
            <a:spAutoFit/>
          </a:bodyPr>
          <a:lstStyle/>
          <a:p>
            <a:r>
              <a:rPr lang="nl-NL" sz="3600" b="1" dirty="0">
                <a:solidFill>
                  <a:srgbClr val="7030A0"/>
                </a:solidFill>
              </a:rPr>
              <a:t>Stap 2: </a:t>
            </a:r>
          </a:p>
          <a:p>
            <a:endParaRPr lang="nl-NL" sz="4800" b="1" dirty="0">
              <a:solidFill>
                <a:srgbClr val="7030A0"/>
              </a:solidFill>
            </a:endParaRPr>
          </a:p>
          <a:p>
            <a:r>
              <a:rPr lang="nl-NL" sz="2800" dirty="0"/>
              <a:t>Vertalen naar: </a:t>
            </a:r>
          </a:p>
          <a:p>
            <a:r>
              <a:rPr lang="nl-NL" sz="2800" b="1" dirty="0">
                <a:solidFill>
                  <a:srgbClr val="7030A0"/>
                </a:solidFill>
              </a:rPr>
              <a:t>Vorm / object / ding / dier / kleur</a:t>
            </a:r>
          </a:p>
          <a:p>
            <a:endParaRPr lang="nl-NL" sz="2800" dirty="0"/>
          </a:p>
          <a:p>
            <a:r>
              <a:rPr lang="nl-NL" sz="2800" dirty="0"/>
              <a:t>Wat is de (symbolische) betekenis ervan?</a:t>
            </a:r>
          </a:p>
          <a:p>
            <a:r>
              <a:rPr lang="nl-NL" sz="2400" dirty="0"/>
              <a:t>Ga op onderzoek uit </a:t>
            </a:r>
          </a:p>
        </p:txBody>
      </p:sp>
    </p:spTree>
    <p:extLst>
      <p:ext uri="{BB962C8B-B14F-4D97-AF65-F5344CB8AC3E}">
        <p14:creationId xmlns:p14="http://schemas.microsoft.com/office/powerpoint/2010/main" val="206386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16257-B855-9F61-0FD1-2857525D8AC0}"/>
              </a:ext>
            </a:extLst>
          </p:cNvPr>
          <p:cNvSpPr>
            <a:spLocks noGrp="1"/>
          </p:cNvSpPr>
          <p:nvPr>
            <p:ph type="title"/>
          </p:nvPr>
        </p:nvSpPr>
        <p:spPr/>
        <p:txBody>
          <a:bodyPr/>
          <a:lstStyle/>
          <a:p>
            <a:r>
              <a:rPr lang="nl-NL" b="1" dirty="0"/>
              <a:t>Opdracht: ontwerp zelf een logo</a:t>
            </a:r>
          </a:p>
        </p:txBody>
      </p:sp>
      <p:sp>
        <p:nvSpPr>
          <p:cNvPr id="3" name="Tekstvak 2">
            <a:extLst>
              <a:ext uri="{FF2B5EF4-FFF2-40B4-BE49-F238E27FC236}">
                <a16:creationId xmlns:a16="http://schemas.microsoft.com/office/drawing/2014/main" id="{83980D27-B6D3-AB81-14E1-FD11D829DE66}"/>
              </a:ext>
            </a:extLst>
          </p:cNvPr>
          <p:cNvSpPr txBox="1"/>
          <p:nvPr/>
        </p:nvSpPr>
        <p:spPr>
          <a:xfrm>
            <a:off x="1205435" y="1765868"/>
            <a:ext cx="7137919" cy="2492990"/>
          </a:xfrm>
          <a:prstGeom prst="rect">
            <a:avLst/>
          </a:prstGeom>
          <a:noFill/>
        </p:spPr>
        <p:txBody>
          <a:bodyPr wrap="square" rtlCol="0">
            <a:spAutoFit/>
          </a:bodyPr>
          <a:lstStyle/>
          <a:p>
            <a:r>
              <a:rPr lang="nl-NL" sz="3600" b="1" dirty="0">
                <a:solidFill>
                  <a:srgbClr val="7030A0"/>
                </a:solidFill>
              </a:rPr>
              <a:t>Stap 3: </a:t>
            </a:r>
          </a:p>
          <a:p>
            <a:endParaRPr lang="nl-NL" sz="3600" b="1" dirty="0">
              <a:solidFill>
                <a:srgbClr val="7030A0"/>
              </a:solidFill>
            </a:endParaRPr>
          </a:p>
          <a:p>
            <a:r>
              <a:rPr lang="nl-NL" sz="2800" b="1" dirty="0">
                <a:solidFill>
                  <a:srgbClr val="7030A0"/>
                </a:solidFill>
              </a:rPr>
              <a:t>Wat is je verhaal? </a:t>
            </a:r>
            <a:br>
              <a:rPr lang="nl-NL" sz="2800" b="1" dirty="0">
                <a:solidFill>
                  <a:srgbClr val="7030A0"/>
                </a:solidFill>
              </a:rPr>
            </a:br>
            <a:r>
              <a:rPr lang="nl-NL" sz="2800" b="1" dirty="0">
                <a:solidFill>
                  <a:srgbClr val="7030A0"/>
                </a:solidFill>
              </a:rPr>
              <a:t>- Leg uit in max. 3 zinnen</a:t>
            </a:r>
          </a:p>
          <a:p>
            <a:endParaRPr lang="nl-NL" sz="2800" dirty="0"/>
          </a:p>
        </p:txBody>
      </p:sp>
    </p:spTree>
    <p:extLst>
      <p:ext uri="{BB962C8B-B14F-4D97-AF65-F5344CB8AC3E}">
        <p14:creationId xmlns:p14="http://schemas.microsoft.com/office/powerpoint/2010/main" val="3550275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16257-B855-9F61-0FD1-2857525D8AC0}"/>
              </a:ext>
            </a:extLst>
          </p:cNvPr>
          <p:cNvSpPr>
            <a:spLocks noGrp="1"/>
          </p:cNvSpPr>
          <p:nvPr>
            <p:ph type="title"/>
          </p:nvPr>
        </p:nvSpPr>
        <p:spPr/>
        <p:txBody>
          <a:bodyPr/>
          <a:lstStyle/>
          <a:p>
            <a:r>
              <a:rPr lang="nl-NL" b="1" dirty="0"/>
              <a:t>Opdracht: ontwerp zelf een logo</a:t>
            </a:r>
          </a:p>
        </p:txBody>
      </p:sp>
      <p:sp>
        <p:nvSpPr>
          <p:cNvPr id="3" name="Tekstvak 2">
            <a:extLst>
              <a:ext uri="{FF2B5EF4-FFF2-40B4-BE49-F238E27FC236}">
                <a16:creationId xmlns:a16="http://schemas.microsoft.com/office/drawing/2014/main" id="{83980D27-B6D3-AB81-14E1-FD11D829DE66}"/>
              </a:ext>
            </a:extLst>
          </p:cNvPr>
          <p:cNvSpPr txBox="1"/>
          <p:nvPr/>
        </p:nvSpPr>
        <p:spPr>
          <a:xfrm>
            <a:off x="1205435" y="1765868"/>
            <a:ext cx="7137919" cy="3847207"/>
          </a:xfrm>
          <a:prstGeom prst="rect">
            <a:avLst/>
          </a:prstGeom>
          <a:noFill/>
        </p:spPr>
        <p:txBody>
          <a:bodyPr wrap="square" rtlCol="0">
            <a:spAutoFit/>
          </a:bodyPr>
          <a:lstStyle/>
          <a:p>
            <a:r>
              <a:rPr lang="nl-NL" sz="3600" b="1" dirty="0">
                <a:solidFill>
                  <a:srgbClr val="7030A0"/>
                </a:solidFill>
              </a:rPr>
              <a:t>Stap 4: </a:t>
            </a:r>
          </a:p>
          <a:p>
            <a:endParaRPr lang="nl-NL" sz="3600" b="1" dirty="0">
              <a:solidFill>
                <a:srgbClr val="7030A0"/>
              </a:solidFill>
            </a:endParaRPr>
          </a:p>
          <a:p>
            <a:r>
              <a:rPr lang="nl-NL" sz="3600" dirty="0"/>
              <a:t>Wat lever je in? (Teams)</a:t>
            </a:r>
          </a:p>
          <a:p>
            <a:endParaRPr lang="nl-NL" sz="3600" dirty="0"/>
          </a:p>
          <a:p>
            <a:r>
              <a:rPr lang="nl-NL" sz="3600" dirty="0"/>
              <a:t>- Jouw logo + / A4 formaat </a:t>
            </a:r>
          </a:p>
          <a:p>
            <a:r>
              <a:rPr lang="nl-NL" sz="3600" dirty="0"/>
              <a:t>- Uitleg van jouw logo / A4 formaat </a:t>
            </a:r>
          </a:p>
          <a:p>
            <a:endParaRPr lang="nl-NL" sz="2800" dirty="0"/>
          </a:p>
        </p:txBody>
      </p:sp>
    </p:spTree>
    <p:extLst>
      <p:ext uri="{BB962C8B-B14F-4D97-AF65-F5344CB8AC3E}">
        <p14:creationId xmlns:p14="http://schemas.microsoft.com/office/powerpoint/2010/main" val="368397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EFFC3-EADB-1DD9-933A-0F305014F6F7}"/>
              </a:ext>
            </a:extLst>
          </p:cNvPr>
          <p:cNvSpPr>
            <a:spLocks noGrp="1"/>
          </p:cNvSpPr>
          <p:nvPr>
            <p:ph type="title"/>
          </p:nvPr>
        </p:nvSpPr>
        <p:spPr/>
        <p:txBody>
          <a:bodyPr>
            <a:normAutofit/>
          </a:bodyPr>
          <a:lstStyle/>
          <a:p>
            <a:r>
              <a:rPr lang="nl-NL" b="1" dirty="0"/>
              <a:t>Opdracht: ontwerp zelf je logo </a:t>
            </a:r>
          </a:p>
        </p:txBody>
      </p:sp>
      <p:pic>
        <p:nvPicPr>
          <p:cNvPr id="3" name="Graphic 2" descr="Gezicht alien met effen opvulling">
            <a:extLst>
              <a:ext uri="{FF2B5EF4-FFF2-40B4-BE49-F238E27FC236}">
                <a16:creationId xmlns:a16="http://schemas.microsoft.com/office/drawing/2014/main" id="{004CDD08-5A7D-6661-47E8-04D24D9135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2251" y="365125"/>
            <a:ext cx="2055811" cy="2055811"/>
          </a:xfrm>
          <a:prstGeom prst="rect">
            <a:avLst/>
          </a:prstGeom>
        </p:spPr>
      </p:pic>
      <p:sp>
        <p:nvSpPr>
          <p:cNvPr id="4" name="Tekstvak 3">
            <a:extLst>
              <a:ext uri="{FF2B5EF4-FFF2-40B4-BE49-F238E27FC236}">
                <a16:creationId xmlns:a16="http://schemas.microsoft.com/office/drawing/2014/main" id="{630A4D9A-8A8A-3023-024D-E0A1AE30658C}"/>
              </a:ext>
            </a:extLst>
          </p:cNvPr>
          <p:cNvSpPr txBox="1"/>
          <p:nvPr/>
        </p:nvSpPr>
        <p:spPr>
          <a:xfrm>
            <a:off x="768484" y="2188723"/>
            <a:ext cx="10083017" cy="2554545"/>
          </a:xfrm>
          <a:prstGeom prst="rect">
            <a:avLst/>
          </a:prstGeom>
          <a:noFill/>
        </p:spPr>
        <p:txBody>
          <a:bodyPr wrap="square" rtlCol="0">
            <a:spAutoFit/>
          </a:bodyPr>
          <a:lstStyle/>
          <a:p>
            <a:r>
              <a:rPr lang="nl-NL" sz="3200" dirty="0"/>
              <a:t>Stap 1: Begin met tekenen</a:t>
            </a:r>
          </a:p>
          <a:p>
            <a:r>
              <a:rPr lang="nl-NL" sz="3200" dirty="0"/>
              <a:t>Stap 2: Vertalen naar: </a:t>
            </a:r>
          </a:p>
          <a:p>
            <a:r>
              <a:rPr lang="nl-NL" sz="3200" b="1" dirty="0">
                <a:solidFill>
                  <a:srgbClr val="7030A0"/>
                </a:solidFill>
              </a:rPr>
              <a:t>Vorm / object / ding / dier / kleur</a:t>
            </a:r>
          </a:p>
          <a:p>
            <a:r>
              <a:rPr lang="nl-NL" sz="3200" dirty="0"/>
              <a:t>Stap 3: wat is je verhaal? – leg uit in max 3 zinnen</a:t>
            </a:r>
          </a:p>
          <a:p>
            <a:r>
              <a:rPr lang="nl-NL" sz="3200" dirty="0"/>
              <a:t>Stap 4: Lever in via Teams ( Logo – A4 + Uitleg A4) </a:t>
            </a:r>
          </a:p>
        </p:txBody>
      </p:sp>
    </p:spTree>
    <p:extLst>
      <p:ext uri="{BB962C8B-B14F-4D97-AF65-F5344CB8AC3E}">
        <p14:creationId xmlns:p14="http://schemas.microsoft.com/office/powerpoint/2010/main" val="3088145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solidFill>
                  <a:srgbClr val="FF0000"/>
                </a:solidFill>
              </a:rPr>
              <a:t>Oude marketingmix </a:t>
            </a:r>
            <a:r>
              <a:rPr lang="nl-NL" dirty="0"/>
              <a:t>– </a:t>
            </a:r>
            <a:r>
              <a:rPr lang="nl-NL" b="1" dirty="0">
                <a:solidFill>
                  <a:srgbClr val="00B050"/>
                </a:solidFill>
              </a:rPr>
              <a:t>Nieuw marketingmix</a:t>
            </a:r>
          </a:p>
        </p:txBody>
      </p:sp>
      <p:sp>
        <p:nvSpPr>
          <p:cNvPr id="5" name="TextBox 7"/>
          <p:cNvSpPr txBox="1">
            <a:spLocks noChangeArrowheads="1"/>
          </p:cNvSpPr>
          <p:nvPr/>
        </p:nvSpPr>
        <p:spPr bwMode="auto">
          <a:xfrm>
            <a:off x="743381" y="1264436"/>
            <a:ext cx="10067364" cy="2800767"/>
          </a:xfrm>
          <a:prstGeom prst="rect">
            <a:avLst/>
          </a:prstGeom>
          <a:noFill/>
          <a:ln w="9525">
            <a:noFill/>
            <a:miter lim="800000"/>
            <a:headEnd/>
            <a:tailEnd/>
          </a:ln>
        </p:spPr>
        <p:txBody>
          <a:bodyPr wrap="square">
            <a:spAutoFit/>
          </a:bodyPr>
          <a:lstStyle/>
          <a:p>
            <a:endParaRPr lang="nl-NL" sz="1600" b="1" dirty="0">
              <a:latin typeface="+mn-lt"/>
            </a:endParaRPr>
          </a:p>
          <a:p>
            <a:endParaRPr lang="nl-NL" sz="4000" b="1" dirty="0">
              <a:solidFill>
                <a:schemeClr val="tx2">
                  <a:lumMod val="75000"/>
                </a:schemeClr>
              </a:solidFill>
              <a:latin typeface="+mn-lt"/>
              <a:ea typeface="+mj-ea"/>
              <a:cs typeface="+mj-cs"/>
            </a:endParaRPr>
          </a:p>
          <a:p>
            <a:endParaRPr lang="nl-NL" sz="4000" b="1" dirty="0">
              <a:solidFill>
                <a:schemeClr val="tx2">
                  <a:lumMod val="75000"/>
                </a:schemeClr>
              </a:solidFill>
              <a:latin typeface="+mn-lt"/>
              <a:ea typeface="+mj-ea"/>
              <a:cs typeface="+mj-cs"/>
            </a:endParaRPr>
          </a:p>
          <a:p>
            <a:endParaRPr lang="nl-NL" sz="2000" i="1" dirty="0">
              <a:latin typeface="+mn-lt"/>
            </a:endParaRPr>
          </a:p>
          <a:p>
            <a:endParaRPr lang="nl-NL" sz="2000" i="1" dirty="0">
              <a:latin typeface="+mn-lt"/>
            </a:endParaRPr>
          </a:p>
          <a:p>
            <a:endParaRPr lang="nl-NL" sz="2000" dirty="0">
              <a:latin typeface="+mn-lt"/>
            </a:endParaRPr>
          </a:p>
          <a:p>
            <a:endParaRPr lang="nl-NL" sz="2000" dirty="0">
              <a:latin typeface="+mn-lt"/>
            </a:endParaRPr>
          </a:p>
        </p:txBody>
      </p:sp>
      <p:grpSp>
        <p:nvGrpSpPr>
          <p:cNvPr id="8" name="Groep 7"/>
          <p:cNvGrpSpPr/>
          <p:nvPr/>
        </p:nvGrpSpPr>
        <p:grpSpPr>
          <a:xfrm>
            <a:off x="1600201" y="1695852"/>
            <a:ext cx="9401174" cy="1587500"/>
            <a:chOff x="1428751" y="1222375"/>
            <a:chExt cx="9401174" cy="1587500"/>
          </a:xfrm>
        </p:grpSpPr>
        <p:grpSp>
          <p:nvGrpSpPr>
            <p:cNvPr id="9" name="Groep 8"/>
            <p:cNvGrpSpPr/>
            <p:nvPr/>
          </p:nvGrpSpPr>
          <p:grpSpPr>
            <a:xfrm>
              <a:off x="4819651" y="1409700"/>
              <a:ext cx="6010274" cy="1400175"/>
              <a:chOff x="5254172" y="1295400"/>
              <a:chExt cx="4876796" cy="1219655"/>
            </a:xfrm>
          </p:grpSpPr>
          <p:pic>
            <p:nvPicPr>
              <p:cNvPr id="11" name="Picture 4" descr="Afbeeldingsresultaat voor 4 p's"/>
              <p:cNvPicPr>
                <a:picLocks noChangeAspect="1" noChangeArrowheads="1"/>
              </p:cNvPicPr>
              <p:nvPr/>
            </p:nvPicPr>
            <p:blipFill rotWithShape="1">
              <a:blip r:embed="rId2">
                <a:extLst>
                  <a:ext uri="{28A0092B-C50C-407E-A947-70E740481C1C}">
                    <a14:useLocalDpi xmlns:a14="http://schemas.microsoft.com/office/drawing/2010/main" val="0"/>
                  </a:ext>
                </a:extLst>
              </a:blip>
              <a:srcRect b="50018"/>
              <a:stretch/>
            </p:blipFill>
            <p:spPr bwMode="auto">
              <a:xfrm>
                <a:off x="5254172" y="1295856"/>
                <a:ext cx="2438398" cy="1218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fbeeldingsresultaat voor 4 p's"/>
              <p:cNvPicPr>
                <a:picLocks noChangeAspect="1" noChangeArrowheads="1"/>
              </p:cNvPicPr>
              <p:nvPr/>
            </p:nvPicPr>
            <p:blipFill rotWithShape="1">
              <a:blip r:embed="rId2">
                <a:extLst>
                  <a:ext uri="{28A0092B-C50C-407E-A947-70E740481C1C}">
                    <a14:useLocalDpi xmlns:a14="http://schemas.microsoft.com/office/drawing/2010/main" val="0"/>
                  </a:ext>
                </a:extLst>
              </a:blip>
              <a:srcRect t="49982"/>
              <a:stretch/>
            </p:blipFill>
            <p:spPr bwMode="auto">
              <a:xfrm>
                <a:off x="7692570" y="1295400"/>
                <a:ext cx="2438398" cy="121965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el 1"/>
            <p:cNvSpPr txBox="1">
              <a:spLocks/>
            </p:cNvSpPr>
            <p:nvPr/>
          </p:nvSpPr>
          <p:spPr bwMode="auto">
            <a:xfrm>
              <a:off x="1428751" y="1222375"/>
              <a:ext cx="3390900" cy="13255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algn="l"/>
              <a:r>
                <a:rPr lang="nl-NL" sz="5400" b="1" dirty="0">
                  <a:latin typeface="Arial Narrow" panose="020B0606020202030204" pitchFamily="34" charset="0"/>
                  <a:cs typeface="Arial" panose="020B0604020202020204" pitchFamily="34" charset="0"/>
                </a:rPr>
                <a:t>De 4 P’s</a:t>
              </a:r>
            </a:p>
          </p:txBody>
        </p:sp>
      </p:grpSp>
      <p:pic>
        <p:nvPicPr>
          <p:cNvPr id="13" name="Picture 2" descr="Afbeeldingsresultaat voor 4 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7293"/>
            <a:ext cx="10163175" cy="153444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ep 13"/>
          <p:cNvGrpSpPr/>
          <p:nvPr/>
        </p:nvGrpSpPr>
        <p:grpSpPr>
          <a:xfrm>
            <a:off x="1600201" y="1695329"/>
            <a:ext cx="9401174" cy="1587500"/>
            <a:chOff x="1428751" y="1222375"/>
            <a:chExt cx="9401174" cy="1587500"/>
          </a:xfrm>
        </p:grpSpPr>
        <p:grpSp>
          <p:nvGrpSpPr>
            <p:cNvPr id="15" name="Groep 14"/>
            <p:cNvGrpSpPr/>
            <p:nvPr/>
          </p:nvGrpSpPr>
          <p:grpSpPr>
            <a:xfrm>
              <a:off x="4819651" y="1409700"/>
              <a:ext cx="6010274" cy="1400175"/>
              <a:chOff x="5254172" y="1295400"/>
              <a:chExt cx="4876796" cy="1219655"/>
            </a:xfrm>
          </p:grpSpPr>
          <p:pic>
            <p:nvPicPr>
              <p:cNvPr id="17" name="Picture 4" descr="Afbeeldingsresultaat voor 4 p's"/>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b="50018"/>
              <a:stretch/>
            </p:blipFill>
            <p:spPr bwMode="auto">
              <a:xfrm>
                <a:off x="5254172" y="1295856"/>
                <a:ext cx="2438398" cy="12187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Afbeeldingsresultaat voor 4 p's"/>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49982"/>
              <a:stretch/>
            </p:blipFill>
            <p:spPr bwMode="auto">
              <a:xfrm>
                <a:off x="7692570" y="1295400"/>
                <a:ext cx="2438398" cy="121965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itel 1"/>
            <p:cNvSpPr txBox="1">
              <a:spLocks/>
            </p:cNvSpPr>
            <p:nvPr/>
          </p:nvSpPr>
          <p:spPr bwMode="auto">
            <a:xfrm>
              <a:off x="1428751" y="1222375"/>
              <a:ext cx="3390900" cy="13255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algn="l"/>
              <a:r>
                <a:rPr lang="nl-NL" sz="5400" b="1" dirty="0">
                  <a:solidFill>
                    <a:srgbClr val="FF0000"/>
                  </a:solidFill>
                  <a:latin typeface="Arial Narrow" panose="020B0606020202030204" pitchFamily="34" charset="0"/>
                  <a:cs typeface="Arial" panose="020B0604020202020204" pitchFamily="34" charset="0"/>
                </a:rPr>
                <a:t>De 4 P’s</a:t>
              </a:r>
            </a:p>
          </p:txBody>
        </p:sp>
      </p:grpSp>
      <p:sp>
        <p:nvSpPr>
          <p:cNvPr id="19" name="Titel 1"/>
          <p:cNvSpPr txBox="1">
            <a:spLocks/>
          </p:cNvSpPr>
          <p:nvPr/>
        </p:nvSpPr>
        <p:spPr bwMode="auto">
          <a:xfrm>
            <a:off x="1600201" y="4065203"/>
            <a:ext cx="3390900" cy="1325563"/>
          </a:xfrm>
          <a:prstGeom prst="rect">
            <a:avLst/>
          </a:prstGeom>
          <a:solidFill>
            <a:schemeClr val="bg1"/>
          </a:solid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lnSpc>
                <a:spcPct val="90000"/>
              </a:lnSpc>
              <a:spcBef>
                <a:spcPct val="0"/>
              </a:spcBef>
              <a:spcAft>
                <a:spcPct val="0"/>
              </a:spcAft>
              <a:defRPr sz="6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a:lstStyle>
          <a:p>
            <a:pPr algn="l"/>
            <a:r>
              <a:rPr lang="nl-NL" sz="5400" b="1" dirty="0">
                <a:solidFill>
                  <a:srgbClr val="00B050"/>
                </a:solidFill>
                <a:latin typeface="Arial Narrow" panose="020B0606020202030204" pitchFamily="34" charset="0"/>
                <a:cs typeface="Arial" panose="020B0604020202020204" pitchFamily="34" charset="0"/>
              </a:rPr>
              <a:t>De 4 C’s</a:t>
            </a:r>
          </a:p>
        </p:txBody>
      </p:sp>
    </p:spTree>
    <p:extLst>
      <p:ext uri="{BB962C8B-B14F-4D97-AF65-F5344CB8AC3E}">
        <p14:creationId xmlns:p14="http://schemas.microsoft.com/office/powerpoint/2010/main" val="24343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1524000" y="379413"/>
            <a:ext cx="9144000" cy="992187"/>
          </a:xfrm>
        </p:spPr>
        <p:txBody>
          <a:bodyPr anchor="t"/>
          <a:lstStyle/>
          <a:p>
            <a:r>
              <a:rPr lang="nl-NL" sz="4400" b="1" dirty="0"/>
              <a:t>De 4 C’s verwerken</a:t>
            </a:r>
          </a:p>
        </p:txBody>
      </p:sp>
      <p:pic>
        <p:nvPicPr>
          <p:cNvPr id="1026" name="Picture 2" descr="4c model marketingm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127" y="1490568"/>
            <a:ext cx="8129746" cy="344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47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9795" y="434898"/>
            <a:ext cx="10484004" cy="1255790"/>
          </a:xfrm>
        </p:spPr>
        <p:txBody>
          <a:bodyPr/>
          <a:lstStyle/>
          <a:p>
            <a:r>
              <a:rPr lang="nl-NL" b="1" dirty="0">
                <a:solidFill>
                  <a:srgbClr val="00B050"/>
                </a:solidFill>
              </a:rPr>
              <a:t>Nieuw marketingmix</a:t>
            </a:r>
          </a:p>
        </p:txBody>
      </p:sp>
      <p:sp>
        <p:nvSpPr>
          <p:cNvPr id="5" name="TextBox 7"/>
          <p:cNvSpPr txBox="1">
            <a:spLocks noChangeArrowheads="1"/>
          </p:cNvSpPr>
          <p:nvPr/>
        </p:nvSpPr>
        <p:spPr bwMode="auto">
          <a:xfrm>
            <a:off x="769758" y="1246852"/>
            <a:ext cx="10067364" cy="2800767"/>
          </a:xfrm>
          <a:prstGeom prst="rect">
            <a:avLst/>
          </a:prstGeom>
          <a:noFill/>
          <a:ln w="9525">
            <a:noFill/>
            <a:miter lim="800000"/>
            <a:headEnd/>
            <a:tailEnd/>
          </a:ln>
        </p:spPr>
        <p:txBody>
          <a:bodyPr wrap="square">
            <a:spAutoFit/>
          </a:bodyPr>
          <a:lstStyle/>
          <a:p>
            <a:endParaRPr lang="nl-NL" sz="1600" b="1" dirty="0">
              <a:latin typeface="+mn-lt"/>
            </a:endParaRPr>
          </a:p>
          <a:p>
            <a:endParaRPr lang="nl-NL" sz="4000" b="1" dirty="0">
              <a:solidFill>
                <a:schemeClr val="tx2">
                  <a:lumMod val="75000"/>
                </a:schemeClr>
              </a:solidFill>
              <a:latin typeface="+mn-lt"/>
              <a:ea typeface="+mj-ea"/>
              <a:cs typeface="+mj-cs"/>
            </a:endParaRPr>
          </a:p>
          <a:p>
            <a:endParaRPr lang="nl-NL" sz="4000" b="1" dirty="0">
              <a:solidFill>
                <a:schemeClr val="tx2">
                  <a:lumMod val="75000"/>
                </a:schemeClr>
              </a:solidFill>
              <a:latin typeface="+mn-lt"/>
              <a:ea typeface="+mj-ea"/>
              <a:cs typeface="+mj-cs"/>
            </a:endParaRPr>
          </a:p>
          <a:p>
            <a:endParaRPr lang="nl-NL" sz="2000" i="1" dirty="0">
              <a:latin typeface="+mn-lt"/>
            </a:endParaRPr>
          </a:p>
          <a:p>
            <a:endParaRPr lang="nl-NL" sz="2000" i="1" dirty="0">
              <a:latin typeface="+mn-lt"/>
            </a:endParaRPr>
          </a:p>
          <a:p>
            <a:endParaRPr lang="nl-NL" sz="2000" dirty="0">
              <a:latin typeface="+mn-lt"/>
            </a:endParaRPr>
          </a:p>
          <a:p>
            <a:endParaRPr lang="nl-NL" sz="2000" dirty="0">
              <a:latin typeface="+mn-lt"/>
            </a:endParaRPr>
          </a:p>
        </p:txBody>
      </p:sp>
      <p:pic>
        <p:nvPicPr>
          <p:cNvPr id="20" name="Picture 2" descr="4c model marketingmix"/>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6099" y="1323516"/>
            <a:ext cx="6670327" cy="28298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4c model marketingmix"/>
          <p:cNvPicPr>
            <a:picLocks noChangeAspect="1" noChangeArrowheads="1"/>
          </p:cNvPicPr>
          <p:nvPr/>
        </p:nvPicPr>
        <p:blipFill rotWithShape="1">
          <a:blip r:embed="rId2">
            <a:extLst>
              <a:ext uri="{28A0092B-C50C-407E-A947-70E740481C1C}">
                <a14:useLocalDpi xmlns:a14="http://schemas.microsoft.com/office/drawing/2010/main" val="0"/>
              </a:ext>
            </a:extLst>
          </a:blip>
          <a:srcRect r="74868"/>
          <a:stretch/>
        </p:blipFill>
        <p:spPr bwMode="auto">
          <a:xfrm>
            <a:off x="3086099" y="1323516"/>
            <a:ext cx="1676401" cy="28298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371998" y="4422503"/>
            <a:ext cx="5275803" cy="369332"/>
          </a:xfrm>
          <a:prstGeom prst="rect">
            <a:avLst/>
          </a:prstGeom>
        </p:spPr>
        <p:txBody>
          <a:bodyPr wrap="none">
            <a:spAutoFit/>
          </a:bodyPr>
          <a:lstStyle/>
          <a:p>
            <a:r>
              <a:rPr lang="nl-NL" dirty="0">
                <a:solidFill>
                  <a:srgbClr val="4D4D4D"/>
                </a:solidFill>
                <a:latin typeface="Open Sans"/>
              </a:rPr>
              <a:t>Welk probleem lost het product op voor de klant ? </a:t>
            </a:r>
            <a:endParaRPr lang="nl-NL" dirty="0"/>
          </a:p>
        </p:txBody>
      </p:sp>
    </p:spTree>
    <p:extLst>
      <p:ext uri="{BB962C8B-B14F-4D97-AF65-F5344CB8AC3E}">
        <p14:creationId xmlns:p14="http://schemas.microsoft.com/office/powerpoint/2010/main" val="186991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DB92E6A-A7C8-41F9-B79D-37489955167E}"/>
              </a:ext>
            </a:extLst>
          </p:cNvPr>
          <p:cNvSpPr>
            <a:spLocks noChangeArrowheads="1"/>
          </p:cNvSpPr>
          <p:nvPr/>
        </p:nvSpPr>
        <p:spPr bwMode="auto">
          <a:xfrm>
            <a:off x="978196" y="1452450"/>
            <a:ext cx="5117802" cy="1754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200" b="1" dirty="0">
                <a:solidFill>
                  <a:srgbClr val="FF0000"/>
                </a:solidFill>
                <a:latin typeface="Arial" panose="020B0604020202020204" pitchFamily="34" charset="0"/>
                <a:ea typeface="Calibri" pitchFamily="34" charset="0"/>
                <a:cs typeface="Arial" panose="020B0604020202020204" pitchFamily="34" charset="0"/>
              </a:rPr>
              <a:t>Leerproduct</a:t>
            </a:r>
          </a:p>
          <a:p>
            <a:r>
              <a:rPr lang="nl-NL" sz="1200" dirty="0">
                <a:ea typeface="Calibri" pitchFamily="34" charset="0"/>
                <a:cs typeface="Arial" charset="0"/>
              </a:rPr>
              <a:t>Een verslag over de duurzame aspecten binnen een specialisatie. Kies één specialisatie. In het verslag behandel je minimaal:</a:t>
            </a:r>
          </a:p>
          <a:p>
            <a:pPr marL="171450" indent="-171450">
              <a:buFontTx/>
              <a:buChar char="-"/>
            </a:pPr>
            <a:r>
              <a:rPr lang="nl-NL" sz="1200" dirty="0">
                <a:ea typeface="Calibri" pitchFamily="34" charset="0"/>
                <a:cs typeface="Arial" charset="0"/>
              </a:rPr>
              <a:t>Duurzaamheid op het gebied van natuur en milieu </a:t>
            </a:r>
          </a:p>
          <a:p>
            <a:pPr marL="171450" indent="-171450">
              <a:buFontTx/>
              <a:buChar char="-"/>
            </a:pPr>
            <a:r>
              <a:rPr lang="nl-NL" sz="1200" dirty="0">
                <a:ea typeface="Calibri" pitchFamily="34" charset="0"/>
                <a:cs typeface="Arial" charset="0"/>
              </a:rPr>
              <a:t>Duurzaamheid op het gebied van mens en maatschappij</a:t>
            </a:r>
          </a:p>
          <a:p>
            <a:pPr marL="171450" indent="-171450">
              <a:buFontTx/>
              <a:buChar char="-"/>
            </a:pPr>
            <a:r>
              <a:rPr lang="nl-NL" sz="1200" dirty="0">
                <a:ea typeface="Calibri" pitchFamily="34" charset="0"/>
                <a:cs typeface="Arial" charset="0"/>
              </a:rPr>
              <a:t>Een probleem met duurzaamheid dat op dit moment speelt binnen het gebied </a:t>
            </a:r>
          </a:p>
          <a:p>
            <a:pPr marL="171450" indent="-171450">
              <a:buFontTx/>
              <a:buChar char="-"/>
            </a:pPr>
            <a:r>
              <a:rPr lang="nl-NL" sz="1200" dirty="0">
                <a:ea typeface="Calibri" pitchFamily="34" charset="0"/>
                <a:cs typeface="Arial" charset="0"/>
              </a:rPr>
              <a:t>3 duurzame ontwikkelingen die op dit moment plaatsvinden</a:t>
            </a:r>
          </a:p>
          <a:p>
            <a:pPr marL="171450" indent="-171450">
              <a:buFontTx/>
              <a:buChar char="-"/>
            </a:pPr>
            <a:r>
              <a:rPr lang="nl-NL" sz="1200" dirty="0">
                <a:ea typeface="Calibri" pitchFamily="34" charset="0"/>
                <a:cs typeface="Arial" charset="0"/>
              </a:rPr>
              <a:t>Jouw mening over duurzaamheid binnen de specialisatie </a:t>
            </a:r>
          </a:p>
        </p:txBody>
      </p:sp>
      <p:sp>
        <p:nvSpPr>
          <p:cNvPr id="5" name="Rectangle 5">
            <a:extLst>
              <a:ext uri="{FF2B5EF4-FFF2-40B4-BE49-F238E27FC236}">
                <a16:creationId xmlns:a16="http://schemas.microsoft.com/office/drawing/2014/main" id="{E3990B72-A110-45E1-8E77-9E6EA693F845}"/>
              </a:ext>
            </a:extLst>
          </p:cNvPr>
          <p:cNvSpPr>
            <a:spLocks noChangeArrowheads="1"/>
          </p:cNvSpPr>
          <p:nvPr/>
        </p:nvSpPr>
        <p:spPr bwMode="auto">
          <a:xfrm>
            <a:off x="978196" y="3277564"/>
            <a:ext cx="5117803" cy="32316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200" b="1" dirty="0" err="1">
                <a:solidFill>
                  <a:srgbClr val="FF0000"/>
                </a:solidFill>
                <a:latin typeface="Arial" panose="020B0604020202020204" pitchFamily="34" charset="0"/>
                <a:ea typeface="Calibri" pitchFamily="34" charset="0"/>
                <a:cs typeface="Arial" panose="020B0604020202020204" pitchFamily="34" charset="0"/>
              </a:rPr>
              <a:t>Leerpad</a:t>
            </a:r>
            <a:r>
              <a:rPr lang="nl-NL" sz="1200" b="1" dirty="0">
                <a:solidFill>
                  <a:srgbClr val="FF0000"/>
                </a:solidFill>
                <a:latin typeface="Arial" panose="020B0604020202020204" pitchFamily="34" charset="0"/>
                <a:ea typeface="Calibri" pitchFamily="34" charset="0"/>
                <a:cs typeface="Arial" panose="020B0604020202020204" pitchFamily="34" charset="0"/>
              </a:rPr>
              <a:t>       </a:t>
            </a:r>
            <a:r>
              <a:rPr lang="nl-NL" sz="1200" b="1" dirty="0">
                <a:solidFill>
                  <a:srgbClr val="0070C0"/>
                </a:solidFill>
                <a:ea typeface="Calibri" pitchFamily="34" charset="0"/>
                <a:cs typeface="Arial" charset="0"/>
              </a:rPr>
              <a:t>                                                                               </a:t>
            </a:r>
          </a:p>
          <a:p>
            <a:pPr marL="171450" indent="-171450">
              <a:buFont typeface="Arial" panose="020B0604020202020204" pitchFamily="34" charset="0"/>
              <a:buChar char="•"/>
              <a:defRPr/>
            </a:pPr>
            <a:r>
              <a:rPr lang="nl-NL" sz="1200" b="1" dirty="0">
                <a:solidFill>
                  <a:srgbClr val="0070C0"/>
                </a:solidFill>
                <a:ea typeface="Calibri" pitchFamily="34" charset="0"/>
                <a:cs typeface="Arial" charset="0"/>
              </a:rPr>
              <a:t>Kies</a:t>
            </a:r>
            <a:r>
              <a:rPr lang="nl-NL" sz="1200" dirty="0">
                <a:ea typeface="Calibri" pitchFamily="34" charset="0"/>
                <a:cs typeface="Arial" charset="0"/>
              </a:rPr>
              <a:t> de </a:t>
            </a:r>
            <a:r>
              <a:rPr lang="nl-NL" sz="1200" b="1" dirty="0">
                <a:solidFill>
                  <a:srgbClr val="0070C0"/>
                </a:solidFill>
                <a:ea typeface="Calibri" pitchFamily="34" charset="0"/>
                <a:cs typeface="Arial" charset="0"/>
              </a:rPr>
              <a:t>specialisatie</a:t>
            </a:r>
            <a:r>
              <a:rPr lang="nl-NL" sz="1200" dirty="0">
                <a:ea typeface="Calibri" pitchFamily="34" charset="0"/>
                <a:cs typeface="Arial" charset="0"/>
              </a:rPr>
              <a:t> die je het meest aanspreekt en waar je je graag verder in wilt verdiepen.</a:t>
            </a:r>
          </a:p>
          <a:p>
            <a:pPr marL="171450" indent="-171450">
              <a:buFont typeface="Arial" panose="020B0604020202020204" pitchFamily="34" charset="0"/>
              <a:buChar char="•"/>
              <a:defRPr/>
            </a:pPr>
            <a:r>
              <a:rPr lang="nl-NL" sz="1200" dirty="0">
                <a:ea typeface="Calibri" pitchFamily="34" charset="0"/>
                <a:cs typeface="Arial" charset="0"/>
              </a:rPr>
              <a:t>Ga op zoek naar </a:t>
            </a:r>
            <a:r>
              <a:rPr lang="nl-NL" sz="1200" b="1" dirty="0">
                <a:solidFill>
                  <a:srgbClr val="0070C0"/>
                </a:solidFill>
                <a:ea typeface="Calibri" pitchFamily="34" charset="0"/>
                <a:cs typeface="Arial" charset="0"/>
              </a:rPr>
              <a:t>minimaal</a:t>
            </a:r>
            <a:r>
              <a:rPr lang="nl-NL" sz="1200" dirty="0">
                <a:ea typeface="Calibri" pitchFamily="34" charset="0"/>
                <a:cs typeface="Arial" charset="0"/>
              </a:rPr>
              <a:t> </a:t>
            </a:r>
            <a:r>
              <a:rPr lang="nl-NL" sz="1200" b="1" dirty="0">
                <a:solidFill>
                  <a:srgbClr val="0070C0"/>
                </a:solidFill>
                <a:ea typeface="Calibri" pitchFamily="34" charset="0"/>
                <a:cs typeface="Arial" charset="0"/>
              </a:rPr>
              <a:t>6 verdiepende artikelen </a:t>
            </a:r>
            <a:r>
              <a:rPr lang="nl-NL" sz="1200" dirty="0">
                <a:ea typeface="Calibri" pitchFamily="34" charset="0"/>
                <a:cs typeface="Arial" charset="0"/>
              </a:rPr>
              <a:t>die iets schrijven over duurzaamheid in de sector. </a:t>
            </a:r>
          </a:p>
          <a:p>
            <a:pPr marL="171450" indent="-171450">
              <a:buFont typeface="Arial" panose="020B0604020202020204" pitchFamily="34" charset="0"/>
              <a:buChar char="•"/>
              <a:defRPr/>
            </a:pPr>
            <a:r>
              <a:rPr lang="nl-NL" sz="1200" dirty="0">
                <a:ea typeface="Calibri" pitchFamily="34" charset="0"/>
                <a:cs typeface="Arial" charset="0"/>
              </a:rPr>
              <a:t>Lees ze allemaal door en probeer </a:t>
            </a:r>
            <a:r>
              <a:rPr lang="nl-NL" sz="1200" b="1" dirty="0">
                <a:solidFill>
                  <a:srgbClr val="0070C0"/>
                </a:solidFill>
                <a:ea typeface="Calibri" pitchFamily="34" charset="0"/>
                <a:cs typeface="Arial" charset="0"/>
              </a:rPr>
              <a:t>een mening te vormen </a:t>
            </a:r>
            <a:r>
              <a:rPr lang="nl-NL" sz="1200" dirty="0">
                <a:ea typeface="Calibri" pitchFamily="34" charset="0"/>
                <a:cs typeface="Arial" charset="0"/>
              </a:rPr>
              <a:t>over het thema. Zoek eventueel naar extra verdiepingsmateriaal in de vorm van filmpjes, vlogs, blogs, etc. </a:t>
            </a:r>
          </a:p>
          <a:p>
            <a:pPr marL="171450" indent="-171450">
              <a:buFont typeface="Arial" panose="020B0604020202020204" pitchFamily="34" charset="0"/>
              <a:buChar char="•"/>
              <a:defRPr/>
            </a:pPr>
            <a:r>
              <a:rPr lang="nl-NL" sz="1200" dirty="0">
                <a:ea typeface="Calibri" pitchFamily="34" charset="0"/>
                <a:cs typeface="Arial" charset="0"/>
              </a:rPr>
              <a:t>Beschrijf de verschillende aspecten van </a:t>
            </a:r>
            <a:r>
              <a:rPr lang="nl-NL" sz="1200" b="1" dirty="0">
                <a:solidFill>
                  <a:srgbClr val="0070C0"/>
                </a:solidFill>
                <a:ea typeface="Calibri" pitchFamily="34" charset="0"/>
                <a:cs typeface="Arial" charset="0"/>
              </a:rPr>
              <a:t>duurzaamheid</a:t>
            </a:r>
            <a:r>
              <a:rPr lang="nl-NL" sz="1200" dirty="0">
                <a:ea typeface="Calibri" pitchFamily="34" charset="0"/>
                <a:cs typeface="Arial" charset="0"/>
              </a:rPr>
              <a:t> </a:t>
            </a:r>
            <a:r>
              <a:rPr lang="nl-NL" sz="1200" b="1" dirty="0">
                <a:solidFill>
                  <a:srgbClr val="0070C0"/>
                </a:solidFill>
                <a:ea typeface="Calibri" pitchFamily="34" charset="0"/>
                <a:cs typeface="Arial" charset="0"/>
              </a:rPr>
              <a:t>binnen</a:t>
            </a:r>
            <a:r>
              <a:rPr lang="nl-NL" sz="1200" dirty="0">
                <a:ea typeface="Calibri" pitchFamily="34" charset="0"/>
                <a:cs typeface="Arial" charset="0"/>
              </a:rPr>
              <a:t> de </a:t>
            </a:r>
            <a:r>
              <a:rPr lang="nl-NL" sz="1200" b="1" dirty="0">
                <a:solidFill>
                  <a:srgbClr val="0070C0"/>
                </a:solidFill>
                <a:ea typeface="Calibri" pitchFamily="34" charset="0"/>
                <a:cs typeface="Arial" charset="0"/>
              </a:rPr>
              <a:t>specialisatie</a:t>
            </a:r>
            <a:r>
              <a:rPr lang="nl-NL" sz="1200" dirty="0">
                <a:ea typeface="Calibri" pitchFamily="34" charset="0"/>
                <a:cs typeface="Arial" charset="0"/>
              </a:rPr>
              <a:t>. </a:t>
            </a:r>
          </a:p>
          <a:p>
            <a:pPr marL="171450" indent="-171450">
              <a:buFont typeface="Arial" panose="020B0604020202020204" pitchFamily="34" charset="0"/>
              <a:buChar char="•"/>
              <a:defRPr/>
            </a:pPr>
            <a:r>
              <a:rPr lang="nl-NL" sz="1200" dirty="0">
                <a:ea typeface="Calibri" pitchFamily="34" charset="0"/>
                <a:cs typeface="Arial" charset="0"/>
              </a:rPr>
              <a:t>In elke specialisatie zijn ook </a:t>
            </a:r>
            <a:r>
              <a:rPr lang="nl-NL" sz="1200" b="1" dirty="0">
                <a:solidFill>
                  <a:srgbClr val="0070C0"/>
                </a:solidFill>
                <a:ea typeface="Calibri" pitchFamily="34" charset="0"/>
                <a:cs typeface="Arial" charset="0"/>
              </a:rPr>
              <a:t>problemen</a:t>
            </a:r>
            <a:r>
              <a:rPr lang="nl-NL" sz="1200" dirty="0">
                <a:ea typeface="Calibri" pitchFamily="34" charset="0"/>
                <a:cs typeface="Arial" charset="0"/>
              </a:rPr>
              <a:t> en/of </a:t>
            </a:r>
            <a:r>
              <a:rPr lang="nl-NL" sz="1200" b="1" dirty="0">
                <a:solidFill>
                  <a:srgbClr val="0070C0"/>
                </a:solidFill>
                <a:ea typeface="Calibri" pitchFamily="34" charset="0"/>
                <a:cs typeface="Arial" charset="0"/>
              </a:rPr>
              <a:t>uitdagingen</a:t>
            </a:r>
            <a:r>
              <a:rPr lang="nl-NL" sz="1200" dirty="0">
                <a:ea typeface="Calibri" pitchFamily="34" charset="0"/>
                <a:cs typeface="Arial" charset="0"/>
              </a:rPr>
              <a:t>. Ga op zoek naar een probleem dat op dit moment speelt.</a:t>
            </a:r>
          </a:p>
          <a:p>
            <a:pPr marL="171450" indent="-171450">
              <a:buFont typeface="Arial" panose="020B0604020202020204" pitchFamily="34" charset="0"/>
              <a:buChar char="•"/>
              <a:defRPr/>
            </a:pPr>
            <a:r>
              <a:rPr lang="nl-NL" sz="1200" dirty="0">
                <a:ea typeface="Calibri" pitchFamily="34" charset="0"/>
                <a:cs typeface="Arial" charset="0"/>
              </a:rPr>
              <a:t>Zoek op welke </a:t>
            </a:r>
            <a:r>
              <a:rPr lang="nl-NL" sz="1200" b="1" dirty="0">
                <a:solidFill>
                  <a:srgbClr val="0070C0"/>
                </a:solidFill>
                <a:ea typeface="Calibri" pitchFamily="34" charset="0"/>
                <a:cs typeface="Arial" charset="0"/>
              </a:rPr>
              <a:t>ontwikkelingen</a:t>
            </a:r>
            <a:r>
              <a:rPr lang="nl-NL" sz="1200" dirty="0">
                <a:ea typeface="Calibri" pitchFamily="34" charset="0"/>
                <a:cs typeface="Arial" charset="0"/>
              </a:rPr>
              <a:t> er gaande zijn, vaak zijn deze ontwikkelingen een reactie op de problemen/uitdagingen. </a:t>
            </a:r>
          </a:p>
          <a:p>
            <a:pPr marL="171450" indent="-171450">
              <a:buFont typeface="Arial" panose="020B0604020202020204" pitchFamily="34" charset="0"/>
              <a:buChar char="•"/>
              <a:defRPr/>
            </a:pPr>
            <a:r>
              <a:rPr lang="nl-NL" sz="1200" dirty="0">
                <a:ea typeface="Calibri" pitchFamily="34" charset="0"/>
                <a:cs typeface="Arial" charset="0"/>
              </a:rPr>
              <a:t>Denk aan de </a:t>
            </a:r>
            <a:r>
              <a:rPr lang="nl-NL" sz="1200" b="1" dirty="0">
                <a:solidFill>
                  <a:srgbClr val="0070C0"/>
                </a:solidFill>
                <a:ea typeface="Calibri" pitchFamily="34" charset="0"/>
                <a:cs typeface="Arial" charset="0"/>
              </a:rPr>
              <a:t>APA</a:t>
            </a:r>
            <a:r>
              <a:rPr lang="nl-NL" sz="1200" dirty="0">
                <a:ea typeface="Calibri" pitchFamily="34" charset="0"/>
                <a:cs typeface="Arial" charset="0"/>
              </a:rPr>
              <a:t> </a:t>
            </a:r>
            <a:r>
              <a:rPr lang="nl-NL" sz="1200" b="1" dirty="0">
                <a:solidFill>
                  <a:srgbClr val="0070C0"/>
                </a:solidFill>
                <a:ea typeface="Calibri" pitchFamily="34" charset="0"/>
                <a:cs typeface="Arial" charset="0"/>
              </a:rPr>
              <a:t>bronvermelding</a:t>
            </a:r>
            <a:r>
              <a:rPr lang="nl-NL" sz="1200" dirty="0">
                <a:ea typeface="Calibri" pitchFamily="34" charset="0"/>
                <a:cs typeface="Arial" charset="0"/>
              </a:rPr>
              <a:t>! De verschillende artikelen die gebruikt zijn als bron moeten terug te vinden zijn in het document volgens de APA-bronvermelding regels.</a:t>
            </a:r>
          </a:p>
        </p:txBody>
      </p:sp>
      <p:sp>
        <p:nvSpPr>
          <p:cNvPr id="6" name="Rectangle 6">
            <a:extLst>
              <a:ext uri="{FF2B5EF4-FFF2-40B4-BE49-F238E27FC236}">
                <a16:creationId xmlns:a16="http://schemas.microsoft.com/office/drawing/2014/main" id="{597061C9-C4DD-44E3-9EA9-A918EE8F7278}"/>
              </a:ext>
            </a:extLst>
          </p:cNvPr>
          <p:cNvSpPr>
            <a:spLocks noChangeArrowheads="1"/>
          </p:cNvSpPr>
          <p:nvPr/>
        </p:nvSpPr>
        <p:spPr bwMode="auto">
          <a:xfrm>
            <a:off x="7217405" y="705980"/>
            <a:ext cx="4653322"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Samenwerken	</a:t>
            </a:r>
            <a:r>
              <a:rPr lang="nl-NL" sz="1200" b="1" dirty="0">
                <a:ea typeface="Calibri" pitchFamily="34" charset="0"/>
                <a:cs typeface="Arial" charset="0"/>
              </a:rPr>
              <a:t>	</a:t>
            </a:r>
            <a:endParaRPr lang="nl-NL" sz="1200" b="1" dirty="0">
              <a:solidFill>
                <a:srgbClr val="0070C0"/>
              </a:solidFill>
              <a:ea typeface="Calibri" pitchFamily="34" charset="0"/>
              <a:cs typeface="Arial" charset="0"/>
            </a:endParaRP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Dit product maak je </a:t>
            </a:r>
            <a:r>
              <a:rPr lang="nl-NL" sz="1200" b="1" dirty="0">
                <a:solidFill>
                  <a:srgbClr val="0070C0"/>
                </a:solidFill>
                <a:ea typeface="Calibri" pitchFamily="34" charset="0"/>
                <a:cs typeface="Arial" charset="0"/>
              </a:rPr>
              <a:t>alleen</a:t>
            </a:r>
            <a:r>
              <a:rPr lang="nl-NL" sz="1200" dirty="0">
                <a:ea typeface="Calibri" pitchFamily="34" charset="0"/>
                <a:cs typeface="Arial" panose="020B0604020202020204" pitchFamily="34" charset="0"/>
              </a:rPr>
              <a:t>.</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Lever je product in via Teams.</a:t>
            </a:r>
          </a:p>
          <a:p>
            <a:pPr indent="-171450" fontAlgn="base">
              <a:spcBef>
                <a:spcPct val="0"/>
              </a:spcBef>
              <a:spcAft>
                <a:spcPct val="0"/>
              </a:spcAft>
              <a:buFont typeface="Arial" pitchFamily="34" charset="0"/>
              <a:buChar char="•"/>
              <a:defRPr/>
            </a:pPr>
            <a:r>
              <a:rPr lang="nl-NL" sz="1200" dirty="0">
                <a:ea typeface="Calibri" pitchFamily="34" charset="0"/>
                <a:cs typeface="Arial"/>
              </a:rPr>
              <a:t>Tijdens de expertlessen wordt dit besproken.</a:t>
            </a:r>
          </a:p>
          <a:p>
            <a:pPr indent="-171450" fontAlgn="base">
              <a:spcBef>
                <a:spcPct val="0"/>
              </a:spcBef>
              <a:spcAft>
                <a:spcPct val="0"/>
              </a:spcAft>
              <a:buFont typeface="Arial" pitchFamily="34" charset="0"/>
              <a:buChar char="•"/>
              <a:defRPr/>
            </a:pPr>
            <a:r>
              <a:rPr lang="nl-NL" sz="1200" dirty="0">
                <a:ea typeface="Calibri" pitchFamily="34" charset="0"/>
                <a:cs typeface="Arial"/>
              </a:rPr>
              <a:t>Je wordt in een feedback </a:t>
            </a:r>
            <a:r>
              <a:rPr lang="nl-NL" sz="1200" dirty="0" err="1">
                <a:ea typeface="Calibri" pitchFamily="34" charset="0"/>
                <a:cs typeface="Arial"/>
              </a:rPr>
              <a:t>friends</a:t>
            </a:r>
            <a:r>
              <a:rPr lang="nl-NL" sz="1200" dirty="0">
                <a:ea typeface="Calibri" pitchFamily="34" charset="0"/>
                <a:cs typeface="Arial"/>
              </a:rPr>
              <a:t> groepje geplaatst.</a:t>
            </a:r>
            <a:endParaRPr lang="nl-NL" sz="1200" dirty="0">
              <a:ea typeface="Calibri" pitchFamily="34" charset="0"/>
              <a:cs typeface="Arial" panose="020B0604020202020204" pitchFamily="34" charset="0"/>
            </a:endParaRP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Geef feedback op de producten van anderen en ontvang feedback op je eigen werk.</a:t>
            </a:r>
          </a:p>
          <a:p>
            <a:pPr lvl="0" fontAlgn="base">
              <a:spcBef>
                <a:spcPct val="0"/>
              </a:spcBef>
              <a:spcAft>
                <a:spcPct val="0"/>
              </a:spcAft>
              <a:defRPr/>
            </a:pPr>
            <a:endParaRPr lang="nl-NL" sz="1200" dirty="0">
              <a:cs typeface="Arial" panose="020B0604020202020204" pitchFamily="34" charset="0"/>
            </a:endParaRPr>
          </a:p>
          <a:p>
            <a:pPr lvl="0" fontAlgn="base">
              <a:spcBef>
                <a:spcPct val="0"/>
              </a:spcBef>
              <a:spcAft>
                <a:spcPct val="0"/>
              </a:spcAft>
              <a:defRPr/>
            </a:pPr>
            <a:r>
              <a:rPr lang="nl-NL" sz="1200" dirty="0">
                <a:cs typeface="Arial"/>
              </a:rPr>
              <a:t>Deadline product: </a:t>
            </a:r>
            <a:r>
              <a:rPr lang="nl-NL" sz="1200" b="1" dirty="0">
                <a:solidFill>
                  <a:srgbClr val="0070C0"/>
                </a:solidFill>
                <a:ea typeface="Calibri" pitchFamily="34" charset="0"/>
                <a:cs typeface="Arial" charset="0"/>
              </a:rPr>
              <a:t>15 december 2023</a:t>
            </a:r>
          </a:p>
          <a:p>
            <a:pPr lvl="0" fontAlgn="base">
              <a:spcBef>
                <a:spcPct val="0"/>
              </a:spcBef>
              <a:spcAft>
                <a:spcPct val="0"/>
              </a:spcAft>
              <a:defRPr/>
            </a:pPr>
            <a:r>
              <a:rPr lang="nl-NL" sz="1200" dirty="0">
                <a:cs typeface="Arial"/>
              </a:rPr>
              <a:t>Bijeenkomst feedback friends: 22 december 2023</a:t>
            </a:r>
            <a:endParaRPr lang="nl-NL" sz="1200" b="1" dirty="0">
              <a:cs typeface="Arial"/>
            </a:endParaRPr>
          </a:p>
        </p:txBody>
      </p:sp>
      <p:sp>
        <p:nvSpPr>
          <p:cNvPr id="7" name="Rectangle 8">
            <a:extLst>
              <a:ext uri="{FF2B5EF4-FFF2-40B4-BE49-F238E27FC236}">
                <a16:creationId xmlns:a16="http://schemas.microsoft.com/office/drawing/2014/main" id="{47C81F5A-702C-4684-A84E-07B3FDB50BC8}"/>
              </a:ext>
            </a:extLst>
          </p:cNvPr>
          <p:cNvSpPr>
            <a:spLocks noChangeArrowheads="1"/>
          </p:cNvSpPr>
          <p:nvPr/>
        </p:nvSpPr>
        <p:spPr bwMode="auto">
          <a:xfrm>
            <a:off x="7217405" y="2829638"/>
            <a:ext cx="4653322"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Bijeenkomsten</a:t>
            </a:r>
          </a:p>
          <a:p>
            <a:pPr marL="171450" indent="-171450">
              <a:buFont typeface="Arial" pitchFamily="34" charset="0"/>
              <a:buChar char="•"/>
              <a:defRPr/>
            </a:pPr>
            <a:r>
              <a:rPr lang="nl-NL" sz="1200" dirty="0">
                <a:ea typeface="Calibri" pitchFamily="34" charset="0"/>
                <a:cs typeface="Arial" charset="0"/>
              </a:rPr>
              <a:t>Introductie leerarrangement</a:t>
            </a:r>
          </a:p>
          <a:p>
            <a:pPr marL="171450" indent="-171450">
              <a:buFont typeface="Arial" pitchFamily="34" charset="0"/>
              <a:buChar char="•"/>
              <a:defRPr/>
            </a:pPr>
            <a:r>
              <a:rPr lang="nl-NL" sz="1200" dirty="0">
                <a:ea typeface="Calibri" pitchFamily="34" charset="0"/>
                <a:cs typeface="Arial" charset="0"/>
              </a:rPr>
              <a:t>Expert lessen </a:t>
            </a:r>
          </a:p>
          <a:p>
            <a:pPr marL="171450" indent="-171450">
              <a:buFont typeface="Arial" pitchFamily="34" charset="0"/>
              <a:buChar char="•"/>
              <a:defRPr/>
            </a:pPr>
            <a:r>
              <a:rPr lang="nl-NL" sz="1200" dirty="0">
                <a:ea typeface="Calibri" pitchFamily="34" charset="0"/>
                <a:cs typeface="Arial" charset="0"/>
              </a:rPr>
              <a:t>Lessen duurzame ontwikkeling/Verborgen impact</a:t>
            </a:r>
          </a:p>
          <a:p>
            <a:pPr marL="171450" indent="-171450">
              <a:buFont typeface="Arial" pitchFamily="34" charset="0"/>
              <a:buChar char="•"/>
              <a:defRPr/>
            </a:pPr>
            <a:r>
              <a:rPr lang="nl-NL" sz="1200" dirty="0">
                <a:ea typeface="Calibri" pitchFamily="34" charset="0"/>
                <a:cs typeface="Arial" charset="0"/>
              </a:rPr>
              <a:t>Zelfwerkuren</a:t>
            </a:r>
          </a:p>
        </p:txBody>
      </p:sp>
      <p:sp>
        <p:nvSpPr>
          <p:cNvPr id="8" name="Rectangle 8">
            <a:extLst>
              <a:ext uri="{FF2B5EF4-FFF2-40B4-BE49-F238E27FC236}">
                <a16:creationId xmlns:a16="http://schemas.microsoft.com/office/drawing/2014/main" id="{48B89028-377B-4E1B-A9C2-8B9EAD7DACB6}"/>
              </a:ext>
            </a:extLst>
          </p:cNvPr>
          <p:cNvSpPr>
            <a:spLocks noChangeArrowheads="1"/>
          </p:cNvSpPr>
          <p:nvPr/>
        </p:nvSpPr>
        <p:spPr bwMode="auto">
          <a:xfrm>
            <a:off x="7217405" y="3990699"/>
            <a:ext cx="4653322"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Bronnen</a:t>
            </a:r>
          </a:p>
          <a:p>
            <a:pPr>
              <a:defRPr/>
            </a:pPr>
            <a:r>
              <a:rPr lang="nl-NL" sz="1200" dirty="0">
                <a:ea typeface="Calibri" pitchFamily="34" charset="0"/>
                <a:cs typeface="Arial" charset="0"/>
              </a:rPr>
              <a:t>Wiki, De verborgen impact, internet onderwerpen: duurzaamheid, duurzame ontwikkeling, </a:t>
            </a:r>
            <a:r>
              <a:rPr lang="nl-NL" sz="1200" dirty="0" err="1">
                <a:ea typeface="Calibri" pitchFamily="34" charset="0"/>
                <a:cs typeface="Arial" charset="0"/>
              </a:rPr>
              <a:t>foodwaste</a:t>
            </a:r>
            <a:r>
              <a:rPr lang="nl-NL" sz="1200" dirty="0">
                <a:ea typeface="Calibri" pitchFamily="34" charset="0"/>
                <a:cs typeface="Arial" charset="0"/>
              </a:rPr>
              <a:t>, klimaatadaptatie, klimaatneutraal, energieneutraal, duurzame evenementen </a:t>
            </a:r>
            <a:endParaRPr lang="nl-NL" sz="1200" b="1" dirty="0">
              <a:solidFill>
                <a:srgbClr val="0070C0"/>
              </a:solidFill>
              <a:ea typeface="Calibri" pitchFamily="34" charset="0"/>
              <a:cs typeface="Arial" charset="0"/>
            </a:endParaRPr>
          </a:p>
        </p:txBody>
      </p:sp>
      <p:pic>
        <p:nvPicPr>
          <p:cNvPr id="9" name="Afbeelding 8">
            <a:extLst>
              <a:ext uri="{FF2B5EF4-FFF2-40B4-BE49-F238E27FC236}">
                <a16:creationId xmlns:a16="http://schemas.microsoft.com/office/drawing/2014/main" id="{AFD839FA-DBF9-4B97-B4E0-E0D5FA090AFB}"/>
              </a:ext>
            </a:extLst>
          </p:cNvPr>
          <p:cNvPicPr>
            <a:picLocks noChangeAspect="1"/>
          </p:cNvPicPr>
          <p:nvPr/>
        </p:nvPicPr>
        <p:blipFill>
          <a:blip r:embed="rId2" cstate="print"/>
          <a:stretch>
            <a:fillRect/>
          </a:stretch>
        </p:blipFill>
        <p:spPr>
          <a:xfrm>
            <a:off x="643175" y="1488021"/>
            <a:ext cx="263290" cy="321303"/>
          </a:xfrm>
          <a:prstGeom prst="rect">
            <a:avLst/>
          </a:prstGeom>
        </p:spPr>
      </p:pic>
      <p:pic>
        <p:nvPicPr>
          <p:cNvPr id="10" name="Afbeelding 9">
            <a:extLst>
              <a:ext uri="{FF2B5EF4-FFF2-40B4-BE49-F238E27FC236}">
                <a16:creationId xmlns:a16="http://schemas.microsoft.com/office/drawing/2014/main" id="{FF7846FA-AEA9-48BF-84AC-A6A15639D80E}"/>
              </a:ext>
            </a:extLst>
          </p:cNvPr>
          <p:cNvPicPr>
            <a:picLocks noChangeAspect="1"/>
          </p:cNvPicPr>
          <p:nvPr/>
        </p:nvPicPr>
        <p:blipFill>
          <a:blip r:embed="rId3" cstate="print"/>
          <a:stretch>
            <a:fillRect/>
          </a:stretch>
        </p:blipFill>
        <p:spPr>
          <a:xfrm>
            <a:off x="634083" y="3429000"/>
            <a:ext cx="266283" cy="416301"/>
          </a:xfrm>
          <a:prstGeom prst="rect">
            <a:avLst/>
          </a:prstGeom>
        </p:spPr>
      </p:pic>
      <p:pic>
        <p:nvPicPr>
          <p:cNvPr id="11" name="Afbeelding 10">
            <a:extLst>
              <a:ext uri="{FF2B5EF4-FFF2-40B4-BE49-F238E27FC236}">
                <a16:creationId xmlns:a16="http://schemas.microsoft.com/office/drawing/2014/main" id="{E33DFC19-B813-4BBC-8F6F-7F6CE251631D}"/>
              </a:ext>
            </a:extLst>
          </p:cNvPr>
          <p:cNvPicPr>
            <a:picLocks noChangeAspect="1"/>
          </p:cNvPicPr>
          <p:nvPr/>
        </p:nvPicPr>
        <p:blipFill>
          <a:blip r:embed="rId4"/>
          <a:stretch>
            <a:fillRect/>
          </a:stretch>
        </p:blipFill>
        <p:spPr>
          <a:xfrm>
            <a:off x="7217405" y="5386694"/>
            <a:ext cx="1768329" cy="854054"/>
          </a:xfrm>
          <a:prstGeom prst="rect">
            <a:avLst/>
          </a:prstGeom>
        </p:spPr>
      </p:pic>
      <p:sp>
        <p:nvSpPr>
          <p:cNvPr id="12" name="Rectangle 3">
            <a:extLst>
              <a:ext uri="{FF2B5EF4-FFF2-40B4-BE49-F238E27FC236}">
                <a16:creationId xmlns:a16="http://schemas.microsoft.com/office/drawing/2014/main" id="{C3D9B0C0-B696-456D-A62E-2B9826DB63BD}"/>
              </a:ext>
            </a:extLst>
          </p:cNvPr>
          <p:cNvSpPr>
            <a:spLocks noChangeArrowheads="1"/>
          </p:cNvSpPr>
          <p:nvPr/>
        </p:nvSpPr>
        <p:spPr bwMode="auto">
          <a:xfrm>
            <a:off x="978196" y="757399"/>
            <a:ext cx="5117802"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200" b="1" dirty="0">
                <a:solidFill>
                  <a:srgbClr val="FF0000"/>
                </a:solidFill>
                <a:latin typeface="Arial" panose="020B0604020202020204" pitchFamily="34" charset="0"/>
                <a:ea typeface="Calibri" pitchFamily="34" charset="0"/>
                <a:cs typeface="Arial" panose="020B0604020202020204" pitchFamily="34" charset="0"/>
              </a:rPr>
              <a:t>Leerdoel </a:t>
            </a:r>
            <a:br>
              <a:rPr lang="nl-NL" sz="1200" b="1" dirty="0">
                <a:solidFill>
                  <a:srgbClr val="0070C0"/>
                </a:solidFill>
                <a:ea typeface="Calibri" pitchFamily="34" charset="0"/>
                <a:cs typeface="Arial" charset="0"/>
              </a:rPr>
            </a:br>
            <a:r>
              <a:rPr lang="nl-NL" sz="1200" dirty="0">
                <a:cs typeface="Arial" charset="0"/>
              </a:rPr>
              <a:t>Informeren over de </a:t>
            </a:r>
            <a:r>
              <a:rPr lang="nl-NL" sz="1200" dirty="0">
                <a:ea typeface="Calibri" pitchFamily="34" charset="0"/>
                <a:cs typeface="Arial" charset="0"/>
              </a:rPr>
              <a:t>duurzame aspecten binnen de verschillende specialisaties. </a:t>
            </a:r>
          </a:p>
          <a:p>
            <a:r>
              <a:rPr lang="nl-NL" sz="1200" dirty="0">
                <a:ea typeface="Calibri" pitchFamily="34" charset="0"/>
                <a:cs typeface="Arial" charset="0"/>
              </a:rPr>
              <a:t>Informatie verzamelen door middel van deskresearch. </a:t>
            </a:r>
          </a:p>
        </p:txBody>
      </p:sp>
      <p:sp>
        <p:nvSpPr>
          <p:cNvPr id="13" name="Rechthoek 1">
            <a:extLst>
              <a:ext uri="{FF2B5EF4-FFF2-40B4-BE49-F238E27FC236}">
                <a16:creationId xmlns:a16="http://schemas.microsoft.com/office/drawing/2014/main" id="{4DAFC57E-81AB-41B3-A9E4-9FFC85CEF8D1}"/>
              </a:ext>
            </a:extLst>
          </p:cNvPr>
          <p:cNvSpPr>
            <a:spLocks noChangeArrowheads="1"/>
          </p:cNvSpPr>
          <p:nvPr/>
        </p:nvSpPr>
        <p:spPr bwMode="auto">
          <a:xfrm>
            <a:off x="1043424" y="111395"/>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dirty="0">
                <a:latin typeface="Calibri" pitchFamily="34" charset="0"/>
              </a:rPr>
              <a:t>2324 DWI TP2 Duurzaamheid in een specialisatie</a:t>
            </a:r>
          </a:p>
        </p:txBody>
      </p:sp>
      <p:pic>
        <p:nvPicPr>
          <p:cNvPr id="14" name="Afbeelding 13">
            <a:extLst>
              <a:ext uri="{FF2B5EF4-FFF2-40B4-BE49-F238E27FC236}">
                <a16:creationId xmlns:a16="http://schemas.microsoft.com/office/drawing/2014/main" id="{5E59B02A-95C4-4F90-AA1E-159D812809B1}"/>
              </a:ext>
            </a:extLst>
          </p:cNvPr>
          <p:cNvPicPr>
            <a:picLocks noChangeAspect="1"/>
          </p:cNvPicPr>
          <p:nvPr/>
        </p:nvPicPr>
        <p:blipFill rotWithShape="1">
          <a:blip r:embed="rId5" cstate="print"/>
          <a:srcRect l="21805" r="10840"/>
          <a:stretch/>
        </p:blipFill>
        <p:spPr>
          <a:xfrm>
            <a:off x="617558" y="738840"/>
            <a:ext cx="299335" cy="412425"/>
          </a:xfrm>
          <a:prstGeom prst="rect">
            <a:avLst/>
          </a:prstGeom>
        </p:spPr>
      </p:pic>
      <p:pic>
        <p:nvPicPr>
          <p:cNvPr id="15" name="Afbeelding 14">
            <a:extLst>
              <a:ext uri="{FF2B5EF4-FFF2-40B4-BE49-F238E27FC236}">
                <a16:creationId xmlns:a16="http://schemas.microsoft.com/office/drawing/2014/main" id="{12D9CBE1-C4AA-4AA9-8C0F-20F396565295}"/>
              </a:ext>
            </a:extLst>
          </p:cNvPr>
          <p:cNvPicPr>
            <a:picLocks noChangeAspect="1"/>
          </p:cNvPicPr>
          <p:nvPr/>
        </p:nvPicPr>
        <p:blipFill>
          <a:blip r:embed="rId6" cstate="print"/>
          <a:stretch>
            <a:fillRect/>
          </a:stretch>
        </p:blipFill>
        <p:spPr>
          <a:xfrm>
            <a:off x="6683793" y="772033"/>
            <a:ext cx="385812" cy="263054"/>
          </a:xfrm>
          <a:prstGeom prst="rect">
            <a:avLst/>
          </a:prstGeom>
        </p:spPr>
      </p:pic>
      <p:pic>
        <p:nvPicPr>
          <p:cNvPr id="16" name="Afbeelding 15">
            <a:extLst>
              <a:ext uri="{FF2B5EF4-FFF2-40B4-BE49-F238E27FC236}">
                <a16:creationId xmlns:a16="http://schemas.microsoft.com/office/drawing/2014/main" id="{22720C8B-1984-4724-92E5-67357077CEFB}"/>
              </a:ext>
            </a:extLst>
          </p:cNvPr>
          <p:cNvPicPr>
            <a:picLocks noChangeAspect="1"/>
          </p:cNvPicPr>
          <p:nvPr/>
        </p:nvPicPr>
        <p:blipFill>
          <a:blip r:embed="rId7" cstate="print"/>
          <a:stretch>
            <a:fillRect/>
          </a:stretch>
        </p:blipFill>
        <p:spPr>
          <a:xfrm>
            <a:off x="6810122" y="3990699"/>
            <a:ext cx="299225" cy="290796"/>
          </a:xfrm>
          <a:prstGeom prst="rect">
            <a:avLst/>
          </a:prstGeom>
        </p:spPr>
      </p:pic>
      <p:pic>
        <p:nvPicPr>
          <p:cNvPr id="17" name="Afbeelding 16">
            <a:extLst>
              <a:ext uri="{FF2B5EF4-FFF2-40B4-BE49-F238E27FC236}">
                <a16:creationId xmlns:a16="http://schemas.microsoft.com/office/drawing/2014/main" id="{84B68333-96DF-424F-9C61-9346FB0384D8}"/>
              </a:ext>
            </a:extLst>
          </p:cNvPr>
          <p:cNvPicPr>
            <a:picLocks noChangeAspect="1"/>
          </p:cNvPicPr>
          <p:nvPr/>
        </p:nvPicPr>
        <p:blipFill rotWithShape="1">
          <a:blip r:embed="rId8" cstate="print"/>
          <a:srcRect l="17050" t="33024" r="61669" b="30375"/>
          <a:stretch/>
        </p:blipFill>
        <p:spPr>
          <a:xfrm>
            <a:off x="6800215" y="2867301"/>
            <a:ext cx="269390" cy="260485"/>
          </a:xfrm>
          <a:prstGeom prst="rect">
            <a:avLst/>
          </a:prstGeom>
        </p:spPr>
      </p:pic>
    </p:spTree>
    <p:extLst>
      <p:ext uri="{BB962C8B-B14F-4D97-AF65-F5344CB8AC3E}">
        <p14:creationId xmlns:p14="http://schemas.microsoft.com/office/powerpoint/2010/main" val="182358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B050"/>
                </a:solidFill>
              </a:rPr>
              <a:t>Nieuw marketingmix</a:t>
            </a:r>
          </a:p>
        </p:txBody>
      </p:sp>
      <p:sp>
        <p:nvSpPr>
          <p:cNvPr id="5" name="TextBox 7"/>
          <p:cNvSpPr txBox="1">
            <a:spLocks noChangeArrowheads="1"/>
          </p:cNvSpPr>
          <p:nvPr/>
        </p:nvSpPr>
        <p:spPr bwMode="auto">
          <a:xfrm>
            <a:off x="769758" y="1246852"/>
            <a:ext cx="10067364" cy="2800767"/>
          </a:xfrm>
          <a:prstGeom prst="rect">
            <a:avLst/>
          </a:prstGeom>
          <a:noFill/>
          <a:ln w="9525">
            <a:noFill/>
            <a:miter lim="800000"/>
            <a:headEnd/>
            <a:tailEnd/>
          </a:ln>
        </p:spPr>
        <p:txBody>
          <a:bodyPr wrap="square">
            <a:spAutoFit/>
          </a:bodyPr>
          <a:lstStyle/>
          <a:p>
            <a:endParaRPr lang="nl-NL" sz="1600" b="1" dirty="0">
              <a:latin typeface="+mn-lt"/>
            </a:endParaRPr>
          </a:p>
          <a:p>
            <a:endParaRPr lang="nl-NL" sz="4000" b="1" dirty="0">
              <a:solidFill>
                <a:schemeClr val="tx2">
                  <a:lumMod val="75000"/>
                </a:schemeClr>
              </a:solidFill>
              <a:latin typeface="+mn-lt"/>
              <a:ea typeface="+mj-ea"/>
              <a:cs typeface="+mj-cs"/>
            </a:endParaRPr>
          </a:p>
          <a:p>
            <a:endParaRPr lang="nl-NL" sz="4000" b="1" dirty="0">
              <a:solidFill>
                <a:schemeClr val="tx2">
                  <a:lumMod val="75000"/>
                </a:schemeClr>
              </a:solidFill>
              <a:latin typeface="+mn-lt"/>
              <a:ea typeface="+mj-ea"/>
              <a:cs typeface="+mj-cs"/>
            </a:endParaRPr>
          </a:p>
          <a:p>
            <a:endParaRPr lang="nl-NL" sz="2000" i="1" dirty="0">
              <a:latin typeface="+mn-lt"/>
            </a:endParaRPr>
          </a:p>
          <a:p>
            <a:endParaRPr lang="nl-NL" sz="2000" i="1" dirty="0">
              <a:latin typeface="+mn-lt"/>
            </a:endParaRPr>
          </a:p>
          <a:p>
            <a:endParaRPr lang="nl-NL" sz="2000" dirty="0">
              <a:latin typeface="+mn-lt"/>
            </a:endParaRPr>
          </a:p>
          <a:p>
            <a:endParaRPr lang="nl-NL" sz="2000" dirty="0">
              <a:latin typeface="+mn-lt"/>
            </a:endParaRPr>
          </a:p>
        </p:txBody>
      </p:sp>
      <p:pic>
        <p:nvPicPr>
          <p:cNvPr id="20" name="Picture 2" descr="4c model marketingmix"/>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6099" y="1323516"/>
            <a:ext cx="6670327" cy="28298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3210631" y="4560014"/>
            <a:ext cx="3091552" cy="369332"/>
          </a:xfrm>
          <a:prstGeom prst="rect">
            <a:avLst/>
          </a:prstGeom>
        </p:spPr>
        <p:txBody>
          <a:bodyPr wrap="none">
            <a:spAutoFit/>
          </a:bodyPr>
          <a:lstStyle/>
          <a:p>
            <a:r>
              <a:rPr lang="nl-NL" dirty="0">
                <a:solidFill>
                  <a:srgbClr val="4D4D4D"/>
                </a:solidFill>
                <a:latin typeface="Open Sans"/>
              </a:rPr>
              <a:t>Welk prijs ervaart de klant? </a:t>
            </a:r>
            <a:endParaRPr lang="nl-NL" dirty="0"/>
          </a:p>
        </p:txBody>
      </p:sp>
      <p:pic>
        <p:nvPicPr>
          <p:cNvPr id="7" name="Picture 2" descr="4c model marketingmix"/>
          <p:cNvPicPr>
            <a:picLocks noChangeAspect="1" noChangeArrowheads="1"/>
          </p:cNvPicPr>
          <p:nvPr/>
        </p:nvPicPr>
        <p:blipFill rotWithShape="1">
          <a:blip r:embed="rId2">
            <a:extLst>
              <a:ext uri="{28A0092B-C50C-407E-A947-70E740481C1C}">
                <a14:useLocalDpi xmlns:a14="http://schemas.microsoft.com/office/drawing/2010/main" val="0"/>
              </a:ext>
            </a:extLst>
          </a:blip>
          <a:srcRect l="24869" t="23966" r="49691"/>
          <a:stretch/>
        </p:blipFill>
        <p:spPr bwMode="auto">
          <a:xfrm>
            <a:off x="4724347" y="2030557"/>
            <a:ext cx="1696915" cy="215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121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B050"/>
                </a:solidFill>
              </a:rPr>
              <a:t>Nieuw marketingmix</a:t>
            </a:r>
          </a:p>
        </p:txBody>
      </p:sp>
      <p:sp>
        <p:nvSpPr>
          <p:cNvPr id="5" name="TextBox 7"/>
          <p:cNvSpPr txBox="1">
            <a:spLocks noChangeArrowheads="1"/>
          </p:cNvSpPr>
          <p:nvPr/>
        </p:nvSpPr>
        <p:spPr bwMode="auto">
          <a:xfrm>
            <a:off x="769758" y="1246852"/>
            <a:ext cx="10067364" cy="2800767"/>
          </a:xfrm>
          <a:prstGeom prst="rect">
            <a:avLst/>
          </a:prstGeom>
          <a:noFill/>
          <a:ln w="9525">
            <a:noFill/>
            <a:miter lim="800000"/>
            <a:headEnd/>
            <a:tailEnd/>
          </a:ln>
        </p:spPr>
        <p:txBody>
          <a:bodyPr wrap="square">
            <a:spAutoFit/>
          </a:bodyPr>
          <a:lstStyle/>
          <a:p>
            <a:endParaRPr lang="nl-NL" sz="1600" b="1" dirty="0">
              <a:latin typeface="+mn-lt"/>
            </a:endParaRPr>
          </a:p>
          <a:p>
            <a:endParaRPr lang="nl-NL" sz="4000" b="1" dirty="0">
              <a:solidFill>
                <a:schemeClr val="tx2">
                  <a:lumMod val="75000"/>
                </a:schemeClr>
              </a:solidFill>
              <a:latin typeface="+mn-lt"/>
              <a:ea typeface="+mj-ea"/>
              <a:cs typeface="+mj-cs"/>
            </a:endParaRPr>
          </a:p>
          <a:p>
            <a:endParaRPr lang="nl-NL" sz="4000" b="1" dirty="0">
              <a:solidFill>
                <a:schemeClr val="tx2">
                  <a:lumMod val="75000"/>
                </a:schemeClr>
              </a:solidFill>
              <a:latin typeface="+mn-lt"/>
              <a:ea typeface="+mj-ea"/>
              <a:cs typeface="+mj-cs"/>
            </a:endParaRPr>
          </a:p>
          <a:p>
            <a:endParaRPr lang="nl-NL" sz="2000" i="1" dirty="0">
              <a:latin typeface="+mn-lt"/>
            </a:endParaRPr>
          </a:p>
          <a:p>
            <a:endParaRPr lang="nl-NL" sz="2000" i="1" dirty="0">
              <a:latin typeface="+mn-lt"/>
            </a:endParaRPr>
          </a:p>
          <a:p>
            <a:endParaRPr lang="nl-NL" sz="2000" dirty="0">
              <a:latin typeface="+mn-lt"/>
            </a:endParaRPr>
          </a:p>
          <a:p>
            <a:endParaRPr lang="nl-NL" sz="2000" dirty="0">
              <a:latin typeface="+mn-lt"/>
            </a:endParaRPr>
          </a:p>
        </p:txBody>
      </p:sp>
      <p:pic>
        <p:nvPicPr>
          <p:cNvPr id="20" name="Picture 2" descr="4c model marketingmix"/>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6099" y="1323516"/>
            <a:ext cx="6670327" cy="28298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3210630" y="4589584"/>
            <a:ext cx="6320232" cy="369332"/>
          </a:xfrm>
          <a:prstGeom prst="rect">
            <a:avLst/>
          </a:prstGeom>
        </p:spPr>
        <p:txBody>
          <a:bodyPr wrap="square">
            <a:spAutoFit/>
          </a:bodyPr>
          <a:lstStyle/>
          <a:p>
            <a:r>
              <a:rPr lang="nl-NL" dirty="0">
                <a:solidFill>
                  <a:srgbClr val="4D4D4D"/>
                </a:solidFill>
                <a:latin typeface="Open Sans"/>
              </a:rPr>
              <a:t>Wat is voor de klant het makkelijkst en de beste plek?</a:t>
            </a:r>
          </a:p>
        </p:txBody>
      </p:sp>
      <p:pic>
        <p:nvPicPr>
          <p:cNvPr id="8" name="Picture 2" descr="4c model marketingmix"/>
          <p:cNvPicPr>
            <a:picLocks noChangeAspect="1" noChangeArrowheads="1"/>
          </p:cNvPicPr>
          <p:nvPr/>
        </p:nvPicPr>
        <p:blipFill rotWithShape="1">
          <a:blip r:embed="rId2">
            <a:extLst>
              <a:ext uri="{28A0092B-C50C-407E-A947-70E740481C1C}">
                <a14:useLocalDpi xmlns:a14="http://schemas.microsoft.com/office/drawing/2010/main" val="0"/>
              </a:ext>
            </a:extLst>
          </a:blip>
          <a:srcRect l="50045" t="25209" r="24252" b="1466"/>
          <a:stretch/>
        </p:blipFill>
        <p:spPr bwMode="auto">
          <a:xfrm>
            <a:off x="6421262" y="2025500"/>
            <a:ext cx="1714500" cy="207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155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B050"/>
                </a:solidFill>
              </a:rPr>
              <a:t>Nieuw marketingmix</a:t>
            </a:r>
          </a:p>
        </p:txBody>
      </p:sp>
      <p:sp>
        <p:nvSpPr>
          <p:cNvPr id="5" name="TextBox 7"/>
          <p:cNvSpPr txBox="1">
            <a:spLocks noChangeArrowheads="1"/>
          </p:cNvSpPr>
          <p:nvPr/>
        </p:nvSpPr>
        <p:spPr bwMode="auto">
          <a:xfrm>
            <a:off x="769758" y="1246852"/>
            <a:ext cx="10067364" cy="2800767"/>
          </a:xfrm>
          <a:prstGeom prst="rect">
            <a:avLst/>
          </a:prstGeom>
          <a:noFill/>
          <a:ln w="9525">
            <a:noFill/>
            <a:miter lim="800000"/>
            <a:headEnd/>
            <a:tailEnd/>
          </a:ln>
        </p:spPr>
        <p:txBody>
          <a:bodyPr wrap="square">
            <a:spAutoFit/>
          </a:bodyPr>
          <a:lstStyle/>
          <a:p>
            <a:endParaRPr lang="nl-NL" sz="1600" b="1" dirty="0">
              <a:latin typeface="+mn-lt"/>
            </a:endParaRPr>
          </a:p>
          <a:p>
            <a:endParaRPr lang="nl-NL" sz="4000" b="1" dirty="0">
              <a:solidFill>
                <a:schemeClr val="tx2">
                  <a:lumMod val="75000"/>
                </a:schemeClr>
              </a:solidFill>
              <a:latin typeface="+mn-lt"/>
              <a:ea typeface="+mj-ea"/>
              <a:cs typeface="+mj-cs"/>
            </a:endParaRPr>
          </a:p>
          <a:p>
            <a:endParaRPr lang="nl-NL" sz="4000" b="1" dirty="0">
              <a:solidFill>
                <a:schemeClr val="tx2">
                  <a:lumMod val="75000"/>
                </a:schemeClr>
              </a:solidFill>
              <a:latin typeface="+mn-lt"/>
              <a:ea typeface="+mj-ea"/>
              <a:cs typeface="+mj-cs"/>
            </a:endParaRPr>
          </a:p>
          <a:p>
            <a:endParaRPr lang="nl-NL" sz="2000" i="1" dirty="0">
              <a:latin typeface="+mn-lt"/>
            </a:endParaRPr>
          </a:p>
          <a:p>
            <a:endParaRPr lang="nl-NL" sz="2000" i="1" dirty="0">
              <a:latin typeface="+mn-lt"/>
            </a:endParaRPr>
          </a:p>
          <a:p>
            <a:endParaRPr lang="nl-NL" sz="2000" dirty="0">
              <a:latin typeface="+mn-lt"/>
            </a:endParaRPr>
          </a:p>
          <a:p>
            <a:endParaRPr lang="nl-NL" sz="2000" dirty="0">
              <a:latin typeface="+mn-lt"/>
            </a:endParaRPr>
          </a:p>
        </p:txBody>
      </p:sp>
      <p:pic>
        <p:nvPicPr>
          <p:cNvPr id="20" name="Picture 2" descr="4c model marketingmix"/>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6099" y="1323516"/>
            <a:ext cx="6670327" cy="28298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7466107" y="4560014"/>
            <a:ext cx="6320232" cy="369332"/>
          </a:xfrm>
          <a:prstGeom prst="rect">
            <a:avLst/>
          </a:prstGeom>
        </p:spPr>
        <p:txBody>
          <a:bodyPr wrap="square">
            <a:spAutoFit/>
          </a:bodyPr>
          <a:lstStyle/>
          <a:p>
            <a:r>
              <a:rPr lang="nl-NL" dirty="0">
                <a:solidFill>
                  <a:srgbClr val="4D4D4D"/>
                </a:solidFill>
                <a:latin typeface="Open Sans"/>
              </a:rPr>
              <a:t>Hoe communiceer ik met de klant?</a:t>
            </a:r>
          </a:p>
        </p:txBody>
      </p:sp>
      <p:pic>
        <p:nvPicPr>
          <p:cNvPr id="7" name="Picture 2" descr="4c model marketingmix"/>
          <p:cNvPicPr>
            <a:picLocks noChangeAspect="1" noChangeArrowheads="1"/>
          </p:cNvPicPr>
          <p:nvPr/>
        </p:nvPicPr>
        <p:blipFill rotWithShape="1">
          <a:blip r:embed="rId2">
            <a:extLst>
              <a:ext uri="{28A0092B-C50C-407E-A947-70E740481C1C}">
                <a14:useLocalDpi xmlns:a14="http://schemas.microsoft.com/office/drawing/2010/main" val="0"/>
              </a:ext>
            </a:extLst>
          </a:blip>
          <a:srcRect l="75353" t="26451"/>
          <a:stretch/>
        </p:blipFill>
        <p:spPr bwMode="auto">
          <a:xfrm>
            <a:off x="8112369" y="2072054"/>
            <a:ext cx="1644057" cy="2081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52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00B050"/>
                </a:solidFill>
              </a:rPr>
              <a:t>Nieuw marketingmix</a:t>
            </a:r>
          </a:p>
        </p:txBody>
      </p:sp>
      <p:sp>
        <p:nvSpPr>
          <p:cNvPr id="5" name="TextBox 7"/>
          <p:cNvSpPr txBox="1">
            <a:spLocks noChangeArrowheads="1"/>
          </p:cNvSpPr>
          <p:nvPr/>
        </p:nvSpPr>
        <p:spPr bwMode="auto">
          <a:xfrm>
            <a:off x="769758" y="1246852"/>
            <a:ext cx="10067364" cy="2800767"/>
          </a:xfrm>
          <a:prstGeom prst="rect">
            <a:avLst/>
          </a:prstGeom>
          <a:noFill/>
          <a:ln w="9525">
            <a:noFill/>
            <a:miter lim="800000"/>
            <a:headEnd/>
            <a:tailEnd/>
          </a:ln>
        </p:spPr>
        <p:txBody>
          <a:bodyPr wrap="square">
            <a:spAutoFit/>
          </a:bodyPr>
          <a:lstStyle/>
          <a:p>
            <a:endParaRPr lang="nl-NL" sz="1600" b="1" dirty="0">
              <a:latin typeface="+mn-lt"/>
            </a:endParaRPr>
          </a:p>
          <a:p>
            <a:endParaRPr lang="nl-NL" sz="4000" b="1" dirty="0">
              <a:solidFill>
                <a:schemeClr val="tx2">
                  <a:lumMod val="75000"/>
                </a:schemeClr>
              </a:solidFill>
              <a:latin typeface="+mn-lt"/>
              <a:ea typeface="+mj-ea"/>
              <a:cs typeface="+mj-cs"/>
            </a:endParaRPr>
          </a:p>
          <a:p>
            <a:endParaRPr lang="nl-NL" sz="4000" b="1" dirty="0">
              <a:solidFill>
                <a:schemeClr val="tx2">
                  <a:lumMod val="75000"/>
                </a:schemeClr>
              </a:solidFill>
              <a:latin typeface="+mn-lt"/>
              <a:ea typeface="+mj-ea"/>
              <a:cs typeface="+mj-cs"/>
            </a:endParaRPr>
          </a:p>
          <a:p>
            <a:endParaRPr lang="nl-NL" sz="2000" i="1" dirty="0">
              <a:latin typeface="+mn-lt"/>
            </a:endParaRPr>
          </a:p>
          <a:p>
            <a:endParaRPr lang="nl-NL" sz="2000" i="1" dirty="0">
              <a:latin typeface="+mn-lt"/>
            </a:endParaRPr>
          </a:p>
          <a:p>
            <a:endParaRPr lang="nl-NL" sz="2000" dirty="0">
              <a:latin typeface="+mn-lt"/>
            </a:endParaRPr>
          </a:p>
          <a:p>
            <a:endParaRPr lang="nl-NL" sz="2000" dirty="0">
              <a:latin typeface="+mn-lt"/>
            </a:endParaRPr>
          </a:p>
        </p:txBody>
      </p:sp>
      <p:pic>
        <p:nvPicPr>
          <p:cNvPr id="20" name="Picture 2" descr="4c model marketingm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099" y="1323516"/>
            <a:ext cx="6670327" cy="282983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3261146" y="4419338"/>
            <a:ext cx="6320232" cy="1015663"/>
          </a:xfrm>
          <a:prstGeom prst="rect">
            <a:avLst/>
          </a:prstGeom>
        </p:spPr>
        <p:txBody>
          <a:bodyPr wrap="square">
            <a:spAutoFit/>
          </a:bodyPr>
          <a:lstStyle/>
          <a:p>
            <a:pPr algn="ctr"/>
            <a:r>
              <a:rPr lang="nl-NL" sz="2400" b="1" dirty="0">
                <a:solidFill>
                  <a:srgbClr val="0070C0"/>
                </a:solidFill>
              </a:rPr>
              <a:t>Het 4C model voor je marketingmix</a:t>
            </a:r>
          </a:p>
          <a:p>
            <a:pPr algn="ctr"/>
            <a:endParaRPr lang="nl-NL" dirty="0">
              <a:hlinkClick r:id="" action="ppaction://noaction"/>
            </a:endParaRPr>
          </a:p>
          <a:p>
            <a:pPr algn="ctr"/>
            <a:r>
              <a:rPr lang="nl-NL" dirty="0">
                <a:hlinkClick r:id="" action="ppaction://noaction"/>
              </a:rPr>
              <a:t>https</a:t>
            </a:r>
            <a:r>
              <a:rPr lang="nl-NL" dirty="0">
                <a:hlinkClick r:id="rId3"/>
              </a:rPr>
              <a:t>://www.marketingscriptie.nl/4c-model-marketingmix/</a:t>
            </a:r>
            <a:endParaRPr lang="nl-NL" dirty="0">
              <a:solidFill>
                <a:srgbClr val="4D4D4D"/>
              </a:solidFill>
              <a:latin typeface="Open Sans"/>
            </a:endParaRPr>
          </a:p>
        </p:txBody>
      </p:sp>
    </p:spTree>
    <p:extLst>
      <p:ext uri="{BB962C8B-B14F-4D97-AF65-F5344CB8AC3E}">
        <p14:creationId xmlns:p14="http://schemas.microsoft.com/office/powerpoint/2010/main" val="3765157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73FBC-5540-2E20-2E6F-491F38E2469F}"/>
              </a:ext>
            </a:extLst>
          </p:cNvPr>
          <p:cNvSpPr>
            <a:spLocks noGrp="1"/>
          </p:cNvSpPr>
          <p:nvPr>
            <p:ph type="title"/>
          </p:nvPr>
        </p:nvSpPr>
        <p:spPr>
          <a:xfrm>
            <a:off x="0" y="0"/>
            <a:ext cx="10515600" cy="1325563"/>
          </a:xfrm>
        </p:spPr>
        <p:txBody>
          <a:bodyPr/>
          <a:lstStyle/>
          <a:p>
            <a:r>
              <a:rPr lang="nl-NL" b="1" dirty="0"/>
              <a:t>Wat gaan jullie nu doen:</a:t>
            </a:r>
          </a:p>
        </p:txBody>
      </p:sp>
      <p:sp>
        <p:nvSpPr>
          <p:cNvPr id="4" name="Tekstvak 3">
            <a:extLst>
              <a:ext uri="{FF2B5EF4-FFF2-40B4-BE49-F238E27FC236}">
                <a16:creationId xmlns:a16="http://schemas.microsoft.com/office/drawing/2014/main" id="{5ADB0573-25D5-F3D7-FC0D-E0AFF4EBD1EA}"/>
              </a:ext>
            </a:extLst>
          </p:cNvPr>
          <p:cNvSpPr txBox="1"/>
          <p:nvPr/>
        </p:nvSpPr>
        <p:spPr>
          <a:xfrm>
            <a:off x="0" y="1131216"/>
            <a:ext cx="8210746" cy="3970318"/>
          </a:xfrm>
          <a:prstGeom prst="rect">
            <a:avLst/>
          </a:prstGeom>
          <a:noFill/>
        </p:spPr>
        <p:txBody>
          <a:bodyPr wrap="square" rtlCol="0">
            <a:spAutoFit/>
          </a:bodyPr>
          <a:lstStyle/>
          <a:p>
            <a:r>
              <a:rPr lang="nl-NL" b="1" dirty="0"/>
              <a:t>Er is een beschrijving gemaakt van de gekozen marketingmix. Hierin komt duidelijk de 4 C’s naar voren:</a:t>
            </a:r>
          </a:p>
          <a:p>
            <a:pPr marL="285750" indent="-285750">
              <a:buFont typeface="Arial" panose="020B0604020202020204" pitchFamily="34" charset="0"/>
              <a:buChar char="•"/>
            </a:pPr>
            <a:r>
              <a:rPr lang="nl-NL" dirty="0"/>
              <a:t>Bedenk aan de hand van het SDP-model welke positionering jullie als bedrijf willen </a:t>
            </a:r>
          </a:p>
          <a:p>
            <a:r>
              <a:rPr lang="nl-NL" dirty="0"/>
              <a:t>(niet één van de 7p’s)</a:t>
            </a:r>
          </a:p>
          <a:p>
            <a:pPr marL="285750" indent="-285750">
              <a:buFont typeface="Arial" panose="020B0604020202020204" pitchFamily="34" charset="0"/>
              <a:buChar char="•"/>
            </a:pPr>
            <a:r>
              <a:rPr lang="nl-NL" dirty="0"/>
              <a:t>Eerst beschrijven jullie de 7p’s van jullie bedrijf</a:t>
            </a:r>
          </a:p>
          <a:p>
            <a:pPr marL="285750" indent="-285750">
              <a:buFont typeface="Arial" panose="020B0604020202020204" pitchFamily="34" charset="0"/>
              <a:buChar char="•"/>
            </a:pPr>
            <a:r>
              <a:rPr lang="nl-NL" dirty="0"/>
              <a:t>De p van promotie wordt extra uitgewerkt, denk aan een plan wanneer, hoe en waar jullie promotie gaan maken </a:t>
            </a:r>
          </a:p>
          <a:p>
            <a:pPr marL="285750" indent="-285750">
              <a:buFont typeface="Arial" panose="020B0604020202020204" pitchFamily="34" charset="0"/>
              <a:buChar char="•"/>
            </a:pPr>
            <a:r>
              <a:rPr lang="nl-NL" dirty="0"/>
              <a:t>Als de 7p’s zijn beschreven, gaan jullie de omzetting maken naar de 4c’s. </a:t>
            </a:r>
          </a:p>
          <a:p>
            <a:pPr marL="285750" indent="-285750">
              <a:buFont typeface="Arial" panose="020B0604020202020204" pitchFamily="34" charset="0"/>
              <a:buChar char="•"/>
            </a:pPr>
            <a:r>
              <a:rPr lang="nl-NL" dirty="0"/>
              <a:t>Beschrijf dus de 4c’s</a:t>
            </a:r>
          </a:p>
          <a:p>
            <a:pPr marL="285750" indent="-285750">
              <a:buFont typeface="Arial" panose="020B0604020202020204" pitchFamily="34" charset="0"/>
              <a:buChar char="•"/>
            </a:pPr>
            <a:endParaRPr lang="nl-NL" dirty="0"/>
          </a:p>
          <a:p>
            <a:r>
              <a:rPr lang="nl-NL" b="1" dirty="0"/>
              <a:t>De marketingmix is toegepast op de onderneming</a:t>
            </a:r>
          </a:p>
          <a:p>
            <a:pPr marL="285750" indent="-285750">
              <a:buFont typeface="Arial" panose="020B0604020202020204" pitchFamily="34" charset="0"/>
              <a:buChar char="•"/>
            </a:pPr>
            <a:r>
              <a:rPr lang="nl-NL" dirty="0"/>
              <a:t>Zorg ervoor dat de koppelingen die jullie maken in het ondernemersverslag van toepassing zijn op de eigen onderneming, oftewel: als jullie jongeren zijn, dan gaan jullie als bedrijf geen reclame maken in de Linda.</a:t>
            </a:r>
          </a:p>
        </p:txBody>
      </p:sp>
      <p:pic>
        <p:nvPicPr>
          <p:cNvPr id="5" name="Afbeelding 4">
            <a:extLst>
              <a:ext uri="{FF2B5EF4-FFF2-40B4-BE49-F238E27FC236}">
                <a16:creationId xmlns:a16="http://schemas.microsoft.com/office/drawing/2014/main" id="{8686C3A7-C366-34B4-0773-520AC8E39A39}"/>
              </a:ext>
            </a:extLst>
          </p:cNvPr>
          <p:cNvPicPr>
            <a:picLocks noChangeAspect="1"/>
          </p:cNvPicPr>
          <p:nvPr/>
        </p:nvPicPr>
        <p:blipFill>
          <a:blip r:embed="rId2"/>
          <a:stretch>
            <a:fillRect/>
          </a:stretch>
        </p:blipFill>
        <p:spPr>
          <a:xfrm>
            <a:off x="0" y="5345723"/>
            <a:ext cx="6030167" cy="1512277"/>
          </a:xfrm>
          <a:prstGeom prst="rect">
            <a:avLst/>
          </a:prstGeom>
        </p:spPr>
      </p:pic>
    </p:spTree>
    <p:extLst>
      <p:ext uri="{BB962C8B-B14F-4D97-AF65-F5344CB8AC3E}">
        <p14:creationId xmlns:p14="http://schemas.microsoft.com/office/powerpoint/2010/main" val="13248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Hoofdstuk 4 Marketingmix: De 7p’s</a:t>
            </a:r>
          </a:p>
        </p:txBody>
      </p:sp>
      <p:pic>
        <p:nvPicPr>
          <p:cNvPr id="6" name="Afbeelding 5"/>
          <p:cNvPicPr>
            <a:picLocks noChangeAspect="1"/>
          </p:cNvPicPr>
          <p:nvPr/>
        </p:nvPicPr>
        <p:blipFill>
          <a:blip r:embed="rId2"/>
          <a:stretch>
            <a:fillRect/>
          </a:stretch>
        </p:blipFill>
        <p:spPr>
          <a:xfrm>
            <a:off x="1589476" y="2677418"/>
            <a:ext cx="3942283" cy="3353207"/>
          </a:xfrm>
          <a:prstGeom prst="rect">
            <a:avLst/>
          </a:prstGeom>
        </p:spPr>
      </p:pic>
      <p:sp>
        <p:nvSpPr>
          <p:cNvPr id="7" name="TextBox 11"/>
          <p:cNvSpPr txBox="1"/>
          <p:nvPr/>
        </p:nvSpPr>
        <p:spPr>
          <a:xfrm>
            <a:off x="838200" y="1600200"/>
            <a:ext cx="7162799" cy="1077218"/>
          </a:xfrm>
          <a:prstGeom prst="rect">
            <a:avLst/>
          </a:prstGeom>
          <a:noFill/>
        </p:spPr>
        <p:txBody>
          <a:bodyPr wrap="square">
            <a:spAutoFit/>
          </a:bodyPr>
          <a:lstStyle/>
          <a:p>
            <a:pPr fontAlgn="auto">
              <a:spcBef>
                <a:spcPts val="0"/>
              </a:spcBef>
              <a:spcAft>
                <a:spcPts val="0"/>
              </a:spcAft>
              <a:defRPr/>
            </a:pPr>
            <a:r>
              <a:rPr lang="en-US" sz="3600" b="1" dirty="0" err="1">
                <a:solidFill>
                  <a:schemeClr val="tx1">
                    <a:lumMod val="85000"/>
                    <a:lumOff val="15000"/>
                  </a:schemeClr>
                </a:solidFill>
                <a:latin typeface="Agency FB" pitchFamily="34" charset="0"/>
                <a:cs typeface="+mn-cs"/>
              </a:rPr>
              <a:t>Marketingmix</a:t>
            </a:r>
            <a:r>
              <a:rPr lang="en-US" sz="3600" b="1" dirty="0">
                <a:solidFill>
                  <a:schemeClr val="tx1">
                    <a:lumMod val="85000"/>
                    <a:lumOff val="15000"/>
                  </a:schemeClr>
                </a:solidFill>
                <a:latin typeface="Agency FB" pitchFamily="34" charset="0"/>
                <a:cs typeface="+mn-cs"/>
              </a:rPr>
              <a:t> – </a:t>
            </a:r>
            <a:r>
              <a:rPr lang="en-US" sz="3600" b="1" dirty="0">
                <a:solidFill>
                  <a:srgbClr val="FF0000"/>
                </a:solidFill>
                <a:latin typeface="Agency FB" pitchFamily="34" charset="0"/>
                <a:cs typeface="+mn-cs"/>
              </a:rPr>
              <a:t>4 P’s</a:t>
            </a:r>
          </a:p>
          <a:p>
            <a:pPr fontAlgn="auto">
              <a:spcBef>
                <a:spcPts val="0"/>
              </a:spcBef>
              <a:spcAft>
                <a:spcPts val="0"/>
              </a:spcAft>
              <a:defRPr/>
            </a:pPr>
            <a:r>
              <a:rPr lang="nl-NL" sz="2800" i="1" dirty="0">
                <a:latin typeface="Agency FB" panose="020B0503020202020204" pitchFamily="34" charset="0"/>
              </a:rPr>
              <a:t>Het ‘recept’ dat bepaalt of een product succes heeft of niet.</a:t>
            </a:r>
            <a:endParaRPr lang="en-US" sz="2800" b="1" dirty="0">
              <a:solidFill>
                <a:schemeClr val="tx1">
                  <a:lumMod val="85000"/>
                  <a:lumOff val="15000"/>
                </a:schemeClr>
              </a:solidFill>
              <a:latin typeface="Agency FB" pitchFamily="34" charset="0"/>
              <a:cs typeface="+mn-cs"/>
            </a:endParaRPr>
          </a:p>
        </p:txBody>
      </p:sp>
      <p:sp>
        <p:nvSpPr>
          <p:cNvPr id="8" name="TextBox 11"/>
          <p:cNvSpPr txBox="1"/>
          <p:nvPr/>
        </p:nvSpPr>
        <p:spPr>
          <a:xfrm>
            <a:off x="8940290" y="2892946"/>
            <a:ext cx="6019800" cy="400110"/>
          </a:xfrm>
          <a:prstGeom prst="rect">
            <a:avLst/>
          </a:prstGeom>
          <a:noFill/>
        </p:spPr>
        <p:txBody>
          <a:bodyPr wrap="square">
            <a:spAutoFit/>
          </a:bodyPr>
          <a:lstStyle/>
          <a:p>
            <a:pPr fontAlgn="auto">
              <a:spcBef>
                <a:spcPts val="0"/>
              </a:spcBef>
              <a:spcAft>
                <a:spcPts val="0"/>
              </a:spcAft>
              <a:defRPr/>
            </a:pPr>
            <a:r>
              <a:rPr lang="en-US" sz="2000" b="1" dirty="0" err="1">
                <a:solidFill>
                  <a:schemeClr val="tx1">
                    <a:lumMod val="85000"/>
                    <a:lumOff val="15000"/>
                  </a:schemeClr>
                </a:solidFill>
                <a:latin typeface="Agency FB" pitchFamily="34" charset="0"/>
                <a:cs typeface="+mn-cs"/>
              </a:rPr>
              <a:t>Personeel</a:t>
            </a:r>
            <a:r>
              <a:rPr lang="en-US" sz="2000" b="1" dirty="0">
                <a:solidFill>
                  <a:schemeClr val="tx1">
                    <a:lumMod val="85000"/>
                    <a:lumOff val="15000"/>
                  </a:schemeClr>
                </a:solidFill>
                <a:latin typeface="Agency FB" pitchFamily="34" charset="0"/>
                <a:cs typeface="+mn-cs"/>
              </a:rPr>
              <a:t> (5e)</a:t>
            </a:r>
          </a:p>
        </p:txBody>
      </p:sp>
      <p:pic>
        <p:nvPicPr>
          <p:cNvPr id="9" name="Afbeelding 8"/>
          <p:cNvPicPr>
            <a:picLocks noChangeAspect="1"/>
          </p:cNvPicPr>
          <p:nvPr/>
        </p:nvPicPr>
        <p:blipFill>
          <a:blip r:embed="rId3"/>
          <a:stretch>
            <a:fillRect/>
          </a:stretch>
        </p:blipFill>
        <p:spPr>
          <a:xfrm>
            <a:off x="7913339" y="2827797"/>
            <a:ext cx="571630" cy="530407"/>
          </a:xfrm>
          <a:prstGeom prst="rect">
            <a:avLst/>
          </a:prstGeom>
        </p:spPr>
      </p:pic>
      <p:sp>
        <p:nvSpPr>
          <p:cNvPr id="10" name="TextBox 11"/>
          <p:cNvSpPr txBox="1"/>
          <p:nvPr/>
        </p:nvSpPr>
        <p:spPr>
          <a:xfrm>
            <a:off x="8940290" y="4142251"/>
            <a:ext cx="6019800" cy="400110"/>
          </a:xfrm>
          <a:prstGeom prst="rect">
            <a:avLst/>
          </a:prstGeom>
          <a:noFill/>
        </p:spPr>
        <p:txBody>
          <a:bodyPr wrap="square">
            <a:spAutoFit/>
          </a:bodyPr>
          <a:lstStyle/>
          <a:p>
            <a:pPr fontAlgn="auto">
              <a:spcBef>
                <a:spcPts val="0"/>
              </a:spcBef>
              <a:spcAft>
                <a:spcPts val="0"/>
              </a:spcAft>
              <a:defRPr/>
            </a:pPr>
            <a:r>
              <a:rPr lang="en-US" sz="2000" b="1" dirty="0" err="1">
                <a:solidFill>
                  <a:schemeClr val="tx1">
                    <a:lumMod val="85000"/>
                    <a:lumOff val="15000"/>
                  </a:schemeClr>
                </a:solidFill>
                <a:latin typeface="Agency FB" pitchFamily="34" charset="0"/>
                <a:cs typeface="+mn-cs"/>
              </a:rPr>
              <a:t>Presentatie</a:t>
            </a:r>
            <a:r>
              <a:rPr lang="en-US" sz="2000" b="1" dirty="0">
                <a:solidFill>
                  <a:schemeClr val="tx1">
                    <a:lumMod val="85000"/>
                    <a:lumOff val="15000"/>
                  </a:schemeClr>
                </a:solidFill>
                <a:latin typeface="Agency FB" pitchFamily="34" charset="0"/>
                <a:cs typeface="+mn-cs"/>
              </a:rPr>
              <a:t> (6e)</a:t>
            </a:r>
          </a:p>
        </p:txBody>
      </p:sp>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1963" y="3892298"/>
            <a:ext cx="1316153" cy="837073"/>
          </a:xfrm>
          <a:prstGeom prst="rect">
            <a:avLst/>
          </a:prstGeom>
        </p:spPr>
      </p:pic>
      <p:sp>
        <p:nvSpPr>
          <p:cNvPr id="12" name="TextBox 11"/>
          <p:cNvSpPr txBox="1"/>
          <p:nvPr/>
        </p:nvSpPr>
        <p:spPr>
          <a:xfrm>
            <a:off x="8940290" y="5430462"/>
            <a:ext cx="6019800" cy="400110"/>
          </a:xfrm>
          <a:prstGeom prst="rect">
            <a:avLst/>
          </a:prstGeom>
          <a:noFill/>
        </p:spPr>
        <p:txBody>
          <a:bodyPr wrap="square">
            <a:spAutoFit/>
          </a:bodyPr>
          <a:lstStyle/>
          <a:p>
            <a:pPr fontAlgn="auto">
              <a:spcBef>
                <a:spcPts val="0"/>
              </a:spcBef>
              <a:spcAft>
                <a:spcPts val="0"/>
              </a:spcAft>
              <a:defRPr/>
            </a:pPr>
            <a:r>
              <a:rPr lang="en-US" sz="2000" b="1" dirty="0" err="1">
                <a:solidFill>
                  <a:schemeClr val="tx1">
                    <a:lumMod val="85000"/>
                    <a:lumOff val="15000"/>
                  </a:schemeClr>
                </a:solidFill>
                <a:latin typeface="Agency FB" pitchFamily="34" charset="0"/>
                <a:cs typeface="+mn-cs"/>
              </a:rPr>
              <a:t>Paarse</a:t>
            </a:r>
            <a:r>
              <a:rPr lang="en-US" sz="2000" b="1" dirty="0">
                <a:solidFill>
                  <a:schemeClr val="tx1">
                    <a:lumMod val="85000"/>
                    <a:lumOff val="15000"/>
                  </a:schemeClr>
                </a:solidFill>
                <a:latin typeface="Agency FB" pitchFamily="34" charset="0"/>
                <a:cs typeface="+mn-cs"/>
              </a:rPr>
              <a:t> </a:t>
            </a:r>
            <a:r>
              <a:rPr lang="en-US" sz="2000" b="1" dirty="0" err="1">
                <a:solidFill>
                  <a:schemeClr val="tx1">
                    <a:lumMod val="85000"/>
                    <a:lumOff val="15000"/>
                  </a:schemeClr>
                </a:solidFill>
                <a:latin typeface="Agency FB" pitchFamily="34" charset="0"/>
                <a:cs typeface="+mn-cs"/>
              </a:rPr>
              <a:t>koe</a:t>
            </a:r>
            <a:r>
              <a:rPr lang="en-US" sz="2000" b="1" dirty="0">
                <a:solidFill>
                  <a:schemeClr val="tx1">
                    <a:lumMod val="85000"/>
                    <a:lumOff val="15000"/>
                  </a:schemeClr>
                </a:solidFill>
                <a:latin typeface="Agency FB" pitchFamily="34" charset="0"/>
                <a:cs typeface="+mn-cs"/>
              </a:rPr>
              <a:t> (7e)</a:t>
            </a:r>
          </a:p>
        </p:txBody>
      </p:sp>
      <p:pic>
        <p:nvPicPr>
          <p:cNvPr id="13" name="Afbeelding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167" y="5058028"/>
            <a:ext cx="819975" cy="822586"/>
          </a:xfrm>
          <a:prstGeom prst="rect">
            <a:avLst/>
          </a:prstGeom>
        </p:spPr>
      </p:pic>
      <p:pic>
        <p:nvPicPr>
          <p:cNvPr id="1030" name="Picture 6" descr="Afbeeldingsresultaat voor plus sign"/>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902" b="89534" l="0" r="95761"/>
                    </a14:imgEffect>
                  </a14:imgLayer>
                </a14:imgProps>
              </a:ext>
              <a:ext uri="{28A0092B-C50C-407E-A947-70E740481C1C}">
                <a14:useLocalDpi xmlns:a14="http://schemas.microsoft.com/office/drawing/2010/main" val="0"/>
              </a:ext>
            </a:extLst>
          </a:blip>
          <a:srcRect/>
          <a:stretch>
            <a:fillRect/>
          </a:stretch>
        </p:blipFill>
        <p:spPr bwMode="auto">
          <a:xfrm>
            <a:off x="5744307" y="3838164"/>
            <a:ext cx="1077456" cy="11301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1"/>
          <p:cNvSpPr txBox="1"/>
          <p:nvPr/>
        </p:nvSpPr>
        <p:spPr>
          <a:xfrm>
            <a:off x="838200" y="1586251"/>
            <a:ext cx="7162799" cy="1077218"/>
          </a:xfrm>
          <a:prstGeom prst="rect">
            <a:avLst/>
          </a:prstGeom>
          <a:solidFill>
            <a:schemeClr val="bg1"/>
          </a:solidFill>
        </p:spPr>
        <p:txBody>
          <a:bodyPr wrap="square">
            <a:spAutoFit/>
          </a:bodyPr>
          <a:lstStyle/>
          <a:p>
            <a:pPr fontAlgn="auto">
              <a:spcBef>
                <a:spcPts val="0"/>
              </a:spcBef>
              <a:spcAft>
                <a:spcPts val="0"/>
              </a:spcAft>
              <a:defRPr/>
            </a:pPr>
            <a:r>
              <a:rPr lang="en-US" sz="3600" b="1" dirty="0" err="1">
                <a:solidFill>
                  <a:schemeClr val="tx1">
                    <a:lumMod val="85000"/>
                    <a:lumOff val="15000"/>
                  </a:schemeClr>
                </a:solidFill>
                <a:latin typeface="Agency FB" pitchFamily="34" charset="0"/>
                <a:cs typeface="+mn-cs"/>
              </a:rPr>
              <a:t>Marketingmix</a:t>
            </a:r>
            <a:r>
              <a:rPr lang="en-US" sz="3600" b="1" dirty="0">
                <a:solidFill>
                  <a:schemeClr val="tx1">
                    <a:lumMod val="85000"/>
                    <a:lumOff val="15000"/>
                  </a:schemeClr>
                </a:solidFill>
                <a:latin typeface="Agency FB" pitchFamily="34" charset="0"/>
                <a:cs typeface="+mn-cs"/>
              </a:rPr>
              <a:t> – </a:t>
            </a:r>
            <a:r>
              <a:rPr lang="en-US" sz="3600" b="1" dirty="0">
                <a:solidFill>
                  <a:srgbClr val="FF0000"/>
                </a:solidFill>
                <a:latin typeface="Agency FB" pitchFamily="34" charset="0"/>
                <a:cs typeface="+mn-cs"/>
              </a:rPr>
              <a:t>4 P’s</a:t>
            </a:r>
          </a:p>
          <a:p>
            <a:pPr fontAlgn="auto">
              <a:spcBef>
                <a:spcPts val="0"/>
              </a:spcBef>
              <a:spcAft>
                <a:spcPts val="0"/>
              </a:spcAft>
              <a:defRPr/>
            </a:pPr>
            <a:r>
              <a:rPr lang="nl-NL" sz="2800" i="1" dirty="0">
                <a:latin typeface="Agency FB" panose="020B0503020202020204" pitchFamily="34" charset="0"/>
              </a:rPr>
              <a:t>Het ‘recept’ dat bepaalt of een product succes heeft of niet.</a:t>
            </a:r>
            <a:endParaRPr lang="en-US" sz="2800" b="1" dirty="0">
              <a:solidFill>
                <a:schemeClr val="tx1">
                  <a:lumMod val="85000"/>
                  <a:lumOff val="15000"/>
                </a:schemeClr>
              </a:solidFill>
              <a:latin typeface="Agency FB" pitchFamily="34" charset="0"/>
              <a:cs typeface="+mn-cs"/>
            </a:endParaRPr>
          </a:p>
        </p:txBody>
      </p:sp>
      <p:sp>
        <p:nvSpPr>
          <p:cNvPr id="3" name="Tekstvak 2">
            <a:extLst>
              <a:ext uri="{FF2B5EF4-FFF2-40B4-BE49-F238E27FC236}">
                <a16:creationId xmlns:a16="http://schemas.microsoft.com/office/drawing/2014/main" id="{C1CA1F9D-7632-4EA5-A559-252A5D21CBB2}"/>
              </a:ext>
            </a:extLst>
          </p:cNvPr>
          <p:cNvSpPr txBox="1"/>
          <p:nvPr/>
        </p:nvSpPr>
        <p:spPr>
          <a:xfrm>
            <a:off x="3385457" y="1674467"/>
            <a:ext cx="1316153" cy="584775"/>
          </a:xfrm>
          <a:prstGeom prst="rect">
            <a:avLst/>
          </a:prstGeom>
          <a:solidFill>
            <a:schemeClr val="bg1"/>
          </a:solidFill>
        </p:spPr>
        <p:txBody>
          <a:bodyPr wrap="square" rtlCol="0">
            <a:spAutoFit/>
          </a:bodyPr>
          <a:lstStyle/>
          <a:p>
            <a:r>
              <a:rPr kumimoji="0" lang="en-US" sz="3200" b="1" i="0" u="none" strike="noStrike" kern="1200" cap="none" spc="0" normalizeH="0" baseline="0" noProof="0" dirty="0">
                <a:ln>
                  <a:noFill/>
                </a:ln>
                <a:solidFill>
                  <a:srgbClr val="FF0000"/>
                </a:solidFill>
                <a:effectLst/>
                <a:uLnTx/>
                <a:uFillTx/>
                <a:latin typeface="Agency FB" pitchFamily="34" charset="0"/>
                <a:ea typeface="+mn-ea"/>
                <a:cs typeface="Arial" charset="0"/>
              </a:rPr>
              <a:t>7 P’s</a:t>
            </a:r>
            <a:endParaRPr lang="nl-NL" sz="1600" dirty="0"/>
          </a:p>
        </p:txBody>
      </p:sp>
      <p:pic>
        <p:nvPicPr>
          <p:cNvPr id="5" name="Afbeelding 4">
            <a:extLst>
              <a:ext uri="{FF2B5EF4-FFF2-40B4-BE49-F238E27FC236}">
                <a16:creationId xmlns:a16="http://schemas.microsoft.com/office/drawing/2014/main" id="{75802B08-06F1-780E-089D-F2545949541A}"/>
              </a:ext>
            </a:extLst>
          </p:cNvPr>
          <p:cNvPicPr>
            <a:picLocks noChangeAspect="1"/>
          </p:cNvPicPr>
          <p:nvPr/>
        </p:nvPicPr>
        <p:blipFill>
          <a:blip r:embed="rId8"/>
          <a:stretch>
            <a:fillRect/>
          </a:stretch>
        </p:blipFill>
        <p:spPr>
          <a:xfrm>
            <a:off x="0" y="5972051"/>
            <a:ext cx="6030167" cy="885949"/>
          </a:xfrm>
          <a:prstGeom prst="rect">
            <a:avLst/>
          </a:prstGeom>
        </p:spPr>
      </p:pic>
    </p:spTree>
    <p:extLst>
      <p:ext uri="{BB962C8B-B14F-4D97-AF65-F5344CB8AC3E}">
        <p14:creationId xmlns:p14="http://schemas.microsoft.com/office/powerpoint/2010/main" val="4114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5"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52AF3-9F9C-48A9-5382-460B2BE7607C}"/>
              </a:ext>
            </a:extLst>
          </p:cNvPr>
          <p:cNvSpPr>
            <a:spLocks noGrp="1"/>
          </p:cNvSpPr>
          <p:nvPr>
            <p:ph type="title"/>
          </p:nvPr>
        </p:nvSpPr>
        <p:spPr>
          <a:xfrm>
            <a:off x="838200" y="18255"/>
            <a:ext cx="10515600" cy="1325563"/>
          </a:xfrm>
        </p:spPr>
        <p:txBody>
          <a:bodyPr/>
          <a:lstStyle/>
          <a:p>
            <a:r>
              <a:rPr lang="nl-NL" b="1" dirty="0"/>
              <a:t>Hoofdstuk 4 Marketingmix: Product</a:t>
            </a:r>
          </a:p>
        </p:txBody>
      </p:sp>
      <p:sp>
        <p:nvSpPr>
          <p:cNvPr id="3" name="Tijdelijke aanduiding voor inhoud 2">
            <a:extLst>
              <a:ext uri="{FF2B5EF4-FFF2-40B4-BE49-F238E27FC236}">
                <a16:creationId xmlns:a16="http://schemas.microsoft.com/office/drawing/2014/main" id="{22B03F05-EE2C-EF16-F648-6AE1603585FB}"/>
              </a:ext>
            </a:extLst>
          </p:cNvPr>
          <p:cNvSpPr>
            <a:spLocks noGrp="1"/>
          </p:cNvSpPr>
          <p:nvPr>
            <p:ph idx="1"/>
          </p:nvPr>
        </p:nvSpPr>
        <p:spPr>
          <a:xfrm>
            <a:off x="838200" y="1183787"/>
            <a:ext cx="10515600" cy="4351338"/>
          </a:xfrm>
        </p:spPr>
        <p:txBody>
          <a:bodyPr>
            <a:normAutofit/>
          </a:bodyPr>
          <a:lstStyle/>
          <a:p>
            <a:pPr marL="0" indent="0">
              <a:buNone/>
            </a:pPr>
            <a:r>
              <a:rPr lang="nl-NL" sz="2000" dirty="0"/>
              <a:t>De p van product onderscheid je in drie niveaus:</a:t>
            </a:r>
          </a:p>
          <a:p>
            <a:r>
              <a:rPr lang="nl-NL" sz="2000" b="1" dirty="0"/>
              <a:t>Kernproduct: </a:t>
            </a:r>
            <a:r>
              <a:rPr lang="nl-NL" sz="2000" dirty="0">
                <a:solidFill>
                  <a:srgbClr val="FF0000"/>
                </a:solidFill>
              </a:rPr>
              <a:t>Wat is het voordeel dat dit product of deze dienst biedt voor de klant?</a:t>
            </a:r>
          </a:p>
          <a:p>
            <a:pPr marL="0" indent="0">
              <a:buNone/>
            </a:pPr>
            <a:r>
              <a:rPr lang="nl-NL" sz="2000" dirty="0"/>
              <a:t>Voorbeeld </a:t>
            </a:r>
            <a:r>
              <a:rPr lang="nl-NL" sz="2000" dirty="0">
                <a:sym typeface="Wingdings" panose="05000000000000000000" pitchFamily="2" charset="2"/>
              </a:rPr>
              <a:t> Kernproduct van een auto is iemand van A naar B brengen </a:t>
            </a:r>
          </a:p>
          <a:p>
            <a:pPr marL="0" indent="0">
              <a:buNone/>
            </a:pPr>
            <a:r>
              <a:rPr lang="nl-NL" sz="2000" dirty="0">
                <a:sym typeface="Wingdings" panose="05000000000000000000" pitchFamily="2" charset="2"/>
              </a:rPr>
              <a:t>Voorbeeld  Kernproduct van een boormachine is een gat in de muur maken</a:t>
            </a:r>
          </a:p>
          <a:p>
            <a:pPr marL="0" indent="0">
              <a:buNone/>
            </a:pPr>
            <a:endParaRPr lang="nl-NL" sz="2000" dirty="0"/>
          </a:p>
          <a:p>
            <a:r>
              <a:rPr lang="nl-NL" sz="2000" b="1" dirty="0"/>
              <a:t>Tastbaar product: </a:t>
            </a:r>
            <a:r>
              <a:rPr lang="nl-NL" sz="2000" dirty="0">
                <a:solidFill>
                  <a:srgbClr val="FF0000"/>
                </a:solidFill>
              </a:rPr>
              <a:t>Waarmee kan de klant het voordeel van het kernproduct realiseren?</a:t>
            </a:r>
          </a:p>
          <a:p>
            <a:pPr marL="0" indent="0">
              <a:buNone/>
            </a:pPr>
            <a:r>
              <a:rPr lang="nl-NL" sz="2000" dirty="0"/>
              <a:t>Voorbeeld </a:t>
            </a:r>
            <a:r>
              <a:rPr lang="nl-NL" sz="2000" dirty="0">
                <a:sym typeface="Wingdings" panose="05000000000000000000" pitchFamily="2" charset="2"/>
              </a:rPr>
              <a:t> De auto of boormachine in de bovengenoemde voorbeelden</a:t>
            </a:r>
            <a:endParaRPr lang="nl-NL" sz="2000" dirty="0"/>
          </a:p>
          <a:p>
            <a:pPr marL="0" indent="0">
              <a:buNone/>
            </a:pPr>
            <a:endParaRPr lang="nl-NL" sz="2000" b="1" dirty="0"/>
          </a:p>
          <a:p>
            <a:r>
              <a:rPr lang="nl-NL" sz="2000" b="1" dirty="0"/>
              <a:t>Uitgebreide product: </a:t>
            </a:r>
            <a:r>
              <a:rPr lang="nl-NL" sz="2000" dirty="0">
                <a:solidFill>
                  <a:srgbClr val="FF0000"/>
                </a:solidFill>
              </a:rPr>
              <a:t>Omvat alles wat naast het tastbare product geleverd wordt. </a:t>
            </a:r>
          </a:p>
          <a:p>
            <a:pPr marL="0" indent="0">
              <a:buNone/>
            </a:pPr>
            <a:r>
              <a:rPr lang="nl-NL" sz="2000" dirty="0"/>
              <a:t>Voorbeeld </a:t>
            </a:r>
            <a:r>
              <a:rPr lang="nl-NL" sz="2000" dirty="0">
                <a:sym typeface="Wingdings" panose="05000000000000000000" pitchFamily="2" charset="2"/>
              </a:rPr>
              <a:t> Extra garantie op een product, gratis thuisbezorging etc.</a:t>
            </a:r>
            <a:endParaRPr lang="nl-NL" sz="2000" dirty="0"/>
          </a:p>
        </p:txBody>
      </p:sp>
      <p:pic>
        <p:nvPicPr>
          <p:cNvPr id="4" name="Afbeelding 3">
            <a:extLst>
              <a:ext uri="{FF2B5EF4-FFF2-40B4-BE49-F238E27FC236}">
                <a16:creationId xmlns:a16="http://schemas.microsoft.com/office/drawing/2014/main" id="{80748136-04DC-0C66-3C01-CFAFEB64D829}"/>
              </a:ext>
            </a:extLst>
          </p:cNvPr>
          <p:cNvPicPr>
            <a:picLocks noChangeAspect="1"/>
          </p:cNvPicPr>
          <p:nvPr/>
        </p:nvPicPr>
        <p:blipFill>
          <a:blip r:embed="rId2"/>
          <a:stretch>
            <a:fillRect/>
          </a:stretch>
        </p:blipFill>
        <p:spPr>
          <a:xfrm>
            <a:off x="0" y="5762847"/>
            <a:ext cx="6030167" cy="1095153"/>
          </a:xfrm>
          <a:prstGeom prst="rect">
            <a:avLst/>
          </a:prstGeom>
        </p:spPr>
      </p:pic>
    </p:spTree>
    <p:extLst>
      <p:ext uri="{BB962C8B-B14F-4D97-AF65-F5344CB8AC3E}">
        <p14:creationId xmlns:p14="http://schemas.microsoft.com/office/powerpoint/2010/main" val="1739223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587AA-995B-B51C-E372-8A9B329D0272}"/>
              </a:ext>
            </a:extLst>
          </p:cNvPr>
          <p:cNvSpPr>
            <a:spLocks noGrp="1"/>
          </p:cNvSpPr>
          <p:nvPr>
            <p:ph type="title"/>
          </p:nvPr>
        </p:nvSpPr>
        <p:spPr/>
        <p:txBody>
          <a:bodyPr/>
          <a:lstStyle/>
          <a:p>
            <a:r>
              <a:rPr lang="nl-NL" b="1" dirty="0"/>
              <a:t>Hoofdstuk 4 Marketingmix: Prijs</a:t>
            </a:r>
            <a:endParaRPr lang="nl-NL" dirty="0"/>
          </a:p>
        </p:txBody>
      </p:sp>
      <p:sp>
        <p:nvSpPr>
          <p:cNvPr id="3" name="Tijdelijke aanduiding voor inhoud 2">
            <a:extLst>
              <a:ext uri="{FF2B5EF4-FFF2-40B4-BE49-F238E27FC236}">
                <a16:creationId xmlns:a16="http://schemas.microsoft.com/office/drawing/2014/main" id="{F98E1286-B055-3602-FB3F-7320ADE94EDA}"/>
              </a:ext>
            </a:extLst>
          </p:cNvPr>
          <p:cNvSpPr>
            <a:spLocks noGrp="1"/>
          </p:cNvSpPr>
          <p:nvPr>
            <p:ph idx="1"/>
          </p:nvPr>
        </p:nvSpPr>
        <p:spPr/>
        <p:txBody>
          <a:bodyPr/>
          <a:lstStyle/>
          <a:p>
            <a:pPr marL="0" indent="0">
              <a:buNone/>
            </a:pPr>
            <a:r>
              <a:rPr lang="nl-NL" dirty="0"/>
              <a:t>De </a:t>
            </a:r>
            <a:r>
              <a:rPr lang="nl-NL" b="1" dirty="0"/>
              <a:t>prijs </a:t>
            </a:r>
            <a:r>
              <a:rPr lang="nl-NL" dirty="0"/>
              <a:t>bepaalt de positionering van je product.</a:t>
            </a:r>
          </a:p>
          <a:p>
            <a:pPr marL="0" indent="0">
              <a:buNone/>
            </a:pPr>
            <a:r>
              <a:rPr lang="nl-NL" dirty="0"/>
              <a:t>Voorbeeld </a:t>
            </a:r>
            <a:r>
              <a:rPr lang="nl-NL" dirty="0">
                <a:sym typeface="Wingdings" panose="05000000000000000000" pitchFamily="2" charset="2"/>
              </a:rPr>
              <a:t> Prijs van een Rolex-horloge komt niet alleen tot stand op basis van de kostprijs, maar voornamelijk door het luxe en exclusieve imago dat het bedrijf aan het horloge wil verbinden.</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Het is belangrijk dat de prijs overeenkomt met de doelgroep en de positionering die je in gedachten hebt.</a:t>
            </a:r>
            <a:endParaRPr lang="nl-NL" dirty="0"/>
          </a:p>
        </p:txBody>
      </p:sp>
      <p:pic>
        <p:nvPicPr>
          <p:cNvPr id="4" name="Afbeelding 3">
            <a:extLst>
              <a:ext uri="{FF2B5EF4-FFF2-40B4-BE49-F238E27FC236}">
                <a16:creationId xmlns:a16="http://schemas.microsoft.com/office/drawing/2014/main" id="{8F764AFC-A258-0DF1-0F74-90D15E9B9212}"/>
              </a:ext>
            </a:extLst>
          </p:cNvPr>
          <p:cNvPicPr>
            <a:picLocks noChangeAspect="1"/>
          </p:cNvPicPr>
          <p:nvPr/>
        </p:nvPicPr>
        <p:blipFill>
          <a:blip r:embed="rId2"/>
          <a:stretch>
            <a:fillRect/>
          </a:stretch>
        </p:blipFill>
        <p:spPr>
          <a:xfrm>
            <a:off x="0" y="5972051"/>
            <a:ext cx="6030167" cy="885949"/>
          </a:xfrm>
          <a:prstGeom prst="rect">
            <a:avLst/>
          </a:prstGeom>
        </p:spPr>
      </p:pic>
    </p:spTree>
    <p:extLst>
      <p:ext uri="{BB962C8B-B14F-4D97-AF65-F5344CB8AC3E}">
        <p14:creationId xmlns:p14="http://schemas.microsoft.com/office/powerpoint/2010/main" val="63699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BAF64-2FB2-C590-D267-7894CDBB487C}"/>
              </a:ext>
            </a:extLst>
          </p:cNvPr>
          <p:cNvSpPr>
            <a:spLocks noGrp="1"/>
          </p:cNvSpPr>
          <p:nvPr>
            <p:ph type="title"/>
          </p:nvPr>
        </p:nvSpPr>
        <p:spPr>
          <a:xfrm>
            <a:off x="838200" y="127733"/>
            <a:ext cx="10515600" cy="1325563"/>
          </a:xfrm>
        </p:spPr>
        <p:txBody>
          <a:bodyPr/>
          <a:lstStyle/>
          <a:p>
            <a:r>
              <a:rPr lang="nl-NL" b="1" dirty="0"/>
              <a:t>Hoofdstuk 4 Marketingmix: Plaats</a:t>
            </a:r>
            <a:endParaRPr lang="nl-NL" dirty="0"/>
          </a:p>
        </p:txBody>
      </p:sp>
      <p:sp>
        <p:nvSpPr>
          <p:cNvPr id="3" name="Tijdelijke aanduiding voor inhoud 2">
            <a:extLst>
              <a:ext uri="{FF2B5EF4-FFF2-40B4-BE49-F238E27FC236}">
                <a16:creationId xmlns:a16="http://schemas.microsoft.com/office/drawing/2014/main" id="{9B83D76E-78A2-AFC0-4302-9668858EB5C1}"/>
              </a:ext>
            </a:extLst>
          </p:cNvPr>
          <p:cNvSpPr>
            <a:spLocks noGrp="1"/>
          </p:cNvSpPr>
          <p:nvPr>
            <p:ph idx="1"/>
          </p:nvPr>
        </p:nvSpPr>
        <p:spPr>
          <a:xfrm>
            <a:off x="838200" y="1253331"/>
            <a:ext cx="10515600" cy="4351338"/>
          </a:xfrm>
        </p:spPr>
        <p:txBody>
          <a:bodyPr/>
          <a:lstStyle/>
          <a:p>
            <a:pPr marL="0" indent="0" algn="l">
              <a:buNone/>
            </a:pPr>
            <a:r>
              <a:rPr lang="nl-NL" b="0" i="0" dirty="0">
                <a:effectLst/>
              </a:rPr>
              <a:t>De </a:t>
            </a:r>
            <a:r>
              <a:rPr lang="nl-NL" b="1" i="0" dirty="0">
                <a:effectLst/>
              </a:rPr>
              <a:t>plaats</a:t>
            </a:r>
            <a:r>
              <a:rPr lang="nl-NL" b="0" i="0" dirty="0">
                <a:effectLst/>
              </a:rPr>
              <a:t> waar een product verkocht wordt, moet net als de prijs in lijn liggen met de positionering van een product. Je hebt hierin veel keuzes.</a:t>
            </a:r>
          </a:p>
          <a:p>
            <a:pPr marL="0" indent="0" algn="l">
              <a:buNone/>
            </a:pPr>
            <a:r>
              <a:rPr lang="nl-NL" b="0" i="0" dirty="0">
                <a:effectLst/>
              </a:rPr>
              <a:t>Zo kun je ervoor kiezen om een product zelf te verkopen in eigen winkels of via een webshop. </a:t>
            </a:r>
          </a:p>
          <a:p>
            <a:pPr marL="0" indent="0" algn="l">
              <a:buNone/>
            </a:pPr>
            <a:r>
              <a:rPr lang="nl-NL" b="0" i="0" dirty="0">
                <a:effectLst/>
              </a:rPr>
              <a:t>Als je ervoor kiest zelf een product te verkopen, betekent dit dat je meer controle hebt, geen marge hoeft af te staan aan een tussenpersoon, maar ook dat je zelf veel meer moet regelen.</a:t>
            </a:r>
          </a:p>
          <a:p>
            <a:pPr marL="0" indent="0">
              <a:buNone/>
            </a:pPr>
            <a:endParaRPr lang="nl-NL" dirty="0"/>
          </a:p>
        </p:txBody>
      </p:sp>
      <p:pic>
        <p:nvPicPr>
          <p:cNvPr id="4" name="Afbeelding 3">
            <a:extLst>
              <a:ext uri="{FF2B5EF4-FFF2-40B4-BE49-F238E27FC236}">
                <a16:creationId xmlns:a16="http://schemas.microsoft.com/office/drawing/2014/main" id="{6C2E7250-7F28-F274-C222-130488973AA4}"/>
              </a:ext>
            </a:extLst>
          </p:cNvPr>
          <p:cNvPicPr>
            <a:picLocks noChangeAspect="1"/>
          </p:cNvPicPr>
          <p:nvPr/>
        </p:nvPicPr>
        <p:blipFill>
          <a:blip r:embed="rId2"/>
          <a:stretch>
            <a:fillRect/>
          </a:stretch>
        </p:blipFill>
        <p:spPr>
          <a:xfrm>
            <a:off x="0" y="5532439"/>
            <a:ext cx="6030167" cy="1325562"/>
          </a:xfrm>
          <a:prstGeom prst="rect">
            <a:avLst/>
          </a:prstGeom>
        </p:spPr>
      </p:pic>
    </p:spTree>
    <p:extLst>
      <p:ext uri="{BB962C8B-B14F-4D97-AF65-F5344CB8AC3E}">
        <p14:creationId xmlns:p14="http://schemas.microsoft.com/office/powerpoint/2010/main" val="272205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1BC30-FD49-C9BB-FF48-DC76D490C04D}"/>
              </a:ext>
            </a:extLst>
          </p:cNvPr>
          <p:cNvSpPr>
            <a:spLocks noGrp="1"/>
          </p:cNvSpPr>
          <p:nvPr>
            <p:ph type="title"/>
          </p:nvPr>
        </p:nvSpPr>
        <p:spPr/>
        <p:txBody>
          <a:bodyPr/>
          <a:lstStyle/>
          <a:p>
            <a:r>
              <a:rPr lang="nl-NL" b="1" dirty="0"/>
              <a:t>Hoofdstuk 4 Marketingmix: Personeel</a:t>
            </a:r>
            <a:endParaRPr lang="nl-NL" dirty="0"/>
          </a:p>
        </p:txBody>
      </p:sp>
      <p:sp>
        <p:nvSpPr>
          <p:cNvPr id="3" name="Tijdelijke aanduiding voor inhoud 2">
            <a:extLst>
              <a:ext uri="{FF2B5EF4-FFF2-40B4-BE49-F238E27FC236}">
                <a16:creationId xmlns:a16="http://schemas.microsoft.com/office/drawing/2014/main" id="{3D0AAA91-8747-DCF1-B58E-0909B8E595D1}"/>
              </a:ext>
            </a:extLst>
          </p:cNvPr>
          <p:cNvSpPr>
            <a:spLocks noGrp="1"/>
          </p:cNvSpPr>
          <p:nvPr>
            <p:ph idx="1"/>
          </p:nvPr>
        </p:nvSpPr>
        <p:spPr>
          <a:xfrm>
            <a:off x="838200" y="1386009"/>
            <a:ext cx="10515600" cy="4351338"/>
          </a:xfrm>
        </p:spPr>
        <p:txBody>
          <a:bodyPr/>
          <a:lstStyle/>
          <a:p>
            <a:pPr marL="0" indent="0" algn="l">
              <a:buNone/>
            </a:pPr>
            <a:r>
              <a:rPr lang="nl-NL" b="0" i="0" dirty="0">
                <a:effectLst/>
              </a:rPr>
              <a:t>Zeker in het geval van een dienst heeft het personeel een grote invloed op hoe klanten over je bedrijf en product denken. Met name servicemedewerkers, zoals verkopers, callcentermedewerkers en accountmanagers, maar ook advocaten of kappers bepalen de kwaliteit van een service.</a:t>
            </a:r>
          </a:p>
          <a:p>
            <a:pPr marL="0" indent="0" algn="l">
              <a:buNone/>
            </a:pPr>
            <a:r>
              <a:rPr lang="nl-NL" b="0" i="0" dirty="0">
                <a:effectLst/>
              </a:rPr>
              <a:t>Deze mensen zijn het gezicht van een organisatie en de klant beoordeelt ze dan ook op basis van hun uiterlijk of vriendelijkheid. De werkhouding, uitstraling, opleiding en kennis en vaardigheden van medewerkers zijn dus erg belangrijk.</a:t>
            </a:r>
          </a:p>
          <a:p>
            <a:endParaRPr lang="nl-NL" dirty="0"/>
          </a:p>
        </p:txBody>
      </p:sp>
      <p:pic>
        <p:nvPicPr>
          <p:cNvPr id="4" name="Afbeelding 3">
            <a:extLst>
              <a:ext uri="{FF2B5EF4-FFF2-40B4-BE49-F238E27FC236}">
                <a16:creationId xmlns:a16="http://schemas.microsoft.com/office/drawing/2014/main" id="{978D1B2E-8662-A662-C69F-F00E7BBC43EB}"/>
              </a:ext>
            </a:extLst>
          </p:cNvPr>
          <p:cNvPicPr>
            <a:picLocks noChangeAspect="1"/>
          </p:cNvPicPr>
          <p:nvPr/>
        </p:nvPicPr>
        <p:blipFill>
          <a:blip r:embed="rId2"/>
          <a:stretch>
            <a:fillRect/>
          </a:stretch>
        </p:blipFill>
        <p:spPr>
          <a:xfrm>
            <a:off x="0" y="5345723"/>
            <a:ext cx="6030167" cy="1512277"/>
          </a:xfrm>
          <a:prstGeom prst="rect">
            <a:avLst/>
          </a:prstGeom>
        </p:spPr>
      </p:pic>
    </p:spTree>
    <p:extLst>
      <p:ext uri="{BB962C8B-B14F-4D97-AF65-F5344CB8AC3E}">
        <p14:creationId xmlns:p14="http://schemas.microsoft.com/office/powerpoint/2010/main" val="88882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Focus op promotie</a:t>
            </a:r>
          </a:p>
        </p:txBody>
      </p:sp>
      <p:pic>
        <p:nvPicPr>
          <p:cNvPr id="6" name="Afbeelding 5"/>
          <p:cNvPicPr>
            <a:picLocks noChangeAspect="1"/>
          </p:cNvPicPr>
          <p:nvPr/>
        </p:nvPicPr>
        <p:blipFill>
          <a:blip r:embed="rId2">
            <a:duotone>
              <a:schemeClr val="bg2">
                <a:shade val="45000"/>
                <a:satMod val="135000"/>
              </a:schemeClr>
              <a:prstClr val="white"/>
            </a:duotone>
          </a:blip>
          <a:stretch>
            <a:fillRect/>
          </a:stretch>
        </p:blipFill>
        <p:spPr>
          <a:xfrm>
            <a:off x="1589476" y="2677418"/>
            <a:ext cx="3942283" cy="3353207"/>
          </a:xfrm>
          <a:prstGeom prst="rect">
            <a:avLst/>
          </a:prstGeom>
        </p:spPr>
      </p:pic>
      <p:sp>
        <p:nvSpPr>
          <p:cNvPr id="7" name="TextBox 11"/>
          <p:cNvSpPr txBox="1"/>
          <p:nvPr/>
        </p:nvSpPr>
        <p:spPr>
          <a:xfrm>
            <a:off x="838200" y="1600200"/>
            <a:ext cx="7162799" cy="1077218"/>
          </a:xfrm>
          <a:prstGeom prst="rect">
            <a:avLst/>
          </a:prstGeom>
          <a:noFill/>
        </p:spPr>
        <p:txBody>
          <a:bodyPr wrap="square">
            <a:spAutoFit/>
          </a:bodyPr>
          <a:lstStyle/>
          <a:p>
            <a:pPr fontAlgn="auto">
              <a:spcBef>
                <a:spcPts val="0"/>
              </a:spcBef>
              <a:spcAft>
                <a:spcPts val="0"/>
              </a:spcAft>
              <a:defRPr/>
            </a:pPr>
            <a:r>
              <a:rPr lang="en-US" sz="3600" b="1" dirty="0" err="1">
                <a:solidFill>
                  <a:schemeClr val="tx1">
                    <a:lumMod val="85000"/>
                    <a:lumOff val="15000"/>
                  </a:schemeClr>
                </a:solidFill>
                <a:latin typeface="Agency FB" pitchFamily="34" charset="0"/>
                <a:cs typeface="+mn-cs"/>
              </a:rPr>
              <a:t>Marketingmix</a:t>
            </a:r>
            <a:r>
              <a:rPr lang="en-US" sz="3600" b="1" dirty="0">
                <a:solidFill>
                  <a:schemeClr val="tx1">
                    <a:lumMod val="85000"/>
                    <a:lumOff val="15000"/>
                  </a:schemeClr>
                </a:solidFill>
                <a:latin typeface="Agency FB" pitchFamily="34" charset="0"/>
                <a:cs typeface="+mn-cs"/>
              </a:rPr>
              <a:t> – </a:t>
            </a:r>
            <a:r>
              <a:rPr lang="en-US" sz="3600" b="1" dirty="0">
                <a:solidFill>
                  <a:srgbClr val="FF0000"/>
                </a:solidFill>
                <a:latin typeface="Agency FB" pitchFamily="34" charset="0"/>
                <a:cs typeface="+mn-cs"/>
              </a:rPr>
              <a:t>4 P’s</a:t>
            </a:r>
          </a:p>
          <a:p>
            <a:pPr fontAlgn="auto">
              <a:spcBef>
                <a:spcPts val="0"/>
              </a:spcBef>
              <a:spcAft>
                <a:spcPts val="0"/>
              </a:spcAft>
              <a:defRPr/>
            </a:pPr>
            <a:r>
              <a:rPr lang="nl-NL" sz="2800" i="1" dirty="0">
                <a:latin typeface="Agency FB" panose="020B0503020202020204" pitchFamily="34" charset="0"/>
              </a:rPr>
              <a:t>Het ‘recept’ dat bepaalt of een product succes heeft of niet.</a:t>
            </a:r>
            <a:endParaRPr lang="en-US" sz="2800" b="1" dirty="0">
              <a:solidFill>
                <a:schemeClr val="tx1">
                  <a:lumMod val="85000"/>
                  <a:lumOff val="15000"/>
                </a:schemeClr>
              </a:solidFill>
              <a:latin typeface="Agency FB" pitchFamily="34" charset="0"/>
              <a:cs typeface="+mn-cs"/>
            </a:endParaRPr>
          </a:p>
        </p:txBody>
      </p:sp>
      <p:sp>
        <p:nvSpPr>
          <p:cNvPr id="8" name="TextBox 11"/>
          <p:cNvSpPr txBox="1"/>
          <p:nvPr/>
        </p:nvSpPr>
        <p:spPr>
          <a:xfrm>
            <a:off x="8940290" y="2892946"/>
            <a:ext cx="6019800" cy="400110"/>
          </a:xfrm>
          <a:prstGeom prst="rect">
            <a:avLst/>
          </a:prstGeom>
          <a:noFill/>
        </p:spPr>
        <p:txBody>
          <a:bodyPr wrap="square">
            <a:spAutoFit/>
          </a:bodyPr>
          <a:lstStyle/>
          <a:p>
            <a:pPr fontAlgn="auto">
              <a:spcBef>
                <a:spcPts val="0"/>
              </a:spcBef>
              <a:spcAft>
                <a:spcPts val="0"/>
              </a:spcAft>
              <a:defRPr/>
            </a:pPr>
            <a:r>
              <a:rPr lang="en-US" sz="2000" b="1" dirty="0" err="1">
                <a:solidFill>
                  <a:schemeClr val="bg1">
                    <a:lumMod val="75000"/>
                  </a:schemeClr>
                </a:solidFill>
                <a:latin typeface="Agency FB" pitchFamily="34" charset="0"/>
                <a:cs typeface="+mn-cs"/>
              </a:rPr>
              <a:t>Personeel</a:t>
            </a:r>
            <a:r>
              <a:rPr lang="en-US" sz="2000" b="1" dirty="0">
                <a:solidFill>
                  <a:schemeClr val="bg1">
                    <a:lumMod val="75000"/>
                  </a:schemeClr>
                </a:solidFill>
                <a:latin typeface="Agency FB" pitchFamily="34" charset="0"/>
                <a:cs typeface="+mn-cs"/>
              </a:rPr>
              <a:t> (5e)</a:t>
            </a:r>
          </a:p>
        </p:txBody>
      </p:sp>
      <p:pic>
        <p:nvPicPr>
          <p:cNvPr id="9" name="Afbeelding 8"/>
          <p:cNvPicPr>
            <a:picLocks noChangeAspect="1"/>
          </p:cNvPicPr>
          <p:nvPr/>
        </p:nvPicPr>
        <p:blipFill>
          <a:blip r:embed="rId3">
            <a:duotone>
              <a:schemeClr val="bg2">
                <a:shade val="45000"/>
                <a:satMod val="135000"/>
              </a:schemeClr>
              <a:prstClr val="white"/>
            </a:duotone>
          </a:blip>
          <a:stretch>
            <a:fillRect/>
          </a:stretch>
        </p:blipFill>
        <p:spPr>
          <a:xfrm>
            <a:off x="7913339" y="2827797"/>
            <a:ext cx="571630" cy="530407"/>
          </a:xfrm>
          <a:prstGeom prst="rect">
            <a:avLst/>
          </a:prstGeom>
        </p:spPr>
      </p:pic>
      <p:sp>
        <p:nvSpPr>
          <p:cNvPr id="10" name="TextBox 11"/>
          <p:cNvSpPr txBox="1"/>
          <p:nvPr/>
        </p:nvSpPr>
        <p:spPr>
          <a:xfrm>
            <a:off x="8940290" y="4142251"/>
            <a:ext cx="6019800" cy="400110"/>
          </a:xfrm>
          <a:prstGeom prst="rect">
            <a:avLst/>
          </a:prstGeom>
          <a:noFill/>
        </p:spPr>
        <p:txBody>
          <a:bodyPr wrap="square">
            <a:spAutoFit/>
          </a:bodyPr>
          <a:lstStyle/>
          <a:p>
            <a:pPr fontAlgn="auto">
              <a:spcBef>
                <a:spcPts val="0"/>
              </a:spcBef>
              <a:spcAft>
                <a:spcPts val="0"/>
              </a:spcAft>
              <a:defRPr/>
            </a:pPr>
            <a:r>
              <a:rPr lang="en-US" sz="2000" b="1" dirty="0" err="1">
                <a:solidFill>
                  <a:schemeClr val="bg1">
                    <a:lumMod val="75000"/>
                  </a:schemeClr>
                </a:solidFill>
                <a:latin typeface="Agency FB" pitchFamily="34" charset="0"/>
                <a:cs typeface="+mn-cs"/>
              </a:rPr>
              <a:t>Presentatie</a:t>
            </a:r>
            <a:r>
              <a:rPr lang="en-US" sz="2000" b="1" dirty="0">
                <a:solidFill>
                  <a:schemeClr val="bg1">
                    <a:lumMod val="75000"/>
                  </a:schemeClr>
                </a:solidFill>
                <a:latin typeface="Agency FB" pitchFamily="34" charset="0"/>
                <a:cs typeface="+mn-cs"/>
              </a:rPr>
              <a:t> (6e)</a:t>
            </a:r>
          </a:p>
        </p:txBody>
      </p:sp>
      <p:pic>
        <p:nvPicPr>
          <p:cNvPr id="11" name="Afbeelding 10"/>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71963" y="3892298"/>
            <a:ext cx="1316153" cy="837073"/>
          </a:xfrm>
          <a:prstGeom prst="rect">
            <a:avLst/>
          </a:prstGeom>
        </p:spPr>
      </p:pic>
      <p:sp>
        <p:nvSpPr>
          <p:cNvPr id="12" name="TextBox 11"/>
          <p:cNvSpPr txBox="1"/>
          <p:nvPr/>
        </p:nvSpPr>
        <p:spPr>
          <a:xfrm>
            <a:off x="8940290" y="5430462"/>
            <a:ext cx="6019800" cy="400110"/>
          </a:xfrm>
          <a:prstGeom prst="rect">
            <a:avLst/>
          </a:prstGeom>
          <a:noFill/>
        </p:spPr>
        <p:txBody>
          <a:bodyPr wrap="square">
            <a:spAutoFit/>
          </a:bodyPr>
          <a:lstStyle/>
          <a:p>
            <a:pPr fontAlgn="auto">
              <a:spcBef>
                <a:spcPts val="0"/>
              </a:spcBef>
              <a:spcAft>
                <a:spcPts val="0"/>
              </a:spcAft>
              <a:defRPr/>
            </a:pPr>
            <a:r>
              <a:rPr lang="en-US" sz="2000" b="1" dirty="0" err="1">
                <a:solidFill>
                  <a:schemeClr val="bg1">
                    <a:lumMod val="75000"/>
                  </a:schemeClr>
                </a:solidFill>
                <a:latin typeface="Agency FB" pitchFamily="34" charset="0"/>
                <a:cs typeface="+mn-cs"/>
              </a:rPr>
              <a:t>Paarse</a:t>
            </a:r>
            <a:r>
              <a:rPr lang="en-US" sz="2000" b="1" dirty="0">
                <a:solidFill>
                  <a:schemeClr val="bg1">
                    <a:lumMod val="75000"/>
                  </a:schemeClr>
                </a:solidFill>
                <a:latin typeface="Agency FB" pitchFamily="34" charset="0"/>
                <a:cs typeface="+mn-cs"/>
              </a:rPr>
              <a:t> </a:t>
            </a:r>
            <a:r>
              <a:rPr lang="en-US" sz="2000" b="1" dirty="0" err="1">
                <a:solidFill>
                  <a:schemeClr val="bg1">
                    <a:lumMod val="75000"/>
                  </a:schemeClr>
                </a:solidFill>
                <a:latin typeface="Agency FB" pitchFamily="34" charset="0"/>
                <a:cs typeface="+mn-cs"/>
              </a:rPr>
              <a:t>koe</a:t>
            </a:r>
            <a:r>
              <a:rPr lang="en-US" sz="2000" b="1" dirty="0">
                <a:solidFill>
                  <a:schemeClr val="bg1">
                    <a:lumMod val="75000"/>
                  </a:schemeClr>
                </a:solidFill>
                <a:latin typeface="Agency FB" pitchFamily="34" charset="0"/>
                <a:cs typeface="+mn-cs"/>
              </a:rPr>
              <a:t> (7e)</a:t>
            </a:r>
          </a:p>
        </p:txBody>
      </p:sp>
      <p:pic>
        <p:nvPicPr>
          <p:cNvPr id="13" name="Afbeelding 1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89167" y="5058028"/>
            <a:ext cx="819975" cy="822586"/>
          </a:xfrm>
          <a:prstGeom prst="rect">
            <a:avLst/>
          </a:prstGeom>
        </p:spPr>
      </p:pic>
      <p:pic>
        <p:nvPicPr>
          <p:cNvPr id="1030" name="Picture 6" descr="Afbeeldingsresultaat voor plus sign"/>
          <p:cNvPicPr>
            <a:picLocks noChangeAspect="1" noChangeArrowheads="1"/>
          </p:cNvPicPr>
          <p:nvPr/>
        </p:nvPicPr>
        <p:blipFill>
          <a:blip r:embed="rId6" cstate="print">
            <a:lum bright="70000" contrast="-70000"/>
            <a:extLst>
              <a:ext uri="{BEBA8EAE-BF5A-486C-A8C5-ECC9F3942E4B}">
                <a14:imgProps xmlns:a14="http://schemas.microsoft.com/office/drawing/2010/main">
                  <a14:imgLayer r:embed="rId7">
                    <a14:imgEffect>
                      <a14:backgroundRemoval t="2902" b="89534" l="0" r="95761"/>
                    </a14:imgEffect>
                  </a14:imgLayer>
                </a14:imgProps>
              </a:ext>
              <a:ext uri="{28A0092B-C50C-407E-A947-70E740481C1C}">
                <a14:useLocalDpi xmlns:a14="http://schemas.microsoft.com/office/drawing/2010/main" val="0"/>
              </a:ext>
            </a:extLst>
          </a:blip>
          <a:srcRect/>
          <a:stretch>
            <a:fillRect/>
          </a:stretch>
        </p:blipFill>
        <p:spPr bwMode="auto">
          <a:xfrm>
            <a:off x="5744307" y="3838164"/>
            <a:ext cx="1077456" cy="11301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1"/>
          <p:cNvSpPr txBox="1"/>
          <p:nvPr/>
        </p:nvSpPr>
        <p:spPr>
          <a:xfrm>
            <a:off x="838200" y="1586251"/>
            <a:ext cx="7162799" cy="1077218"/>
          </a:xfrm>
          <a:prstGeom prst="rect">
            <a:avLst/>
          </a:prstGeom>
          <a:solidFill>
            <a:schemeClr val="bg1"/>
          </a:solidFill>
        </p:spPr>
        <p:txBody>
          <a:bodyPr wrap="square">
            <a:spAutoFit/>
          </a:bodyPr>
          <a:lstStyle/>
          <a:p>
            <a:pPr fontAlgn="auto">
              <a:spcBef>
                <a:spcPts val="0"/>
              </a:spcBef>
              <a:spcAft>
                <a:spcPts val="0"/>
              </a:spcAft>
              <a:defRPr/>
            </a:pPr>
            <a:r>
              <a:rPr lang="en-US" sz="3600" b="1" dirty="0" err="1">
                <a:solidFill>
                  <a:schemeClr val="tx1">
                    <a:lumMod val="85000"/>
                    <a:lumOff val="15000"/>
                  </a:schemeClr>
                </a:solidFill>
                <a:latin typeface="Agency FB" pitchFamily="34" charset="0"/>
                <a:cs typeface="+mn-cs"/>
              </a:rPr>
              <a:t>Marketingmix</a:t>
            </a:r>
            <a:r>
              <a:rPr lang="en-US" sz="3600" b="1" dirty="0">
                <a:solidFill>
                  <a:schemeClr val="tx1">
                    <a:lumMod val="85000"/>
                    <a:lumOff val="15000"/>
                  </a:schemeClr>
                </a:solidFill>
                <a:latin typeface="Agency FB" pitchFamily="34" charset="0"/>
                <a:cs typeface="+mn-cs"/>
              </a:rPr>
              <a:t> – </a:t>
            </a:r>
            <a:r>
              <a:rPr lang="en-US" sz="3600" b="1" dirty="0">
                <a:solidFill>
                  <a:srgbClr val="FF0000"/>
                </a:solidFill>
                <a:latin typeface="Agency FB" pitchFamily="34" charset="0"/>
                <a:cs typeface="+mn-cs"/>
              </a:rPr>
              <a:t>7 P’s</a:t>
            </a:r>
          </a:p>
          <a:p>
            <a:pPr fontAlgn="auto">
              <a:spcBef>
                <a:spcPts val="0"/>
              </a:spcBef>
              <a:spcAft>
                <a:spcPts val="0"/>
              </a:spcAft>
              <a:defRPr/>
            </a:pPr>
            <a:r>
              <a:rPr lang="nl-NL" sz="2800" i="1" dirty="0">
                <a:latin typeface="Agency FB" panose="020B0503020202020204" pitchFamily="34" charset="0"/>
              </a:rPr>
              <a:t>Het ‘recept’ dat bepaalt of een product succes heeft of niet.</a:t>
            </a:r>
            <a:endParaRPr lang="en-US" sz="2800" b="1" dirty="0">
              <a:solidFill>
                <a:schemeClr val="tx1">
                  <a:lumMod val="85000"/>
                  <a:lumOff val="15000"/>
                </a:schemeClr>
              </a:solidFill>
              <a:latin typeface="Agency FB" pitchFamily="34" charset="0"/>
              <a:cs typeface="+mn-cs"/>
            </a:endParaRPr>
          </a:p>
        </p:txBody>
      </p:sp>
      <p:pic>
        <p:nvPicPr>
          <p:cNvPr id="14" name="Afbeelding 13"/>
          <p:cNvPicPr>
            <a:picLocks noChangeAspect="1"/>
          </p:cNvPicPr>
          <p:nvPr/>
        </p:nvPicPr>
        <p:blipFill rotWithShape="1">
          <a:blip r:embed="rId2"/>
          <a:srcRect l="22736" t="64958" r="27306"/>
          <a:stretch/>
        </p:blipFill>
        <p:spPr>
          <a:xfrm>
            <a:off x="2481290" y="4855564"/>
            <a:ext cx="1969478" cy="1175061"/>
          </a:xfrm>
          <a:prstGeom prst="rect">
            <a:avLst/>
          </a:prstGeom>
        </p:spPr>
      </p:pic>
      <p:pic>
        <p:nvPicPr>
          <p:cNvPr id="3" name="Afbeelding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1391" y="4207404"/>
            <a:ext cx="2446116" cy="2446116"/>
          </a:xfrm>
          <a:prstGeom prst="rect">
            <a:avLst/>
          </a:prstGeom>
        </p:spPr>
      </p:pic>
    </p:spTree>
    <p:extLst>
      <p:ext uri="{BB962C8B-B14F-4D97-AF65-F5344CB8AC3E}">
        <p14:creationId xmlns:p14="http://schemas.microsoft.com/office/powerpoint/2010/main" val="56959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9139989" cy="1325563"/>
          </a:xfrm>
        </p:spPr>
        <p:txBody>
          <a:bodyPr/>
          <a:lstStyle/>
          <a:p>
            <a:r>
              <a:rPr lang="nl-NL" b="1" dirty="0"/>
              <a:t>Het communicatiemodel op het gebied van promotie</a:t>
            </a:r>
          </a:p>
        </p:txBody>
      </p:sp>
      <p:pic>
        <p:nvPicPr>
          <p:cNvPr id="9" name="Afbeelding 8"/>
          <p:cNvPicPr>
            <a:picLocks noChangeAspect="1"/>
          </p:cNvPicPr>
          <p:nvPr/>
        </p:nvPicPr>
        <p:blipFill>
          <a:blip r:embed="rId2"/>
          <a:stretch>
            <a:fillRect/>
          </a:stretch>
        </p:blipFill>
        <p:spPr>
          <a:xfrm>
            <a:off x="4263304" y="2213328"/>
            <a:ext cx="1414640" cy="1258478"/>
          </a:xfrm>
          <a:prstGeom prst="rect">
            <a:avLst/>
          </a:prstGeom>
        </p:spPr>
      </p:pic>
      <p:pic>
        <p:nvPicPr>
          <p:cNvPr id="10" name="Afbeelding 9"/>
          <p:cNvPicPr>
            <a:picLocks noChangeAspect="1"/>
          </p:cNvPicPr>
          <p:nvPr/>
        </p:nvPicPr>
        <p:blipFill rotWithShape="1">
          <a:blip r:embed="rId3"/>
          <a:srcRect t="20385"/>
          <a:stretch/>
        </p:blipFill>
        <p:spPr>
          <a:xfrm>
            <a:off x="3192281" y="3471806"/>
            <a:ext cx="6625862" cy="2326493"/>
          </a:xfrm>
          <a:prstGeom prst="rect">
            <a:avLst/>
          </a:prstGeom>
        </p:spPr>
      </p:pic>
      <p:pic>
        <p:nvPicPr>
          <p:cNvPr id="11" name="Afbeelding 10"/>
          <p:cNvPicPr>
            <a:picLocks noChangeAspect="1"/>
          </p:cNvPicPr>
          <p:nvPr/>
        </p:nvPicPr>
        <p:blipFill>
          <a:blip r:embed="rId4"/>
          <a:stretch>
            <a:fillRect/>
          </a:stretch>
        </p:blipFill>
        <p:spPr>
          <a:xfrm>
            <a:off x="7376641" y="2136531"/>
            <a:ext cx="1368709" cy="1166618"/>
          </a:xfrm>
          <a:prstGeom prst="rect">
            <a:avLst/>
          </a:prstGeom>
        </p:spPr>
      </p:pic>
      <p:sp>
        <p:nvSpPr>
          <p:cNvPr id="12" name="TextBox 11"/>
          <p:cNvSpPr txBox="1"/>
          <p:nvPr/>
        </p:nvSpPr>
        <p:spPr>
          <a:xfrm>
            <a:off x="838200" y="1586251"/>
            <a:ext cx="4991099" cy="646331"/>
          </a:xfrm>
          <a:prstGeom prst="rect">
            <a:avLst/>
          </a:prstGeom>
          <a:noFill/>
        </p:spPr>
        <p:txBody>
          <a:bodyPr wrap="square">
            <a:spAutoFit/>
          </a:bodyPr>
          <a:lstStyle/>
          <a:p>
            <a:pPr fontAlgn="auto">
              <a:spcBef>
                <a:spcPts val="0"/>
              </a:spcBef>
              <a:spcAft>
                <a:spcPts val="0"/>
              </a:spcAft>
              <a:defRPr/>
            </a:pPr>
            <a:r>
              <a:rPr lang="en-US" sz="3600" b="1" dirty="0" err="1">
                <a:solidFill>
                  <a:schemeClr val="tx1">
                    <a:lumMod val="85000"/>
                    <a:lumOff val="15000"/>
                  </a:schemeClr>
                </a:solidFill>
                <a:latin typeface="Agency FB" pitchFamily="34" charset="0"/>
                <a:cs typeface="+mn-cs"/>
              </a:rPr>
              <a:t>Promotie</a:t>
            </a:r>
            <a:r>
              <a:rPr lang="en-US" sz="3600" b="1" dirty="0">
                <a:solidFill>
                  <a:schemeClr val="tx1">
                    <a:lumMod val="85000"/>
                    <a:lumOff val="15000"/>
                  </a:schemeClr>
                </a:solidFill>
                <a:latin typeface="Agency FB" pitchFamily="34" charset="0"/>
                <a:cs typeface="+mn-cs"/>
              </a:rPr>
              <a:t> / </a:t>
            </a:r>
            <a:r>
              <a:rPr lang="en-US" sz="3600" b="1" dirty="0" err="1">
                <a:solidFill>
                  <a:schemeClr val="tx1">
                    <a:lumMod val="85000"/>
                    <a:lumOff val="15000"/>
                  </a:schemeClr>
                </a:solidFill>
                <a:latin typeface="Agency FB" pitchFamily="34" charset="0"/>
                <a:cs typeface="+mn-cs"/>
              </a:rPr>
              <a:t>Communicatie</a:t>
            </a:r>
            <a:endParaRPr lang="en-US" sz="3600" b="1" dirty="0">
              <a:solidFill>
                <a:srgbClr val="FF0000"/>
              </a:solidFill>
              <a:latin typeface="Agency FB" pitchFamily="34" charset="0"/>
              <a:cs typeface="+mn-cs"/>
            </a:endParaRPr>
          </a:p>
        </p:txBody>
      </p:sp>
      <p:pic>
        <p:nvPicPr>
          <p:cNvPr id="13" name="Afbeelding 12"/>
          <p:cNvPicPr>
            <a:picLocks noChangeAspect="1"/>
          </p:cNvPicPr>
          <p:nvPr/>
        </p:nvPicPr>
        <p:blipFill rotWithShape="1">
          <a:blip r:embed="rId5"/>
          <a:srcRect l="29954" t="64132" r="33115" b="1347"/>
          <a:stretch/>
        </p:blipFill>
        <p:spPr>
          <a:xfrm>
            <a:off x="10096019" y="197067"/>
            <a:ext cx="1747220" cy="1389184"/>
          </a:xfrm>
          <a:prstGeom prst="rect">
            <a:avLst/>
          </a:prstGeom>
        </p:spPr>
      </p:pic>
    </p:spTree>
    <p:extLst>
      <p:ext uri="{BB962C8B-B14F-4D97-AF65-F5344CB8AC3E}">
        <p14:creationId xmlns:p14="http://schemas.microsoft.com/office/powerpoint/2010/main" val="198194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Props1.xml><?xml version="1.0" encoding="utf-8"?>
<ds:datastoreItem xmlns:ds="http://schemas.openxmlformats.org/officeDocument/2006/customXml" ds:itemID="{875F87B8-0E89-4DBD-97A3-53A912BFFD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4F4FF143-0ABB-4CFF-A5DD-2BA0E6EC9068}">
  <ds:schemaRefs>
    <ds:schemaRef ds:uri="http://www.w3.org/XML/1998/namespace"/>
    <ds:schemaRef ds:uri="http://schemas.microsoft.com/office/infopath/2007/PartnerControls"/>
    <ds:schemaRef ds:uri="http://schemas.microsoft.com/office/2006/metadata/properties"/>
    <ds:schemaRef ds:uri="http://purl.org/dc/terms/"/>
    <ds:schemaRef ds:uri="http://purl.org/dc/dcmitype/"/>
    <ds:schemaRef ds:uri="http://schemas.openxmlformats.org/package/2006/metadata/core-properties"/>
    <ds:schemaRef ds:uri="2c4f0c93-2979-4f27-aab2-70de95932352"/>
    <ds:schemaRef ds:uri="http://schemas.microsoft.com/office/2006/documentManagement/types"/>
    <ds:schemaRef ds:uri="c6f82ce1-f6df-49a5-8b49-cf8409a27aa4"/>
    <ds:schemaRef ds:uri="http://purl.org/dc/elements/1.1/"/>
    <ds:schemaRef ds:uri="c67c63a5-6c7f-42bb-9d17-0feff5816463"/>
    <ds:schemaRef ds:uri="c20cf8ba-b598-4d03-85bf-01d90a2844ae"/>
  </ds:schemaRefs>
</ds:datastoreItem>
</file>

<file path=docProps/app.xml><?xml version="1.0" encoding="utf-8"?>
<Properties xmlns="http://schemas.openxmlformats.org/officeDocument/2006/extended-properties" xmlns:vt="http://schemas.openxmlformats.org/officeDocument/2006/docPropsVTypes">
  <TotalTime>370</TotalTime>
  <Words>1293</Words>
  <Application>Microsoft Office PowerPoint</Application>
  <PresentationFormat>Breedbeeld</PresentationFormat>
  <Paragraphs>191</Paragraphs>
  <Slides>24</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24</vt:i4>
      </vt:variant>
    </vt:vector>
  </HeadingPairs>
  <TitlesOfParts>
    <vt:vector size="32" baseType="lpstr">
      <vt:lpstr>Agency FB</vt:lpstr>
      <vt:lpstr>Arial</vt:lpstr>
      <vt:lpstr>Arial Narrow</vt:lpstr>
      <vt:lpstr>Calibri</vt:lpstr>
      <vt:lpstr>Calibri Light</vt:lpstr>
      <vt:lpstr>Open Sans</vt:lpstr>
      <vt:lpstr>Wingdings</vt:lpstr>
      <vt:lpstr>Kantoorthema</vt:lpstr>
      <vt:lpstr>PowerPoint-presentatie</vt:lpstr>
      <vt:lpstr>PowerPoint-presentatie</vt:lpstr>
      <vt:lpstr>Hoofdstuk 4 Marketingmix: De 7p’s</vt:lpstr>
      <vt:lpstr>Hoofdstuk 4 Marketingmix: Product</vt:lpstr>
      <vt:lpstr>Hoofdstuk 4 Marketingmix: Prijs</vt:lpstr>
      <vt:lpstr>Hoofdstuk 4 Marketingmix: Plaats</vt:lpstr>
      <vt:lpstr>Hoofdstuk 4 Marketingmix: Personeel</vt:lpstr>
      <vt:lpstr>Focus op promotie</vt:lpstr>
      <vt:lpstr>Het communicatiemodel op het gebied van promotie</vt:lpstr>
      <vt:lpstr>Het AIDA model</vt:lpstr>
      <vt:lpstr>   Gebruik opdracht les 4 ‘Beleving en Imagineering’ van Vrijetijd</vt:lpstr>
      <vt:lpstr>Opdracht​: ontwerp zelf een logo</vt:lpstr>
      <vt:lpstr>Opdracht: ontwerp zelf een logo</vt:lpstr>
      <vt:lpstr>Opdracht: ontwerp zelf een logo</vt:lpstr>
      <vt:lpstr>Opdracht: ontwerp zelf een logo</vt:lpstr>
      <vt:lpstr>Opdracht: ontwerp zelf je logo </vt:lpstr>
      <vt:lpstr>Oude marketingmix – Nieuw marketingmix</vt:lpstr>
      <vt:lpstr>De 4 C’s verwerken</vt:lpstr>
      <vt:lpstr>Nieuw marketingmix</vt:lpstr>
      <vt:lpstr>Nieuw marketingmix</vt:lpstr>
      <vt:lpstr>Nieuw marketingmix</vt:lpstr>
      <vt:lpstr>Nieuw marketingmix</vt:lpstr>
      <vt:lpstr>Nieuw marketingmix</vt:lpstr>
      <vt:lpstr>Wat gaan jullie nu doen: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7</cp:revision>
  <dcterms:created xsi:type="dcterms:W3CDTF">2021-07-07T07:37:45Z</dcterms:created>
  <dcterms:modified xsi:type="dcterms:W3CDTF">2023-12-06T14:48:50Z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_ExtendedDescription">
    <vt:lpwstr/>
  </property>
  <property fmtid="{D5CDD505-2E9C-101B-9397-08002B2CF9AE}" pid="4" name="TriggerFlowInfo">
    <vt:lpwstr/>
  </property>
  <property fmtid="{D5CDD505-2E9C-101B-9397-08002B2CF9AE}" pid="5" name="xd_ProgID">
    <vt:lpwstr/>
  </property>
  <property fmtid="{D5CDD505-2E9C-101B-9397-08002B2CF9AE}" pid="6" name="MediaServiceImageTags">
    <vt:lpwstr/>
  </property>
  <property fmtid="{D5CDD505-2E9C-101B-9397-08002B2CF9AE}" pid="7" name="ComplianceAssetId">
    <vt:lpwstr/>
  </property>
  <property fmtid="{D5CDD505-2E9C-101B-9397-08002B2CF9AE}" pid="8" name="TemplateUrl">
    <vt:lpwstr/>
  </property>
  <property fmtid="{D5CDD505-2E9C-101B-9397-08002B2CF9AE}" pid="9" name="xd_Signature">
    <vt:bool>false</vt:bool>
  </property>
</Properties>
</file>