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405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308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7239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668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216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6068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6654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39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146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00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62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06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790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42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10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290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F979F-53B7-4DA5-A17F-BD451A552341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0887E5-CF00-42CA-9C57-9CDEB37E52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22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Lokalpräpositionen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 smtClean="0"/>
              <a:t>Dativ</a:t>
            </a:r>
            <a:r>
              <a:rPr lang="nl-NL" dirty="0" smtClean="0"/>
              <a:t> / 3. </a:t>
            </a:r>
            <a:r>
              <a:rPr lang="nl-NL" dirty="0" err="1" smtClean="0"/>
              <a:t>Fall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1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Herhaling van het bekende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 = der</a:t>
            </a:r>
          </a:p>
          <a:p>
            <a:r>
              <a:rPr lang="nl-NL" dirty="0" smtClean="0"/>
              <a:t>V = die</a:t>
            </a:r>
          </a:p>
          <a:p>
            <a:r>
              <a:rPr lang="nl-NL" dirty="0" smtClean="0"/>
              <a:t>O = das</a:t>
            </a:r>
          </a:p>
          <a:p>
            <a:r>
              <a:rPr lang="nl-NL" dirty="0" err="1" smtClean="0"/>
              <a:t>Mv</a:t>
            </a:r>
            <a:r>
              <a:rPr lang="nl-NL" dirty="0" smtClean="0"/>
              <a:t> = die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686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Wo? – </a:t>
            </a:r>
            <a:r>
              <a:rPr lang="de-AT" dirty="0" err="1" smtClean="0"/>
              <a:t>Waar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dirty="0" smtClean="0"/>
              <a:t>Dativ/3. Fall (3e </a:t>
            </a:r>
            <a:r>
              <a:rPr lang="de-AT" dirty="0" err="1" smtClean="0"/>
              <a:t>naamval</a:t>
            </a:r>
            <a:r>
              <a:rPr lang="de-AT" dirty="0" smtClean="0"/>
              <a:t>)</a:t>
            </a:r>
          </a:p>
          <a:p>
            <a:r>
              <a:rPr lang="de-AT" sz="2400" dirty="0" smtClean="0"/>
              <a:t>Der 		 </a:t>
            </a:r>
            <a:r>
              <a:rPr lang="de-AT" sz="2400" dirty="0" smtClean="0"/>
              <a:t>		de</a:t>
            </a:r>
            <a:r>
              <a:rPr lang="de-AT" sz="2400" dirty="0" smtClean="0">
                <a:solidFill>
                  <a:srgbClr val="FF0000"/>
                </a:solidFill>
              </a:rPr>
              <a:t>m</a:t>
            </a:r>
            <a:endParaRPr lang="de-AT" sz="2400" dirty="0" smtClean="0">
              <a:solidFill>
                <a:srgbClr val="FF0000"/>
              </a:solidFill>
            </a:endParaRPr>
          </a:p>
          <a:p>
            <a:r>
              <a:rPr lang="de-AT" sz="2400" dirty="0" smtClean="0"/>
              <a:t>Die		 </a:t>
            </a:r>
            <a:r>
              <a:rPr lang="de-AT" sz="2400" dirty="0" smtClean="0"/>
              <a:t>		der</a:t>
            </a:r>
            <a:endParaRPr lang="de-AT" sz="2400" dirty="0" smtClean="0"/>
          </a:p>
          <a:p>
            <a:r>
              <a:rPr lang="de-AT" sz="2400" dirty="0" smtClean="0"/>
              <a:t>Das		</a:t>
            </a:r>
            <a:r>
              <a:rPr lang="de-AT" sz="2400" dirty="0" smtClean="0"/>
              <a:t>		 </a:t>
            </a:r>
            <a:r>
              <a:rPr lang="de-AT" sz="2400" dirty="0" smtClean="0"/>
              <a:t>de</a:t>
            </a:r>
            <a:r>
              <a:rPr lang="de-AT" sz="2400" dirty="0" smtClean="0">
                <a:solidFill>
                  <a:srgbClr val="FF0000"/>
                </a:solidFill>
              </a:rPr>
              <a:t>m</a:t>
            </a:r>
          </a:p>
          <a:p>
            <a:r>
              <a:rPr lang="de-AT" sz="2400" dirty="0" smtClean="0"/>
              <a:t>Die (mv)		</a:t>
            </a:r>
            <a:r>
              <a:rPr lang="de-AT" sz="2400" dirty="0" smtClean="0"/>
              <a:t>		den</a:t>
            </a:r>
            <a:endParaRPr lang="de-AT" sz="2400" dirty="0" smtClean="0"/>
          </a:p>
          <a:p>
            <a:endParaRPr lang="de-AT" sz="2400" dirty="0"/>
          </a:p>
          <a:p>
            <a:r>
              <a:rPr lang="de-AT" sz="2400" dirty="0" smtClean="0"/>
              <a:t>Der Spielplatz 		</a:t>
            </a:r>
            <a:r>
              <a:rPr lang="de-AT" sz="2400" dirty="0" smtClean="0"/>
              <a:t>			auf </a:t>
            </a:r>
            <a:r>
              <a:rPr lang="de-AT" sz="2400" dirty="0" smtClean="0">
                <a:solidFill>
                  <a:srgbClr val="FF0000"/>
                </a:solidFill>
              </a:rPr>
              <a:t>dem</a:t>
            </a:r>
            <a:r>
              <a:rPr lang="de-AT" sz="2400" dirty="0" smtClean="0"/>
              <a:t> Spielplatz</a:t>
            </a:r>
          </a:p>
          <a:p>
            <a:r>
              <a:rPr lang="de-AT" sz="2400" dirty="0" smtClean="0"/>
              <a:t>Die Burg 		</a:t>
            </a:r>
            <a:r>
              <a:rPr lang="de-AT" sz="2400" dirty="0" smtClean="0"/>
              <a:t>			</a:t>
            </a:r>
            <a:r>
              <a:rPr lang="de-AT" sz="2400" dirty="0" smtClean="0"/>
              <a:t>	in </a:t>
            </a:r>
            <a:r>
              <a:rPr lang="de-AT" sz="2400" dirty="0" smtClean="0">
                <a:solidFill>
                  <a:srgbClr val="FF0000"/>
                </a:solidFill>
              </a:rPr>
              <a:t>der</a:t>
            </a:r>
            <a:r>
              <a:rPr lang="de-AT" sz="2400" dirty="0" smtClean="0"/>
              <a:t> Burg</a:t>
            </a:r>
          </a:p>
          <a:p>
            <a:r>
              <a:rPr lang="de-AT" sz="2400" dirty="0" smtClean="0"/>
              <a:t>Das Schloss			</a:t>
            </a:r>
            <a:r>
              <a:rPr lang="de-AT" sz="2400" dirty="0" smtClean="0"/>
              <a:t>			bei </a:t>
            </a:r>
            <a:r>
              <a:rPr lang="de-AT" sz="2400" dirty="0" smtClean="0">
                <a:solidFill>
                  <a:srgbClr val="FF0000"/>
                </a:solidFill>
              </a:rPr>
              <a:t>dem</a:t>
            </a:r>
            <a:r>
              <a:rPr lang="de-AT" sz="2400" dirty="0" smtClean="0"/>
              <a:t> Schloss</a:t>
            </a:r>
            <a:endParaRPr lang="de-AT" sz="2400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1767840" y="25603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1767840" y="30175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1767840" y="34747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2514600" y="39243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3314700" y="48387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314700" y="52959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3314700" y="577596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48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Voorzetsels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an</a:t>
            </a:r>
            <a:r>
              <a:rPr lang="nl-NL" dirty="0" smtClean="0"/>
              <a:t>	= aan 			</a:t>
            </a:r>
          </a:p>
          <a:p>
            <a:r>
              <a:rPr lang="nl-NL" dirty="0" err="1" smtClean="0"/>
              <a:t>auf</a:t>
            </a:r>
            <a:r>
              <a:rPr lang="nl-NL" dirty="0" smtClean="0"/>
              <a:t>	= op</a:t>
            </a:r>
          </a:p>
          <a:p>
            <a:r>
              <a:rPr lang="nl-NL" dirty="0"/>
              <a:t>i</a:t>
            </a:r>
            <a:r>
              <a:rPr lang="nl-NL" dirty="0" smtClean="0"/>
              <a:t>n 	= in / “naar”</a:t>
            </a:r>
          </a:p>
          <a:p>
            <a:r>
              <a:rPr lang="nl-NL" b="1" dirty="0" smtClean="0"/>
              <a:t>bei	= bij 			altijd +3</a:t>
            </a:r>
          </a:p>
          <a:p>
            <a:r>
              <a:rPr lang="nl-NL" b="1" dirty="0" err="1" smtClean="0"/>
              <a:t>zu</a:t>
            </a:r>
            <a:r>
              <a:rPr lang="nl-NL" b="1" dirty="0" smtClean="0"/>
              <a:t>	= naar/ tot 		altijd +3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0624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Wo?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97187"/>
              </p:ext>
            </p:extLst>
          </p:nvPr>
        </p:nvGraphicFramePr>
        <p:xfrm>
          <a:off x="1050290" y="2022686"/>
          <a:ext cx="10091420" cy="2792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841061366"/>
                    </a:ext>
                  </a:extLst>
                </a:gridCol>
                <a:gridCol w="4488180">
                  <a:extLst>
                    <a:ext uri="{9D8B030D-6E8A-4147-A177-3AD203B41FA5}">
                      <a16:colId xmlns:a16="http://schemas.microsoft.com/office/drawing/2014/main" val="1405198600"/>
                    </a:ext>
                  </a:extLst>
                </a:gridCol>
                <a:gridCol w="4739640">
                  <a:extLst>
                    <a:ext uri="{9D8B030D-6E8A-4147-A177-3AD203B41FA5}">
                      <a16:colId xmlns:a16="http://schemas.microsoft.com/office/drawing/2014/main" val="10176107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err="1" smtClean="0"/>
                        <a:t>aan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an dem Fluss, an dem See</a:t>
                      </a:r>
                      <a:endParaRPr lang="de-AT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64016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auf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gebieden</a:t>
                      </a:r>
                      <a:r>
                        <a:rPr lang="nl-NL" baseline="0" noProof="0" dirty="0" smtClean="0"/>
                        <a:t>, heuvels, gebouwen, evenementen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auf dem Berg, auf dem Turm,</a:t>
                      </a:r>
                      <a:r>
                        <a:rPr lang="de-AT" baseline="0" dirty="0" smtClean="0"/>
                        <a:t> auf der Party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6534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bei</a:t>
                      </a:r>
                      <a:endParaRPr lang="de-A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personen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namen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activiteiten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bei</a:t>
                      </a:r>
                      <a:r>
                        <a:rPr lang="de-AT" baseline="0" dirty="0" smtClean="0"/>
                        <a:t> der Oma, bei dem Kochen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3945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in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landen, </a:t>
                      </a:r>
                      <a:r>
                        <a:rPr lang="de-AT" dirty="0" err="1" smtClean="0"/>
                        <a:t>steden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omgeving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in Frankreich,</a:t>
                      </a:r>
                      <a:r>
                        <a:rPr lang="de-AT" baseline="0" dirty="0" smtClean="0"/>
                        <a:t> in der Schule, in dem Kindergarten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654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zu</a:t>
                      </a:r>
                      <a:endParaRPr lang="de-A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800" kern="1200" dirty="0" err="1" smtClean="0">
                          <a:effectLst/>
                        </a:rPr>
                        <a:t>eigenaardigheden</a:t>
                      </a:r>
                      <a:r>
                        <a:rPr lang="de-AT" sz="1800" kern="1200" dirty="0" smtClean="0">
                          <a:effectLst/>
                        </a:rPr>
                        <a:t> van </a:t>
                      </a:r>
                      <a:r>
                        <a:rPr lang="de-AT" sz="1800" kern="1200" dirty="0" err="1" smtClean="0">
                          <a:effectLst/>
                        </a:rPr>
                        <a:t>een</a:t>
                      </a:r>
                      <a:r>
                        <a:rPr lang="de-AT" sz="1800" kern="1200" dirty="0" smtClean="0">
                          <a:effectLst/>
                        </a:rPr>
                        <a:t> </a:t>
                      </a:r>
                      <a:r>
                        <a:rPr lang="de-AT" sz="1800" kern="1200" dirty="0" err="1" smtClean="0">
                          <a:effectLst/>
                        </a:rPr>
                        <a:t>taal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zu Hause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233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7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Ich bin zur Kirche (v) gegangen.</a:t>
            </a:r>
          </a:p>
          <a:p>
            <a:r>
              <a:rPr lang="de-AT" dirty="0" smtClean="0"/>
              <a:t>Thomas hat sich im Schloss (o) befunden.</a:t>
            </a:r>
          </a:p>
          <a:p>
            <a:r>
              <a:rPr lang="de-AT" dirty="0" smtClean="0"/>
              <a:t>Julia ist am See (m) gesessen.</a:t>
            </a:r>
          </a:p>
          <a:p>
            <a:r>
              <a:rPr lang="de-AT" dirty="0" smtClean="0"/>
              <a:t>Anne ist bei der Oma und beim Opa gewesen.</a:t>
            </a:r>
          </a:p>
          <a:p>
            <a:r>
              <a:rPr lang="de-AT" dirty="0" smtClean="0"/>
              <a:t>Wir sind nicht auf der Party(v) gewesen.</a:t>
            </a:r>
          </a:p>
          <a:p>
            <a:r>
              <a:rPr lang="de-AT" dirty="0" smtClean="0"/>
              <a:t>Nach einem langen Schultag sind wir endlich zur Hause!</a:t>
            </a:r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4763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Samenvoegingen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Bij voorzetsels kunnen bepaalde combinaties samengevoegd worden met het bepaalde lidwoord (bv der) erachter.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De mogelijkheden: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beim</a:t>
            </a:r>
            <a:r>
              <a:rPr lang="nl-NL" dirty="0" smtClean="0"/>
              <a:t> 	=  bei </a:t>
            </a:r>
            <a:r>
              <a:rPr lang="nl-NL" dirty="0" err="1" smtClean="0"/>
              <a:t>dem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zum</a:t>
            </a:r>
            <a:r>
              <a:rPr lang="nl-NL" dirty="0" smtClean="0"/>
              <a:t> 	= </a:t>
            </a:r>
            <a:r>
              <a:rPr lang="nl-NL" dirty="0" err="1" smtClean="0"/>
              <a:t>zu</a:t>
            </a:r>
            <a:r>
              <a:rPr lang="nl-NL" dirty="0" smtClean="0"/>
              <a:t> </a:t>
            </a:r>
            <a:r>
              <a:rPr lang="nl-NL" dirty="0" err="1" smtClean="0"/>
              <a:t>dem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zur</a:t>
            </a:r>
            <a:r>
              <a:rPr lang="nl-NL" dirty="0" smtClean="0"/>
              <a:t>		= </a:t>
            </a:r>
            <a:r>
              <a:rPr lang="nl-NL" dirty="0" err="1" smtClean="0"/>
              <a:t>zu</a:t>
            </a:r>
            <a:r>
              <a:rPr lang="nl-NL" dirty="0" smtClean="0"/>
              <a:t> der</a:t>
            </a:r>
            <a:br>
              <a:rPr lang="nl-NL" dirty="0" smtClean="0"/>
            </a:br>
            <a:r>
              <a:rPr lang="nl-NL" dirty="0" err="1" smtClean="0"/>
              <a:t>am</a:t>
            </a:r>
            <a:r>
              <a:rPr lang="nl-NL" dirty="0" smtClean="0"/>
              <a:t>		=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dem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im</a:t>
            </a:r>
            <a:r>
              <a:rPr lang="nl-NL" dirty="0" smtClean="0"/>
              <a:t>		= in </a:t>
            </a:r>
            <a:r>
              <a:rPr lang="nl-NL" dirty="0" err="1" smtClean="0"/>
              <a:t>dem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96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Dativ</a:t>
            </a:r>
            <a:r>
              <a:rPr lang="nl-NL" dirty="0" smtClean="0"/>
              <a:t> </a:t>
            </a:r>
            <a:r>
              <a:rPr lang="nl-NL" dirty="0" err="1" smtClean="0"/>
              <a:t>Präpositionen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Krijgen altijd +3/3. </a:t>
            </a:r>
            <a:r>
              <a:rPr lang="nl-NL" dirty="0" err="1" smtClean="0"/>
              <a:t>Fall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aus</a:t>
            </a:r>
            <a:r>
              <a:rPr lang="nl-NL" dirty="0" smtClean="0"/>
              <a:t> 	=	uit</a:t>
            </a:r>
          </a:p>
          <a:p>
            <a:r>
              <a:rPr lang="nl-NL" dirty="0"/>
              <a:t>b</a:t>
            </a:r>
            <a:r>
              <a:rPr lang="nl-NL" dirty="0" smtClean="0"/>
              <a:t>ei 	=	bij</a:t>
            </a:r>
          </a:p>
          <a:p>
            <a:r>
              <a:rPr lang="nl-NL" dirty="0" err="1"/>
              <a:t>m</a:t>
            </a:r>
            <a:r>
              <a:rPr lang="nl-NL" dirty="0" err="1" smtClean="0"/>
              <a:t>it</a:t>
            </a:r>
            <a:r>
              <a:rPr lang="nl-NL" dirty="0" smtClean="0"/>
              <a:t> 	=	met</a:t>
            </a:r>
          </a:p>
          <a:p>
            <a:r>
              <a:rPr lang="nl-NL" dirty="0" err="1"/>
              <a:t>n</a:t>
            </a:r>
            <a:r>
              <a:rPr lang="nl-NL" dirty="0" err="1" smtClean="0"/>
              <a:t>ach</a:t>
            </a:r>
            <a:r>
              <a:rPr lang="nl-NL" dirty="0" smtClean="0"/>
              <a:t> = 	na(ar)</a:t>
            </a:r>
          </a:p>
          <a:p>
            <a:r>
              <a:rPr lang="nl-NL" dirty="0" err="1"/>
              <a:t>s</a:t>
            </a:r>
            <a:r>
              <a:rPr lang="nl-NL" dirty="0" err="1" smtClean="0"/>
              <a:t>eit</a:t>
            </a:r>
            <a:r>
              <a:rPr lang="nl-NL" dirty="0" smtClean="0"/>
              <a:t> 	=	sinds</a:t>
            </a:r>
          </a:p>
          <a:p>
            <a:r>
              <a:rPr lang="nl-NL" dirty="0" err="1"/>
              <a:t>v</a:t>
            </a:r>
            <a:r>
              <a:rPr lang="nl-NL" dirty="0" err="1" smtClean="0"/>
              <a:t>on</a:t>
            </a:r>
            <a:r>
              <a:rPr lang="nl-NL" dirty="0" smtClean="0"/>
              <a:t> 	=	van</a:t>
            </a:r>
          </a:p>
          <a:p>
            <a:r>
              <a:rPr lang="nl-NL" dirty="0" err="1"/>
              <a:t>z</a:t>
            </a:r>
            <a:r>
              <a:rPr lang="nl-NL" dirty="0" err="1" smtClean="0"/>
              <a:t>u</a:t>
            </a:r>
            <a:r>
              <a:rPr lang="nl-NL" dirty="0" smtClean="0"/>
              <a:t> 	= 	naar/tot</a:t>
            </a:r>
            <a:br>
              <a:rPr lang="nl-NL" dirty="0" smtClean="0"/>
            </a:b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Na een VZ+3 krijgt </a:t>
            </a:r>
            <a:r>
              <a:rPr lang="nl-NL" smtClean="0"/>
              <a:t>het zinsdeel </a:t>
            </a:r>
            <a:r>
              <a:rPr lang="nl-NL" dirty="0" smtClean="0"/>
              <a:t>erachter altijd de derde naamval</a:t>
            </a:r>
            <a:br>
              <a:rPr lang="nl-NL" dirty="0" smtClean="0"/>
            </a:br>
            <a:r>
              <a:rPr lang="nl-NL" dirty="0" smtClean="0"/>
              <a:t>bv.  Der Mann </a:t>
            </a:r>
            <a:r>
              <a:rPr lang="nl-NL" dirty="0" err="1" smtClean="0"/>
              <a:t>kommt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mit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chemeClr val="accent1"/>
                </a:solidFill>
              </a:rPr>
              <a:t>dem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err="1" smtClean="0">
                <a:solidFill>
                  <a:schemeClr val="accent1"/>
                </a:solidFill>
              </a:rPr>
              <a:t>Hund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zu</a:t>
            </a:r>
            <a:r>
              <a:rPr lang="nl-NL" dirty="0" smtClean="0"/>
              <a:t> </a:t>
            </a:r>
            <a:r>
              <a:rPr lang="nl-NL" dirty="0" smtClean="0">
                <a:solidFill>
                  <a:schemeClr val="accent1"/>
                </a:solidFill>
              </a:rPr>
              <a:t>dir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35172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182</Words>
  <Application>Microsoft Office PowerPoint</Application>
  <PresentationFormat>Breedbeeld</PresentationFormat>
  <Paragraphs>57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Lokalpräpositionen</vt:lpstr>
      <vt:lpstr>Herhaling van het bekende</vt:lpstr>
      <vt:lpstr>Wo? – Waar?</vt:lpstr>
      <vt:lpstr>Voorzetsels</vt:lpstr>
      <vt:lpstr>Wo?</vt:lpstr>
      <vt:lpstr>Beispiele</vt:lpstr>
      <vt:lpstr>Samenvoegingen</vt:lpstr>
      <vt:lpstr>Dativ Präpositionen Krijgen altijd +3/3. Fall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Lokalpräpositionen</dc:title>
  <dc:creator>Schellingerhout, Iris</dc:creator>
  <cp:lastModifiedBy>Boigner, Marion</cp:lastModifiedBy>
  <cp:revision>9</cp:revision>
  <dcterms:created xsi:type="dcterms:W3CDTF">2019-03-11T08:26:59Z</dcterms:created>
  <dcterms:modified xsi:type="dcterms:W3CDTF">2019-03-18T11:27:07Z</dcterms:modified>
</cp:coreProperties>
</file>