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7" r:id="rId3"/>
    <p:sldId id="277" r:id="rId4"/>
    <p:sldId id="271" r:id="rId5"/>
    <p:sldId id="272" r:id="rId6"/>
    <p:sldId id="273" r:id="rId7"/>
    <p:sldId id="274" r:id="rId8"/>
    <p:sldId id="275" r:id="rId9"/>
    <p:sldId id="27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67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2/12/2020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‹nr.›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120109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2/12/2020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6132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2/12/2020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9688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2/12/2020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890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2/12/2020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545408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2/12/2020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789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2/12/2020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6565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2/12/2020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351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2/12/2020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221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2/12/2020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40878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2/12/2020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90417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2/12/2020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63295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youtu.be/IZXVyXyg4a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EFB873-9943-4193-BB4B-0A584EDF2A9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Klant contact en verkoop 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F528438-6B5E-429E-856D-30B79EC6529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nl-NL" dirty="0"/>
              <a:t>Week 9</a:t>
            </a:r>
          </a:p>
        </p:txBody>
      </p:sp>
    </p:spTree>
    <p:extLst>
      <p:ext uri="{BB962C8B-B14F-4D97-AF65-F5344CB8AC3E}">
        <p14:creationId xmlns:p14="http://schemas.microsoft.com/office/powerpoint/2010/main" val="1922288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00DF6B-ABE9-439E-8B55-5D65FD503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3864" y="685800"/>
            <a:ext cx="7705164" cy="1485900"/>
          </a:xfrm>
        </p:spPr>
        <p:txBody>
          <a:bodyPr>
            <a:normAutofit/>
          </a:bodyPr>
          <a:lstStyle/>
          <a:p>
            <a:r>
              <a:rPr lang="nl-NL" dirty="0"/>
              <a:t>Deze week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60B201A-02B3-437A-B9B7-DA580DBA44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3864" y="2286000"/>
            <a:ext cx="7705164" cy="3581400"/>
          </a:xfrm>
        </p:spPr>
        <p:txBody>
          <a:bodyPr>
            <a:normAutofit/>
          </a:bodyPr>
          <a:lstStyle/>
          <a:p>
            <a:r>
              <a:rPr lang="nl-NL" dirty="0"/>
              <a:t>Verkoopgesprek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Planning komende weken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Volgende bijeenkomsten 2 bijeenkomsten</a:t>
            </a:r>
          </a:p>
          <a:p>
            <a:pPr marL="530352" lvl="1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07229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4206B7-62C9-4937-A577-9F88A6B96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graphicFrame>
        <p:nvGraphicFramePr>
          <p:cNvPr id="11" name="Tijdelijke aanduiding voor inhoud 10">
            <a:extLst>
              <a:ext uri="{FF2B5EF4-FFF2-40B4-BE49-F238E27FC236}">
                <a16:creationId xmlns:a16="http://schemas.microsoft.com/office/drawing/2014/main" id="{6EC15E40-2CFA-45D8-9C51-D3DA774574C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0826207"/>
              </p:ext>
            </p:extLst>
          </p:nvPr>
        </p:nvGraphicFramePr>
        <p:xfrm>
          <a:off x="0" y="0"/>
          <a:ext cx="12191999" cy="68580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7083">
                  <a:extLst>
                    <a:ext uri="{9D8B030D-6E8A-4147-A177-3AD203B41FA5}">
                      <a16:colId xmlns:a16="http://schemas.microsoft.com/office/drawing/2014/main" val="2394184626"/>
                    </a:ext>
                  </a:extLst>
                </a:gridCol>
                <a:gridCol w="4584124">
                  <a:extLst>
                    <a:ext uri="{9D8B030D-6E8A-4147-A177-3AD203B41FA5}">
                      <a16:colId xmlns:a16="http://schemas.microsoft.com/office/drawing/2014/main" val="3705519897"/>
                    </a:ext>
                  </a:extLst>
                </a:gridCol>
                <a:gridCol w="3829241">
                  <a:extLst>
                    <a:ext uri="{9D8B030D-6E8A-4147-A177-3AD203B41FA5}">
                      <a16:colId xmlns:a16="http://schemas.microsoft.com/office/drawing/2014/main" val="1172554558"/>
                    </a:ext>
                  </a:extLst>
                </a:gridCol>
                <a:gridCol w="2191551">
                  <a:extLst>
                    <a:ext uri="{9D8B030D-6E8A-4147-A177-3AD203B41FA5}">
                      <a16:colId xmlns:a16="http://schemas.microsoft.com/office/drawing/2014/main" val="206577149"/>
                    </a:ext>
                  </a:extLst>
                </a:gridCol>
              </a:tblGrid>
              <a:tr h="421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week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acties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Online opdrachten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gedaan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2055173"/>
                  </a:ext>
                </a:extLst>
              </a:tr>
              <a:tr h="421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Week 1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Verkoopgesprek oefenen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9011009"/>
                  </a:ext>
                </a:extLst>
              </a:tr>
              <a:tr h="8655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Week 2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Geen les thuis werken 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Opdracht 13 C,D en E,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15 en 16 helemaal 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47216682"/>
                  </a:ext>
                </a:extLst>
              </a:tr>
              <a:tr h="8655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Week 3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Geen les thuis werken (BTW en Korting)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Opdrachten 20,21,23 en 24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0827295"/>
                  </a:ext>
                </a:extLst>
              </a:tr>
              <a:tr h="8655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Week 4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Kortingsactie en uitkiezen examen product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20911477"/>
                  </a:ext>
                </a:extLst>
              </a:tr>
              <a:tr h="421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Week 5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Klachten en verzoeken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Opdracht 2,3, 4 en 5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58634521"/>
                  </a:ext>
                </a:extLst>
              </a:tr>
              <a:tr h="8655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Week 6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Website maken (product)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Theorie PR/Promotie en Marketing 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Uitleg week 7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51639169"/>
                  </a:ext>
                </a:extLst>
              </a:tr>
              <a:tr h="421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Week 7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Promotie film maken (product) 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Opdracht 6 A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32724898"/>
                  </a:ext>
                </a:extLst>
              </a:tr>
              <a:tr h="8655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Week 8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Beoordelen en bekijken website  en promotiefilm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Opdracht 8 (examen)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88033123"/>
                  </a:ext>
                </a:extLst>
              </a:tr>
              <a:tr h="421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Week 9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Examens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53397655"/>
                  </a:ext>
                </a:extLst>
              </a:tr>
              <a:tr h="421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Week 10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Herexamen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 dirty="0">
                          <a:effectLst/>
                        </a:rPr>
                        <a:t> 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615698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5088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650CAC-FF26-4446-B0C9-E7FC74D974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Verkoopgesprek</a:t>
            </a:r>
          </a:p>
        </p:txBody>
      </p:sp>
      <p:pic>
        <p:nvPicPr>
          <p:cNvPr id="1026" name="Picture 2" descr="https://start.24boost.nl/media/EA/Keuzedelen%20EduActief/2018/23d62ce4-617a-46b4-9383-95701f82aa44/1.0.0/2018-23d62ce4-617a-46b4-9383-95701f82aa44--ff80a216-416c-464f-89cc-05b5f191343f_image2.jpg/480x316.jpg">
            <a:extLst>
              <a:ext uri="{FF2B5EF4-FFF2-40B4-BE49-F238E27FC236}">
                <a16:creationId xmlns:a16="http://schemas.microsoft.com/office/drawing/2014/main" id="{CC2F9736-58BC-4977-9F0B-F56C51300CA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7550" y="1962150"/>
            <a:ext cx="6191250" cy="421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554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71DB27-794D-460B-933D-D34146DED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Verkoopgesprek 1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F5BF6BB-5114-4A8E-9BC0-23C3E33B29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44462"/>
            <a:ext cx="9601200" cy="4709604"/>
          </a:xfrm>
        </p:spPr>
        <p:txBody>
          <a:bodyPr>
            <a:normAutofit/>
          </a:bodyPr>
          <a:lstStyle/>
          <a:p>
            <a:r>
              <a:rPr lang="nl-NL" dirty="0"/>
              <a:t>Begroeten 1</a:t>
            </a:r>
          </a:p>
          <a:p>
            <a:pPr lvl="1"/>
            <a:r>
              <a:rPr lang="nl-NL" dirty="0"/>
              <a:t>Is de eerste indruk die je geeft en de start van het verkoopgesprek. </a:t>
            </a:r>
          </a:p>
          <a:p>
            <a:pPr lvl="1"/>
            <a:r>
              <a:rPr lang="nl-NL" dirty="0"/>
              <a:t>Klant aanspreken en welkom heten per leeftijd verschillend. </a:t>
            </a:r>
          </a:p>
          <a:p>
            <a:r>
              <a:rPr lang="nl-NL" dirty="0"/>
              <a:t>Observeren 2</a:t>
            </a:r>
          </a:p>
          <a:p>
            <a:pPr lvl="1"/>
            <a:r>
              <a:rPr lang="nl-NL" dirty="0"/>
              <a:t>Na het begroeten kun je de klant eerst observeren (dus niet direct helpen als hij of zij hier niet omvraagt). </a:t>
            </a:r>
          </a:p>
          <a:p>
            <a:pPr lvl="1"/>
            <a:r>
              <a:rPr lang="nl-NL" dirty="0"/>
              <a:t>Je kunt nu goed zien wat de kant zoekt of naar opzoek is. </a:t>
            </a:r>
          </a:p>
          <a:p>
            <a:pPr lvl="1"/>
            <a:r>
              <a:rPr lang="nl-NL" dirty="0"/>
              <a:t>Echter ga niet altijd op de 1</a:t>
            </a:r>
            <a:r>
              <a:rPr lang="nl-NL" baseline="30000" dirty="0"/>
              <a:t>ste</a:t>
            </a:r>
            <a:r>
              <a:rPr lang="nl-NL" dirty="0"/>
              <a:t> indruk af bij het wel of niet aanspreken van een klant. Voorbeeld vakantiepark </a:t>
            </a:r>
          </a:p>
          <a:p>
            <a:pPr lvl="1"/>
            <a:r>
              <a:rPr lang="nl-NL" dirty="0"/>
              <a:t>Non verbaal gedrag klant bepalend voor aanspreek moment</a:t>
            </a:r>
          </a:p>
          <a:p>
            <a:pPr lvl="1"/>
            <a:r>
              <a:rPr lang="nl-NL" dirty="0"/>
              <a:t>Wil je de klant te woord staan, dan is het belangrijk een open houding te hebben. Dat betekent oogcontact maken, rechtop staan, ontspannen lijken en eventueel glimlachen</a:t>
            </a:r>
          </a:p>
          <a:p>
            <a:pPr lvl="1"/>
            <a:endParaRPr lang="nl-NL" dirty="0"/>
          </a:p>
        </p:txBody>
      </p:sp>
      <p:pic>
        <p:nvPicPr>
          <p:cNvPr id="2050" name="Picture 2" descr="Afbeeldingsresultaat voor observeren">
            <a:extLst>
              <a:ext uri="{FF2B5EF4-FFF2-40B4-BE49-F238E27FC236}">
                <a16:creationId xmlns:a16="http://schemas.microsoft.com/office/drawing/2014/main" id="{CB307448-F815-4CD6-8F39-97FF44E3E1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0250" y="186480"/>
            <a:ext cx="2247900" cy="311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2791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51B764-943F-4765-9898-5C4F9D313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Verkoopgesprek 2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23E0D26-BDC4-496E-82A6-429C7254D2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Koopbehoefte vaststellen</a:t>
            </a:r>
          </a:p>
          <a:p>
            <a:pPr lvl="1"/>
            <a:r>
              <a:rPr lang="nl-NL" dirty="0"/>
              <a:t>Is de behoefte van de klant achterhalen welke product of van welke dienst de klant gebruik wil maken. </a:t>
            </a:r>
          </a:p>
          <a:p>
            <a:r>
              <a:rPr lang="nl-NL" dirty="0"/>
              <a:t>Gerichte koopwens </a:t>
            </a:r>
          </a:p>
          <a:p>
            <a:pPr lvl="1"/>
            <a:r>
              <a:rPr lang="nl-NL" dirty="0"/>
              <a:t>Weet wat hij wil, klant is goed voorbereid</a:t>
            </a:r>
          </a:p>
          <a:p>
            <a:r>
              <a:rPr lang="nl-NL" dirty="0"/>
              <a:t>Ongerichte koopwens </a:t>
            </a:r>
          </a:p>
          <a:p>
            <a:pPr lvl="1"/>
            <a:r>
              <a:rPr lang="nl-NL" dirty="0"/>
              <a:t>Weet nog niet precies wat hij wil, koopbehoefte moet onderzocht worden</a:t>
            </a:r>
          </a:p>
          <a:p>
            <a:r>
              <a:rPr lang="nl-NL" dirty="0"/>
              <a:t>Tijdens het gesprek maken we gebruik van de gesprekstechniek LSD</a:t>
            </a:r>
          </a:p>
          <a:p>
            <a:pPr lvl="1"/>
            <a:r>
              <a:rPr lang="nl-NL" dirty="0"/>
              <a:t>Luisteren samenvatten doorvragen</a:t>
            </a:r>
          </a:p>
          <a:p>
            <a:endParaRPr lang="nl-NL" dirty="0"/>
          </a:p>
        </p:txBody>
      </p:sp>
      <p:pic>
        <p:nvPicPr>
          <p:cNvPr id="3076" name="Picture 4" descr="Afbeeldingsresultaat voor koopbehoefte&quot;">
            <a:extLst>
              <a:ext uri="{FF2B5EF4-FFF2-40B4-BE49-F238E27FC236}">
                <a16:creationId xmlns:a16="http://schemas.microsoft.com/office/drawing/2014/main" id="{6777183C-BFAB-49CE-9DF4-C979EAB4C1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0924" y="133350"/>
            <a:ext cx="4391679" cy="2876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40423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B2EA55-6E4D-4AA7-BB67-0192175E9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Verkoopgesprek 3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91A1E23-3E9A-4E39-BCE5-93311076A1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3955002"/>
          </a:xfrm>
        </p:spPr>
        <p:txBody>
          <a:bodyPr>
            <a:normAutofit fontScale="92500"/>
          </a:bodyPr>
          <a:lstStyle/>
          <a:p>
            <a:r>
              <a:rPr lang="nl-NL" dirty="0"/>
              <a:t>Presenteren 3</a:t>
            </a:r>
          </a:p>
          <a:p>
            <a:pPr lvl="1"/>
            <a:r>
              <a:rPr lang="nl-NL" dirty="0"/>
              <a:t>Na het achterehalen van de koopbehoefte kan het product of de diens getoond worden (laat het product zien) </a:t>
            </a:r>
          </a:p>
          <a:p>
            <a:pPr lvl="1"/>
            <a:r>
              <a:rPr lang="nl-NL" dirty="0"/>
              <a:t>Vervolgens kun je het product of de dienst demonstreren </a:t>
            </a:r>
          </a:p>
          <a:p>
            <a:pPr lvl="1"/>
            <a:r>
              <a:rPr lang="nl-NL" dirty="0"/>
              <a:t>Je kunt adviseren en ook informeren</a:t>
            </a:r>
          </a:p>
          <a:p>
            <a:pPr marL="530352" lvl="1" indent="0">
              <a:buNone/>
            </a:pPr>
            <a:r>
              <a:rPr lang="nl-NL" dirty="0">
                <a:hlinkClick r:id="rId2"/>
              </a:rPr>
              <a:t>https://youtu.be/IZXVyXyg4as</a:t>
            </a:r>
            <a:r>
              <a:rPr lang="nl-NL" dirty="0"/>
              <a:t> </a:t>
            </a:r>
          </a:p>
          <a:p>
            <a:pPr marL="530352" lvl="1" indent="0">
              <a:buNone/>
            </a:pPr>
            <a:endParaRPr lang="nl-NL" dirty="0"/>
          </a:p>
          <a:p>
            <a:r>
              <a:rPr lang="nl-NL" dirty="0"/>
              <a:t>Bezwaar en weerstand bij de kant 4/5</a:t>
            </a:r>
          </a:p>
          <a:p>
            <a:pPr lvl="1"/>
            <a:r>
              <a:rPr lang="nl-NL" dirty="0"/>
              <a:t>Kan gaan om bijvoorbeeld de prijs (bezwaar)</a:t>
            </a:r>
          </a:p>
          <a:p>
            <a:pPr lvl="1"/>
            <a:r>
              <a:rPr lang="nl-NL" dirty="0"/>
              <a:t>Kan gaan om bijvoorbeeld de functies of verwachting (weerstand)</a:t>
            </a:r>
          </a:p>
          <a:p>
            <a:pPr lvl="1"/>
            <a:r>
              <a:rPr lang="nl-NL" dirty="0"/>
              <a:t> Toon begrip maar houvast aan jou verhaal maar ga niet in discussie met een klant  </a:t>
            </a:r>
          </a:p>
        </p:txBody>
      </p:sp>
      <p:pic>
        <p:nvPicPr>
          <p:cNvPr id="4098" name="Picture 2" descr="Afbeeldingsresultaat voor weerstand cartoon&quot;">
            <a:extLst>
              <a:ext uri="{FF2B5EF4-FFF2-40B4-BE49-F238E27FC236}">
                <a16:creationId xmlns:a16="http://schemas.microsoft.com/office/drawing/2014/main" id="{3FE8B883-AF77-4DAF-9DC6-70FE577458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7100" y="90489"/>
            <a:ext cx="4629150" cy="2530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40308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B6D96E-825C-420A-BDC3-BF4A3DE86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Verkoopgesprek 4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FA540DA-8E5C-43CE-96D8-76BA273A61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/>
              <a:t>Bijverkoop</a:t>
            </a:r>
            <a:r>
              <a:rPr lang="nl-NL" dirty="0"/>
              <a:t> 6</a:t>
            </a:r>
          </a:p>
          <a:p>
            <a:pPr lvl="1"/>
            <a:r>
              <a:rPr lang="nl-NL" dirty="0"/>
              <a:t>Is het verkopen van producten die horen bij het product of de dienst die is aangeschaft door de klant. Ook wel </a:t>
            </a:r>
            <a:r>
              <a:rPr lang="nl-NL" i="0" dirty="0" err="1"/>
              <a:t>crossselling</a:t>
            </a:r>
            <a:r>
              <a:rPr lang="nl-NL" i="0" dirty="0"/>
              <a:t> genoemd</a:t>
            </a:r>
          </a:p>
          <a:p>
            <a:pPr lvl="1"/>
            <a:endParaRPr lang="nl-NL" dirty="0"/>
          </a:p>
        </p:txBody>
      </p:sp>
      <p:pic>
        <p:nvPicPr>
          <p:cNvPr id="5122" name="Picture 2" descr="Afbeeldingsresultaat voor bijverkoop&quot;">
            <a:extLst>
              <a:ext uri="{FF2B5EF4-FFF2-40B4-BE49-F238E27FC236}">
                <a16:creationId xmlns:a16="http://schemas.microsoft.com/office/drawing/2014/main" id="{1DD8D54E-B88C-4835-8A60-065E5714B9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9031" y="3633277"/>
            <a:ext cx="4833937" cy="2910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99353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DED8DB-3A7C-4A3E-BA01-91509BFDD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 opdracht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99DABB5-9219-4C37-BD26-4D31E380A4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384917"/>
            <a:ext cx="9601200" cy="522006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dirty="0"/>
              <a:t>Vandaag ga je het verkoopgesprek uitvoeren in viertallen. </a:t>
            </a:r>
          </a:p>
          <a:p>
            <a:pPr marL="0" indent="0">
              <a:buNone/>
            </a:pPr>
            <a:r>
              <a:rPr lang="nl-NL" dirty="0"/>
              <a:t> </a:t>
            </a:r>
          </a:p>
          <a:p>
            <a:pPr marL="0" indent="0">
              <a:buNone/>
            </a:pPr>
            <a:r>
              <a:rPr lang="nl-NL" dirty="0"/>
              <a:t>Je hebt gekozen uit onderstaande producten;</a:t>
            </a:r>
          </a:p>
          <a:p>
            <a:pPr lvl="1"/>
            <a:r>
              <a:rPr lang="nl-NL" dirty="0"/>
              <a:t>Verkopen van spelcomputer</a:t>
            </a:r>
          </a:p>
          <a:p>
            <a:pPr lvl="1"/>
            <a:r>
              <a:rPr lang="nl-NL" dirty="0"/>
              <a:t>Verkopen van Hotelovernachting</a:t>
            </a:r>
          </a:p>
          <a:p>
            <a:pPr lvl="1"/>
            <a:r>
              <a:rPr lang="nl-NL" dirty="0"/>
              <a:t>Verkopen van wasmiddel</a:t>
            </a:r>
          </a:p>
          <a:p>
            <a:pPr lvl="1"/>
            <a:r>
              <a:rPr lang="nl-NL" dirty="0"/>
              <a:t>Verkopen van muziek oordopjes </a:t>
            </a:r>
          </a:p>
          <a:p>
            <a:pPr lvl="1"/>
            <a:endParaRPr lang="nl-NL" dirty="0"/>
          </a:p>
          <a:p>
            <a:pPr marL="0" indent="0">
              <a:buNone/>
            </a:pPr>
            <a:r>
              <a:rPr lang="nl-NL" dirty="0"/>
              <a:t>Je hebt 3 verschillende alternatieve voorbereid voor het verkoop gesprek. Heb je de opdracht via </a:t>
            </a:r>
            <a:r>
              <a:rPr lang="nl-NL" dirty="0" err="1"/>
              <a:t>its</a:t>
            </a:r>
            <a:r>
              <a:rPr lang="nl-NL" dirty="0"/>
              <a:t> </a:t>
            </a:r>
            <a:r>
              <a:rPr lang="nl-NL" dirty="0" err="1"/>
              <a:t>learning</a:t>
            </a:r>
            <a:r>
              <a:rPr lang="nl-NL" dirty="0"/>
              <a:t> ingeleverd. </a:t>
            </a:r>
          </a:p>
          <a:p>
            <a:r>
              <a:rPr lang="nl-NL" dirty="0"/>
              <a:t>Van belang is om van alle 3 alternatieven de</a:t>
            </a:r>
          </a:p>
          <a:p>
            <a:pPr lvl="1"/>
            <a:r>
              <a:rPr lang="nl-NL" dirty="0"/>
              <a:t>De prijs te weten</a:t>
            </a:r>
          </a:p>
          <a:p>
            <a:pPr lvl="1"/>
            <a:r>
              <a:rPr lang="nl-NL" dirty="0"/>
              <a:t>De opties (wat kunnen de producten)</a:t>
            </a:r>
          </a:p>
          <a:p>
            <a:pPr lvl="1"/>
            <a:r>
              <a:rPr lang="nl-NL" dirty="0"/>
              <a:t>Hoe werken de producten</a:t>
            </a:r>
          </a:p>
          <a:p>
            <a:pPr lvl="1"/>
            <a:r>
              <a:rPr lang="nl-NL" dirty="0"/>
              <a:t>Welk product zou jij adviseren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93559467"/>
      </p:ext>
    </p:extLst>
  </p:cSld>
  <p:clrMapOvr>
    <a:masterClrMapping/>
  </p:clrMapOvr>
</p:sld>
</file>

<file path=ppt/theme/theme1.xml><?xml version="1.0" encoding="utf-8"?>
<a:theme xmlns:a="http://schemas.openxmlformats.org/drawingml/2006/main" name="Bijgesneden">
  <a:themeElements>
    <a:clrScheme name="Bijgesneden">
      <a:dk1>
        <a:sysClr val="windowText" lastClr="000000"/>
      </a:dk1>
      <a:lt1>
        <a:sysClr val="window" lastClr="FFFFFF"/>
      </a:lt1>
      <a:dk2>
        <a:srgbClr val="1A2E40"/>
      </a:dk2>
      <a:lt2>
        <a:srgbClr val="EBE7DD"/>
      </a:lt2>
      <a:accent1>
        <a:srgbClr val="69A1AB"/>
      </a:accent1>
      <a:accent2>
        <a:srgbClr val="F2C418"/>
      </a:accent2>
      <a:accent3>
        <a:srgbClr val="87492C"/>
      </a:accent3>
      <a:accent4>
        <a:srgbClr val="4A845E"/>
      </a:accent4>
      <a:accent5>
        <a:srgbClr val="DC9528"/>
      </a:accent5>
      <a:accent6>
        <a:srgbClr val="9A5D78"/>
      </a:accent6>
      <a:hlink>
        <a:srgbClr val="66C8E3"/>
      </a:hlink>
      <a:folHlink>
        <a:srgbClr val="B162A1"/>
      </a:folHlink>
    </a:clrScheme>
    <a:fontScheme name="Bijgesneden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ijgesneden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17F9D331-421E-442F-B033-AF5B21A4485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1620</TotalTime>
  <Words>508</Words>
  <Application>Microsoft Office PowerPoint</Application>
  <PresentationFormat>Breedbeeld</PresentationFormat>
  <Paragraphs>102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Calibri</vt:lpstr>
      <vt:lpstr>Franklin Gothic Book</vt:lpstr>
      <vt:lpstr>Bijgesneden</vt:lpstr>
      <vt:lpstr>Klant contact en verkoop </vt:lpstr>
      <vt:lpstr>Deze week</vt:lpstr>
      <vt:lpstr>PowerPoint-presentatie</vt:lpstr>
      <vt:lpstr>Verkoopgesprek</vt:lpstr>
      <vt:lpstr>Verkoopgesprek 1</vt:lpstr>
      <vt:lpstr>Verkoopgesprek 2</vt:lpstr>
      <vt:lpstr>Verkoopgesprek 3</vt:lpstr>
      <vt:lpstr>Verkoopgesprek 4</vt:lpstr>
      <vt:lpstr>De opdracht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Klant contact en verkoop</dc:title>
  <dc:creator>Joey Danny Witte</dc:creator>
  <cp:lastModifiedBy>Joey Danny Witte</cp:lastModifiedBy>
  <cp:revision>40</cp:revision>
  <dcterms:created xsi:type="dcterms:W3CDTF">2019-11-25T08:10:45Z</dcterms:created>
  <dcterms:modified xsi:type="dcterms:W3CDTF">2020-02-12T09:15:35Z</dcterms:modified>
</cp:coreProperties>
</file>