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257" r:id="rId3"/>
    <p:sldId id="268" r:id="rId4"/>
    <p:sldId id="259" r:id="rId5"/>
    <p:sldId id="262" r:id="rId6"/>
    <p:sldId id="265"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02"/>
    <p:restoredTop sz="68015" autoAdjust="0"/>
  </p:normalViewPr>
  <p:slideViewPr>
    <p:cSldViewPr snapToGrid="0" snapToObjects="1">
      <p:cViewPr varScale="1">
        <p:scale>
          <a:sx n="63" d="100"/>
          <a:sy n="63" d="100"/>
        </p:scale>
        <p:origin x="-120" y="-6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51DB13-8B38-B042-8945-119E2A2B7D54}" type="datetimeFigureOut">
              <a:rPr lang="en-US" smtClean="0"/>
              <a:t>6/12/2017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6A12D4-6A2B-9E46-B80F-705C9EA321AF}" type="slidenum">
              <a:rPr lang="en-US" smtClean="0"/>
              <a:t>‹#›</a:t>
            </a:fld>
            <a:endParaRPr lang="en-US"/>
          </a:p>
        </p:txBody>
      </p:sp>
    </p:spTree>
    <p:extLst>
      <p:ext uri="{BB962C8B-B14F-4D97-AF65-F5344CB8AC3E}">
        <p14:creationId xmlns:p14="http://schemas.microsoft.com/office/powerpoint/2010/main" val="375764587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Tool_IE_2_het_vergelijken_van_gestructur"/><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200" kern="1200" dirty="0" smtClean="0">
                <a:solidFill>
                  <a:schemeClr val="tx1"/>
                </a:solidFill>
                <a:effectLst/>
                <a:latin typeface="+mn-lt"/>
                <a:ea typeface="+mn-ea"/>
                <a:cs typeface="+mn-cs"/>
              </a:rPr>
              <a:t>Het doel van deze tool is om de groep te helpen een beter begrip van de </a:t>
            </a:r>
            <a:r>
              <a:rPr lang="nl-NL" sz="1200" kern="1200" dirty="0" err="1" smtClean="0">
                <a:solidFill>
                  <a:schemeClr val="tx1"/>
                </a:solidFill>
                <a:effectLst/>
                <a:latin typeface="+mn-lt"/>
                <a:ea typeface="+mn-ea"/>
                <a:cs typeface="+mn-cs"/>
              </a:rPr>
              <a:t>onderzoekscyclus</a:t>
            </a:r>
            <a:r>
              <a:rPr lang="nl-NL" sz="1200" kern="1200" dirty="0" smtClean="0">
                <a:solidFill>
                  <a:schemeClr val="tx1"/>
                </a:solidFill>
                <a:effectLst/>
                <a:latin typeface="+mn-lt"/>
                <a:ea typeface="+mn-ea"/>
                <a:cs typeface="+mn-cs"/>
              </a:rPr>
              <a:t> voor docenten te ontwikkelen en om de docenten in de groep te laten begrijpen hoe ze hun eigen specifieke onderzoeksvragen binnen deze cyclus kunnen gebruiken om hun lespraktijk te ontwikkelen. </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De </a:t>
            </a:r>
            <a:r>
              <a:rPr lang="en-GB" sz="1200" kern="1200" dirty="0" err="1" smtClean="0">
                <a:solidFill>
                  <a:schemeClr val="tx1"/>
                </a:solidFill>
                <a:effectLst/>
                <a:latin typeface="+mn-lt"/>
                <a:ea typeface="+mn-ea"/>
                <a:cs typeface="+mn-cs"/>
              </a:rPr>
              <a:t>groep</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zal</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aanpakken</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bespreken</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en</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onderzoeksvragen</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opstellen</a:t>
            </a:r>
            <a:r>
              <a:rPr lang="en-GB" sz="1200" kern="1200" baseline="0" dirty="0" smtClean="0">
                <a:solidFill>
                  <a:schemeClr val="tx1"/>
                </a:solidFill>
                <a:effectLst/>
                <a:latin typeface="+mn-lt"/>
                <a:ea typeface="+mn-ea"/>
                <a:cs typeface="+mn-cs"/>
              </a:rPr>
              <a:t> die </a:t>
            </a:r>
            <a:r>
              <a:rPr lang="en-GB" sz="1200" kern="1200" baseline="0" dirty="0" err="1" smtClean="0">
                <a:solidFill>
                  <a:schemeClr val="tx1"/>
                </a:solidFill>
                <a:effectLst/>
                <a:latin typeface="+mn-lt"/>
                <a:ea typeface="+mn-ea"/>
                <a:cs typeface="+mn-cs"/>
              </a:rPr>
              <a:t>onderzocht</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kunnen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worden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bij</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gebruik</a:t>
            </a:r>
            <a:r>
              <a:rPr lang="en-GB" sz="1200" kern="1200" baseline="0" dirty="0" smtClean="0">
                <a:solidFill>
                  <a:schemeClr val="tx1"/>
                </a:solidFill>
                <a:effectLst/>
                <a:latin typeface="+mn-lt"/>
                <a:ea typeface="+mn-ea"/>
                <a:cs typeface="+mn-cs"/>
              </a:rPr>
              <a:t> van MASCIL tools in </a:t>
            </a:r>
            <a:r>
              <a:rPr lang="en-GB" sz="1200" kern="1200" baseline="0" dirty="0" err="1" smtClean="0">
                <a:solidFill>
                  <a:schemeClr val="tx1"/>
                </a:solidFill>
                <a:effectLst/>
                <a:latin typeface="+mn-lt"/>
                <a:ea typeface="+mn-ea"/>
                <a:cs typeface="+mn-cs"/>
              </a:rPr>
              <a:t>combinatie</a:t>
            </a:r>
            <a:r>
              <a:rPr lang="en-GB" sz="1200" kern="1200" baseline="0" dirty="0" smtClean="0">
                <a:solidFill>
                  <a:schemeClr val="tx1"/>
                </a:solidFill>
                <a:effectLst/>
                <a:latin typeface="+mn-lt"/>
                <a:ea typeface="+mn-ea"/>
                <a:cs typeface="+mn-cs"/>
              </a:rPr>
              <a:t> met de </a:t>
            </a:r>
            <a:r>
              <a:rPr lang="en-GB" sz="1200" kern="1200" baseline="0" dirty="0" err="1" smtClean="0">
                <a:solidFill>
                  <a:schemeClr val="tx1"/>
                </a:solidFill>
                <a:effectLst/>
                <a:latin typeface="+mn-lt"/>
                <a:ea typeface="+mn-ea"/>
                <a:cs typeface="+mn-cs"/>
              </a:rPr>
              <a:t>onderzoekscyclus</a:t>
            </a:r>
            <a:r>
              <a:rPr lang="en-GB" sz="1200" kern="1200" baseline="0" dirty="0" smtClean="0">
                <a:solidFill>
                  <a:schemeClr val="tx1"/>
                </a:solidFill>
                <a:effectLst/>
                <a:latin typeface="+mn-lt"/>
                <a:ea typeface="+mn-ea"/>
                <a:cs typeface="+mn-cs"/>
              </a:rPr>
              <a:t>.</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2</a:t>
            </a:fld>
            <a:endParaRPr lang="en-US"/>
          </a:p>
        </p:txBody>
      </p:sp>
    </p:spTree>
    <p:extLst>
      <p:ext uri="{BB962C8B-B14F-4D97-AF65-F5344CB8AC3E}">
        <p14:creationId xmlns:p14="http://schemas.microsoft.com/office/powerpoint/2010/main" val="3011429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err="1" smtClean="0">
                <a:solidFill>
                  <a:schemeClr val="tx1"/>
                </a:solidFill>
                <a:effectLst/>
                <a:latin typeface="+mn-lt"/>
                <a:ea typeface="+mn-ea"/>
                <a:cs typeface="+mn-cs"/>
              </a:rPr>
              <a:t>Deel</a:t>
            </a:r>
            <a:r>
              <a:rPr lang="en-GB" sz="1200" kern="1200" dirty="0" smtClean="0">
                <a:solidFill>
                  <a:schemeClr val="tx1"/>
                </a:solidFill>
                <a:effectLst/>
                <a:latin typeface="+mn-lt"/>
                <a:ea typeface="+mn-ea"/>
                <a:cs typeface="+mn-cs"/>
              </a:rPr>
              <a:t> </a:t>
            </a:r>
            <a:r>
              <a:rPr lang="en-GB" sz="1200" i="0" kern="1200" dirty="0" smtClean="0">
                <a:solidFill>
                  <a:schemeClr val="tx1"/>
                </a:solidFill>
                <a:effectLst/>
                <a:latin typeface="+mn-lt"/>
                <a:ea typeface="+mn-ea"/>
                <a:cs typeface="+mn-cs"/>
              </a:rPr>
              <a:t>de</a:t>
            </a:r>
            <a:r>
              <a:rPr lang="en-GB" sz="1200" i="0" kern="1200" baseline="0" dirty="0" smtClean="0">
                <a:solidFill>
                  <a:schemeClr val="tx1"/>
                </a:solidFill>
                <a:effectLst/>
                <a:latin typeface="+mn-lt"/>
                <a:ea typeface="+mn-ea"/>
                <a:cs typeface="+mn-cs"/>
              </a:rPr>
              <a:t> </a:t>
            </a:r>
            <a:r>
              <a:rPr lang="en-GB" sz="1200" i="1" kern="1200" dirty="0" smtClean="0">
                <a:solidFill>
                  <a:schemeClr val="tx1"/>
                </a:solidFill>
                <a:effectLst/>
                <a:latin typeface="+mn-lt"/>
                <a:ea typeface="+mn-ea"/>
                <a:cs typeface="+mn-cs"/>
              </a:rPr>
              <a:t>Handout </a:t>
            </a:r>
            <a:r>
              <a:rPr lang="en-GB" sz="1200" i="1" kern="1200" dirty="0" smtClean="0">
                <a:solidFill>
                  <a:schemeClr val="tx1"/>
                </a:solidFill>
                <a:effectLst/>
                <a:latin typeface="+mn-lt"/>
                <a:ea typeface="+mn-ea"/>
                <a:cs typeface="+mn-cs"/>
              </a:rPr>
              <a:t>1: The teacher inquiry </a:t>
            </a:r>
            <a:r>
              <a:rPr lang="en-GB" sz="1200" i="1" kern="1200" dirty="0" smtClean="0">
                <a:solidFill>
                  <a:schemeClr val="tx1"/>
                </a:solidFill>
                <a:effectLst/>
                <a:latin typeface="+mn-lt"/>
                <a:ea typeface="+mn-ea"/>
                <a:cs typeface="+mn-cs"/>
              </a:rPr>
              <a:t>cycle </a:t>
            </a:r>
            <a:r>
              <a:rPr lang="en-GB" sz="1200" i="0" kern="1200" dirty="0" err="1" smtClean="0">
                <a:solidFill>
                  <a:schemeClr val="tx1"/>
                </a:solidFill>
                <a:effectLst/>
                <a:latin typeface="+mn-lt"/>
                <a:ea typeface="+mn-ea"/>
                <a:cs typeface="+mn-cs"/>
              </a:rPr>
              <a:t>uit</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Bespreek</a:t>
            </a:r>
            <a:r>
              <a:rPr lang="en-GB" sz="1200" kern="1200" dirty="0" smtClean="0">
                <a:solidFill>
                  <a:schemeClr val="tx1"/>
                </a:solidFill>
                <a:effectLst/>
                <a:latin typeface="+mn-lt"/>
                <a:ea typeface="+mn-ea"/>
                <a:cs typeface="+mn-cs"/>
              </a:rPr>
              <a:t> </a:t>
            </a:r>
            <a:r>
              <a:rPr lang="nl-NL" sz="1200" kern="1200" dirty="0" smtClean="0">
                <a:solidFill>
                  <a:schemeClr val="tx1"/>
                </a:solidFill>
                <a:effectLst/>
                <a:latin typeface="+mn-lt"/>
                <a:ea typeface="+mn-ea"/>
                <a:cs typeface="+mn-cs"/>
              </a:rPr>
              <a:t>h</a:t>
            </a:r>
            <a:r>
              <a:rPr lang="nl-NL" sz="1200" dirty="0" smtClean="0"/>
              <a:t>oe de algemene aanpak geïmplementeerd kan worden wanneer ze verschillende tools gebruiken om onderdelen en professionele vragen te onderzoeken.</a:t>
            </a:r>
          </a:p>
        </p:txBody>
      </p:sp>
      <p:sp>
        <p:nvSpPr>
          <p:cNvPr id="4" name="Slide Number Placeholder 3"/>
          <p:cNvSpPr>
            <a:spLocks noGrp="1"/>
          </p:cNvSpPr>
          <p:nvPr>
            <p:ph type="sldNum" sz="quarter" idx="10"/>
          </p:nvPr>
        </p:nvSpPr>
        <p:spPr/>
        <p:txBody>
          <a:bodyPr/>
          <a:lstStyle/>
          <a:p>
            <a:fld id="{7C6A12D4-6A2B-9E46-B80F-705C9EA321AF}" type="slidenum">
              <a:rPr lang="en-US" smtClean="0"/>
              <a:t>3</a:t>
            </a:fld>
            <a:endParaRPr lang="en-US"/>
          </a:p>
        </p:txBody>
      </p:sp>
    </p:spTree>
    <p:extLst>
      <p:ext uri="{BB962C8B-B14F-4D97-AF65-F5344CB8AC3E}">
        <p14:creationId xmlns:p14="http://schemas.microsoft.com/office/powerpoint/2010/main" val="13960823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V</a:t>
            </a:r>
            <a:r>
              <a:rPr lang="nl-NL" sz="1200" kern="1200" dirty="0" smtClean="0">
                <a:solidFill>
                  <a:schemeClr val="tx1"/>
                </a:solidFill>
                <a:effectLst/>
                <a:latin typeface="+mn-lt"/>
                <a:ea typeface="+mn-ea"/>
                <a:cs typeface="+mn-cs"/>
              </a:rPr>
              <a:t>raag de docenten om in kleine groepen te werken aan het onderstaande voorbeeld en te bespreken hoe deze benadering geïmplementeerd kan worden. Kunnen zij suggesties geven voor alternatieve onderzoeksvragen om in de klas te onderzoeken?</a:t>
            </a:r>
          </a:p>
          <a:p>
            <a:r>
              <a:rPr lang="en-GB"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nl-NL" sz="1200" b="1" kern="1200" dirty="0" smtClean="0">
                <a:solidFill>
                  <a:schemeClr val="tx1"/>
                </a:solidFill>
                <a:effectLst/>
                <a:latin typeface="+mn-lt"/>
                <a:ea typeface="+mn-ea"/>
                <a:cs typeface="+mn-cs"/>
              </a:rPr>
              <a:t>Voorbeeld</a:t>
            </a:r>
            <a:endParaRPr lang="en-US" sz="1200" kern="1200" dirty="0" smtClean="0">
              <a:solidFill>
                <a:schemeClr val="tx1"/>
              </a:solidFill>
              <a:effectLst/>
              <a:latin typeface="+mn-lt"/>
              <a:ea typeface="+mn-ea"/>
              <a:cs typeface="+mn-cs"/>
            </a:endParaRPr>
          </a:p>
          <a:p>
            <a:r>
              <a:rPr lang="nl-NL" sz="1200" kern="1200" dirty="0" smtClean="0">
                <a:solidFill>
                  <a:schemeClr val="tx1"/>
                </a:solidFill>
                <a:effectLst/>
                <a:latin typeface="+mn-lt"/>
                <a:ea typeface="+mn-ea"/>
                <a:cs typeface="+mn-cs"/>
              </a:rPr>
              <a:t>Een groep wil onderzoeken hoe zij kunnen werken met wiskunde-opdrachten met een verschillende mate van structurering. Ze willen focussen op het onderwerp: Onderzoekend leren bij wiskunde, en stellen de vraag: Hoe zien bij wiskunde opdrachten voor onderzoekend leren eruit? Bij het werken aan deze onderzoeksvraag kunnen ze bijvoorbeeld de tool IE-2: </a:t>
            </a:r>
            <a:r>
              <a:rPr lang="nl-NL" sz="1200" u="sng" kern="1200" dirty="0" smtClean="0">
                <a:solidFill>
                  <a:schemeClr val="tx1"/>
                </a:solidFill>
                <a:effectLst/>
                <a:latin typeface="+mn-lt"/>
                <a:ea typeface="+mn-ea"/>
                <a:cs typeface="+mn-cs"/>
                <a:hlinkClick r:id="rId3" action="ppaction://hlinkfile"/>
              </a:rPr>
              <a:t>Het vergelijken van gestructureerde en ongestructureerde opdrachten</a:t>
            </a:r>
            <a:r>
              <a:rPr lang="nl-NL" sz="1200" kern="1200" dirty="0" smtClean="0">
                <a:solidFill>
                  <a:schemeClr val="tx1"/>
                </a:solidFill>
                <a:effectLst/>
                <a:latin typeface="+mn-lt"/>
                <a:ea typeface="+mn-ea"/>
                <a:cs typeface="+mn-cs"/>
              </a:rPr>
              <a:t>, gebruiken en beslissen om een gestructureerde en een ongestructureerde versie van dezelfde opdracht in hun klas te gebruiken om een eigen onderzoeksvraag, bijvoorbeeld </a:t>
            </a:r>
            <a:r>
              <a:rPr lang="nl-NL" sz="1200" i="1" kern="1200" dirty="0" smtClean="0">
                <a:solidFill>
                  <a:schemeClr val="tx1"/>
                </a:solidFill>
                <a:effectLst/>
                <a:latin typeface="+mn-lt"/>
                <a:ea typeface="+mn-ea"/>
                <a:cs typeface="+mn-cs"/>
              </a:rPr>
              <a:t>Wat is het effect van structuur op het leren van de leerling?</a:t>
            </a:r>
            <a:r>
              <a:rPr lang="nl-NL" sz="1200" kern="1200" dirty="0" smtClean="0">
                <a:solidFill>
                  <a:schemeClr val="tx1"/>
                </a:solidFill>
                <a:effectLst/>
                <a:latin typeface="+mn-lt"/>
                <a:ea typeface="+mn-ea"/>
                <a:cs typeface="+mn-cs"/>
              </a:rPr>
              <a:t> te onderzoeken.</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4</a:t>
            </a:fld>
            <a:endParaRPr lang="en-US"/>
          </a:p>
        </p:txBody>
      </p:sp>
    </p:spTree>
    <p:extLst>
      <p:ext uri="{BB962C8B-B14F-4D97-AF65-F5344CB8AC3E}">
        <p14:creationId xmlns:p14="http://schemas.microsoft.com/office/powerpoint/2010/main" val="35560754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Bring the group together and compare ideas. Ask them to think about two or three of their suggested research questions and consider:</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How will a common plan of action be developed? Will all teachers use the same tasks? Will they use different tasks? </a:t>
            </a:r>
            <a:endParaRPr lang="en-US"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What ‘data’ will members of the group collect?</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(By ‘data’ here we are referring mainly to qualitative data such as student work, an account of the lesson, photographs of the lesson and so on).</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Explain how important it is that when a group next meet, after exploring a research question in the classroom, then all members of the group should be able to describe what happened and what worked. It is reflection on these outcomes that is central to the group’s professional learning: considering implications for their teaching practice is perhaps the most important part of the cycle. Each group meeting needs to be planned with sufficient time for this.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5</a:t>
            </a:fld>
            <a:endParaRPr lang="en-US"/>
          </a:p>
        </p:txBody>
      </p:sp>
    </p:spTree>
    <p:extLst>
      <p:ext uri="{BB962C8B-B14F-4D97-AF65-F5344CB8AC3E}">
        <p14:creationId xmlns:p14="http://schemas.microsoft.com/office/powerpoint/2010/main" val="3170497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effectLst/>
                <a:latin typeface="+mn-lt"/>
                <a:ea typeface="+mn-ea"/>
                <a:cs typeface="+mn-cs"/>
              </a:rPr>
              <a:t>Laat de groep nu hun eigen focus voor hun professionele ontwikkeling bepalen en de onderzoeksvragen formuleren die daarbij passen. U hebt wellicht al afspraken gemaakt over de tools die u wilt gebruiken. Stimuleer elke docent in de groep om na te denken over een van deze tools en om voor de volgende keer een onderzoeksvraag met een beknopt plan voor het verzamelen dan gegevens te schrijven, die de groep kan gebruiken. Zorg dat u deze deelt wanneer u die tool inzet in de groep.</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6</a:t>
            </a:fld>
            <a:endParaRPr lang="en-US"/>
          </a:p>
        </p:txBody>
      </p:sp>
    </p:spTree>
    <p:extLst>
      <p:ext uri="{BB962C8B-B14F-4D97-AF65-F5344CB8AC3E}">
        <p14:creationId xmlns:p14="http://schemas.microsoft.com/office/powerpoint/2010/main" val="13063095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760E1BD8-D732-3649-BF4F-B81352AC8426}" type="datetimeFigureOut">
              <a:rPr lang="en-US" smtClean="0"/>
              <a:t>6/12/2017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760E1BD8-D732-3649-BF4F-B81352AC8426}" type="datetimeFigureOut">
              <a:rPr lang="en-US" smtClean="0"/>
              <a:t>6/12/2017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760E1BD8-D732-3649-BF4F-B81352AC8426}" type="datetimeFigureOut">
              <a:rPr lang="en-US" smtClean="0"/>
              <a:t>6/12/2017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760E1BD8-D732-3649-BF4F-B81352AC8426}" type="datetimeFigureOut">
              <a:rPr lang="en-US" smtClean="0"/>
              <a:t>6/12/2017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0E1BD8-D732-3649-BF4F-B81352AC8426}" type="datetimeFigureOut">
              <a:rPr lang="en-US" smtClean="0"/>
              <a:t>6/12/2017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60E1BD8-D732-3649-BF4F-B81352AC8426}" type="datetimeFigureOut">
              <a:rPr lang="en-US" smtClean="0"/>
              <a:t>6/12/2017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60E1BD8-D732-3649-BF4F-B81352AC8426}" type="datetimeFigureOut">
              <a:rPr lang="en-US" smtClean="0"/>
              <a:t>6/12/2017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0E1BD8-D732-3649-BF4F-B81352AC8426}" type="datetimeFigureOut">
              <a:rPr lang="en-US" smtClean="0"/>
              <a:t>6/12/2017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Centre for Research in Mathematics Education, University of Nottingham</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7E06CA-0160-C047-90C8-0DF1167D882B}" type="slidenum">
              <a:rPr lang="en-US" smtClean="0"/>
              <a:t>‹#›</a:t>
            </a:fld>
            <a:endParaRPr lang="en-US"/>
          </a:p>
        </p:txBody>
      </p:sp>
      <p:pic>
        <p:nvPicPr>
          <p:cNvPr id="7" name="Picture 6" descr="mascil_Logo_4C.eps"/>
          <p:cNvPicPr>
            <a:picLocks noChangeAspect="1"/>
          </p:cNvPicPr>
          <p:nvPr userDrawn="1"/>
        </p:nvPicPr>
        <p:blipFill>
          <a:blip r:embed="rId13"/>
          <a:stretch>
            <a:fillRect/>
          </a:stretch>
        </p:blipFill>
        <p:spPr>
          <a:xfrm>
            <a:off x="333917" y="6070600"/>
            <a:ext cx="1117600" cy="571500"/>
          </a:xfrm>
          <a:prstGeom prst="rect">
            <a:avLst/>
          </a:prstGeom>
        </p:spPr>
      </p:pic>
      <p:pic>
        <p:nvPicPr>
          <p:cNvPr id="8" name="Grafik 2"/>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8015287" y="6149025"/>
            <a:ext cx="850354" cy="572450"/>
          </a:xfrm>
          <a:prstGeom prst="rect">
            <a:avLst/>
          </a:prstGeom>
        </p:spPr>
      </p:pic>
      <p:pic>
        <p:nvPicPr>
          <p:cNvPr id="9" name="Grafik 4"/>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7307193" y="6149025"/>
            <a:ext cx="708094" cy="576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mascil.mathshell.org.uk/wp-content/uploads/2014/03/teacher-inquiry-cycle-v2.pn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gif"/><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14667"/>
            <a:ext cx="7772400" cy="1704715"/>
          </a:xfrm>
        </p:spPr>
        <p:txBody>
          <a:bodyPr>
            <a:normAutofit fontScale="90000"/>
          </a:bodyPr>
          <a:lstStyle/>
          <a:p>
            <a:r>
              <a:rPr lang="en-US" dirty="0" err="1" smtClean="0"/>
              <a:t>Werkwijze</a:t>
            </a:r>
            <a:r>
              <a:rPr lang="en-US" dirty="0" smtClean="0"/>
              <a:t/>
            </a:r>
            <a:br>
              <a:rPr lang="en-US" dirty="0" smtClean="0"/>
            </a:br>
            <a:r>
              <a:rPr lang="en-GB" sz="4000" dirty="0">
                <a:solidFill>
                  <a:schemeClr val="accent3">
                    <a:lumMod val="75000"/>
                  </a:schemeClr>
                </a:solidFill>
                <a:latin typeface="Lucida Grande"/>
                <a:ea typeface="Lucida Grande"/>
                <a:cs typeface="Lucida Grande"/>
              </a:rPr>
              <a:t>Hoe </a:t>
            </a:r>
            <a:r>
              <a:rPr lang="en-GB" sz="4000" dirty="0" err="1">
                <a:solidFill>
                  <a:schemeClr val="accent3">
                    <a:lumMod val="75000"/>
                  </a:schemeClr>
                </a:solidFill>
                <a:latin typeface="Lucida Grande"/>
                <a:ea typeface="Lucida Grande"/>
                <a:cs typeface="Lucida Grande"/>
              </a:rPr>
              <a:t>zullen</a:t>
            </a:r>
            <a:r>
              <a:rPr lang="en-GB" sz="4000" dirty="0">
                <a:solidFill>
                  <a:schemeClr val="accent3">
                    <a:lumMod val="75000"/>
                  </a:schemeClr>
                </a:solidFill>
                <a:latin typeface="Lucida Grande"/>
                <a:ea typeface="Lucida Grande"/>
                <a:cs typeface="Lucida Grande"/>
              </a:rPr>
              <a:t> we </a:t>
            </a:r>
            <a:r>
              <a:rPr lang="en-GB" sz="4000" dirty="0" err="1">
                <a:solidFill>
                  <a:schemeClr val="accent3">
                    <a:lumMod val="75000"/>
                  </a:schemeClr>
                </a:solidFill>
                <a:latin typeface="Lucida Grande"/>
                <a:ea typeface="Lucida Grande"/>
                <a:cs typeface="Lucida Grande"/>
              </a:rPr>
              <a:t>als</a:t>
            </a:r>
            <a:r>
              <a:rPr lang="en-GB" sz="4000" dirty="0">
                <a:solidFill>
                  <a:schemeClr val="accent3">
                    <a:lumMod val="75000"/>
                  </a:schemeClr>
                </a:solidFill>
                <a:latin typeface="Lucida Grande"/>
                <a:ea typeface="Lucida Grande"/>
                <a:cs typeface="Lucida Grande"/>
              </a:rPr>
              <a:t> </a:t>
            </a:r>
            <a:r>
              <a:rPr lang="en-GB" sz="4000" dirty="0" err="1">
                <a:solidFill>
                  <a:schemeClr val="accent3">
                    <a:lumMod val="75000"/>
                  </a:schemeClr>
                </a:solidFill>
                <a:latin typeface="Lucida Grande"/>
                <a:ea typeface="Lucida Grande"/>
                <a:cs typeface="Lucida Grande"/>
              </a:rPr>
              <a:t>groep</a:t>
            </a:r>
            <a:r>
              <a:rPr lang="en-GB" sz="4000" dirty="0">
                <a:solidFill>
                  <a:schemeClr val="accent3">
                    <a:lumMod val="75000"/>
                  </a:schemeClr>
                </a:solidFill>
                <a:latin typeface="Lucida Grande"/>
                <a:ea typeface="Lucida Grande"/>
                <a:cs typeface="Lucida Grande"/>
              </a:rPr>
              <a:t> </a:t>
            </a:r>
            <a:r>
              <a:rPr lang="en-GB" sz="4000" dirty="0" err="1">
                <a:solidFill>
                  <a:schemeClr val="accent3">
                    <a:lumMod val="75000"/>
                  </a:schemeClr>
                </a:solidFill>
                <a:latin typeface="Lucida Grande"/>
                <a:ea typeface="Lucida Grande"/>
                <a:cs typeface="Lucida Grande"/>
              </a:rPr>
              <a:t>docenten</a:t>
            </a:r>
            <a:r>
              <a:rPr lang="en-GB" sz="4000" dirty="0">
                <a:solidFill>
                  <a:schemeClr val="accent3">
                    <a:lumMod val="75000"/>
                  </a:schemeClr>
                </a:solidFill>
                <a:latin typeface="Lucida Grande"/>
                <a:ea typeface="Lucida Grande"/>
                <a:cs typeface="Lucida Grande"/>
              </a:rPr>
              <a:t> </a:t>
            </a:r>
            <a:r>
              <a:rPr lang="en-GB" sz="4000" dirty="0" err="1">
                <a:solidFill>
                  <a:schemeClr val="accent3">
                    <a:lumMod val="75000"/>
                  </a:schemeClr>
                </a:solidFill>
                <a:latin typeface="Lucida Grande"/>
                <a:ea typeface="Lucida Grande"/>
                <a:cs typeface="Lucida Grande"/>
              </a:rPr>
              <a:t>te</a:t>
            </a:r>
            <a:r>
              <a:rPr lang="en-GB" sz="4000" dirty="0">
                <a:solidFill>
                  <a:schemeClr val="accent3">
                    <a:lumMod val="75000"/>
                  </a:schemeClr>
                </a:solidFill>
                <a:latin typeface="Lucida Grande"/>
                <a:ea typeface="Lucida Grande"/>
                <a:cs typeface="Lucida Grande"/>
              </a:rPr>
              <a:t> </a:t>
            </a:r>
            <a:r>
              <a:rPr lang="en-GB" sz="4000" dirty="0" err="1">
                <a:solidFill>
                  <a:schemeClr val="accent3">
                    <a:lumMod val="75000"/>
                  </a:schemeClr>
                </a:solidFill>
                <a:latin typeface="Lucida Grande"/>
                <a:ea typeface="Lucida Grande"/>
                <a:cs typeface="Lucida Grande"/>
              </a:rPr>
              <a:t>werk</a:t>
            </a:r>
            <a:r>
              <a:rPr lang="en-GB" sz="4000" dirty="0">
                <a:solidFill>
                  <a:schemeClr val="accent3">
                    <a:lumMod val="75000"/>
                  </a:schemeClr>
                </a:solidFill>
                <a:latin typeface="Lucida Grande"/>
                <a:ea typeface="Lucida Grande"/>
                <a:cs typeface="Lucida Grande"/>
              </a:rPr>
              <a:t> </a:t>
            </a:r>
            <a:r>
              <a:rPr lang="en-GB" sz="4000" dirty="0" err="1">
                <a:solidFill>
                  <a:schemeClr val="accent3">
                    <a:lumMod val="75000"/>
                  </a:schemeClr>
                </a:solidFill>
                <a:latin typeface="Lucida Grande"/>
                <a:ea typeface="Lucida Grande"/>
                <a:cs typeface="Lucida Grande"/>
              </a:rPr>
              <a:t>gaan</a:t>
            </a:r>
            <a:r>
              <a:rPr lang="en-GB" sz="4000" dirty="0" smtClean="0">
                <a:solidFill>
                  <a:schemeClr val="accent3">
                    <a:lumMod val="75000"/>
                  </a:schemeClr>
                </a:solidFill>
                <a:latin typeface="Lucida Grande"/>
                <a:ea typeface="Lucida Grande"/>
                <a:cs typeface="Lucida Grande"/>
              </a:rPr>
              <a:t>?</a:t>
            </a:r>
            <a:r>
              <a:rPr lang="en-GB" b="1" i="1" dirty="0"/>
              <a:t/>
            </a:r>
            <a:br>
              <a:rPr lang="en-GB" b="1" i="1" dirty="0"/>
            </a:br>
            <a:endParaRPr lang="en-US" dirty="0"/>
          </a:p>
        </p:txBody>
      </p:sp>
      <p:sp>
        <p:nvSpPr>
          <p:cNvPr id="3" name="Subtitle 2"/>
          <p:cNvSpPr>
            <a:spLocks noGrp="1"/>
          </p:cNvSpPr>
          <p:nvPr>
            <p:ph type="subTitle" idx="1"/>
          </p:nvPr>
        </p:nvSpPr>
        <p:spPr>
          <a:xfrm>
            <a:off x="1371600" y="3923609"/>
            <a:ext cx="6400800" cy="1752600"/>
          </a:xfrm>
        </p:spPr>
        <p:txBody>
          <a:bodyPr>
            <a:normAutofit/>
          </a:bodyPr>
          <a:lstStyle/>
          <a:p>
            <a:r>
              <a:rPr lang="en-US" sz="4000" dirty="0">
                <a:solidFill>
                  <a:schemeClr val="tx1"/>
                </a:solidFill>
              </a:rPr>
              <a:t>Tool </a:t>
            </a:r>
            <a:r>
              <a:rPr lang="en-US" sz="4000" dirty="0" smtClean="0">
                <a:solidFill>
                  <a:schemeClr val="tx1"/>
                </a:solidFill>
              </a:rPr>
              <a:t>PDE-1: </a:t>
            </a:r>
            <a:r>
              <a:rPr lang="en-US" sz="4000" dirty="0" err="1" smtClean="0">
                <a:solidFill>
                  <a:schemeClr val="tx1"/>
                </a:solidFill>
              </a:rPr>
              <a:t>Onderzoekscyclus</a:t>
            </a:r>
            <a:endParaRPr lang="en-US" sz="4000" dirty="0">
              <a:solidFill>
                <a:schemeClr val="tx1"/>
              </a:solidFill>
            </a:endParaRPr>
          </a:p>
        </p:txBody>
      </p:sp>
      <p:sp>
        <p:nvSpPr>
          <p:cNvPr id="4" name="TextBox 3"/>
          <p:cNvSpPr txBox="1"/>
          <p:nvPr/>
        </p:nvSpPr>
        <p:spPr>
          <a:xfrm>
            <a:off x="1762125" y="5638800"/>
            <a:ext cx="5619750" cy="954107"/>
          </a:xfrm>
          <a:prstGeom prst="rect">
            <a:avLst/>
          </a:prstGeom>
          <a:noFill/>
        </p:spPr>
        <p:txBody>
          <a:bodyPr wrap="square" rtlCol="0">
            <a:spAutoFit/>
          </a:bodyPr>
          <a:lstStyle/>
          <a:p>
            <a:r>
              <a:rPr lang="en-US" sz="1400" i="1" dirty="0"/>
              <a:t>© </a:t>
            </a:r>
            <a:r>
              <a:rPr lang="en-US" sz="1400" i="1" dirty="0" smtClean="0"/>
              <a:t>2016 </a:t>
            </a:r>
            <a:r>
              <a:rPr lang="en-US" sz="1400" i="1" dirty="0" err="1"/>
              <a:t>mascil</a:t>
            </a:r>
            <a:r>
              <a:rPr lang="en-US" sz="1400" i="1" dirty="0"/>
              <a:t> project (G.A. no. </a:t>
            </a:r>
            <a:r>
              <a:rPr lang="en-US" sz="1400" i="1" dirty="0" smtClean="0"/>
              <a:t>320693). Lead partner University of Nottingham; </a:t>
            </a:r>
            <a:r>
              <a:rPr lang="en-US" sz="1400" i="1" dirty="0"/>
              <a:t>CC-NC-SA </a:t>
            </a:r>
            <a:r>
              <a:rPr lang="en-US" sz="1400" i="1" dirty="0" smtClean="0"/>
              <a:t>4.0 </a:t>
            </a:r>
            <a:r>
              <a:rPr lang="en-US" sz="1400" i="1" dirty="0"/>
              <a:t>license granted. The project </a:t>
            </a:r>
            <a:r>
              <a:rPr lang="en-US" sz="1400" i="1" dirty="0" err="1"/>
              <a:t>mascil</a:t>
            </a:r>
            <a:r>
              <a:rPr lang="en-US" sz="1400" i="1" dirty="0"/>
              <a:t> has received funding from the European Union’s Seventh Framework </a:t>
            </a:r>
            <a:r>
              <a:rPr lang="en-US" sz="1400" i="1" dirty="0" err="1"/>
              <a:t>Programme</a:t>
            </a:r>
            <a:r>
              <a:rPr lang="en-US" sz="1400" i="1" dirty="0"/>
              <a:t> (FP7/2007-2013).</a:t>
            </a:r>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Overzicht</a:t>
            </a:r>
            <a:endParaRPr lang="en-US" dirty="0"/>
          </a:p>
        </p:txBody>
      </p:sp>
      <p:sp>
        <p:nvSpPr>
          <p:cNvPr id="3" name="Content Placeholder 2"/>
          <p:cNvSpPr>
            <a:spLocks noGrp="1"/>
          </p:cNvSpPr>
          <p:nvPr>
            <p:ph idx="1"/>
          </p:nvPr>
        </p:nvSpPr>
        <p:spPr>
          <a:xfrm>
            <a:off x="829340" y="1417638"/>
            <a:ext cx="7857460" cy="4642076"/>
          </a:xfrm>
        </p:spPr>
        <p:txBody>
          <a:bodyPr>
            <a:normAutofit/>
          </a:bodyPr>
          <a:lstStyle/>
          <a:p>
            <a:pPr marL="0" indent="0">
              <a:buNone/>
            </a:pPr>
            <a:r>
              <a:rPr lang="en-GB" i="1" dirty="0" err="1" smtClean="0"/>
              <a:t>Doel</a:t>
            </a:r>
            <a:r>
              <a:rPr lang="en-GB" i="1" dirty="0" smtClean="0"/>
              <a:t>: </a:t>
            </a:r>
            <a:endParaRPr lang="en-GB" i="1" dirty="0" smtClean="0"/>
          </a:p>
          <a:p>
            <a:r>
              <a:rPr lang="en-GB" dirty="0" err="1" smtClean="0"/>
              <a:t>Beter</a:t>
            </a:r>
            <a:r>
              <a:rPr lang="en-GB" dirty="0" smtClean="0"/>
              <a:t> </a:t>
            </a:r>
            <a:r>
              <a:rPr lang="en-GB" dirty="0" err="1" smtClean="0"/>
              <a:t>begrip</a:t>
            </a:r>
            <a:r>
              <a:rPr lang="en-GB" dirty="0" smtClean="0"/>
              <a:t> </a:t>
            </a:r>
            <a:r>
              <a:rPr lang="en-GB" dirty="0" err="1" smtClean="0"/>
              <a:t>ontwikkelen</a:t>
            </a:r>
            <a:r>
              <a:rPr lang="en-GB" dirty="0" smtClean="0"/>
              <a:t> van de </a:t>
            </a:r>
            <a:r>
              <a:rPr lang="en-GB" dirty="0" err="1" smtClean="0"/>
              <a:t>onderzoekscyclus</a:t>
            </a:r>
            <a:r>
              <a:rPr lang="en-GB" dirty="0" smtClean="0"/>
              <a:t> </a:t>
            </a:r>
            <a:r>
              <a:rPr lang="en-GB" dirty="0" err="1" smtClean="0"/>
              <a:t>voor</a:t>
            </a:r>
            <a:r>
              <a:rPr lang="en-GB" dirty="0" smtClean="0"/>
              <a:t> </a:t>
            </a:r>
            <a:r>
              <a:rPr lang="en-GB" dirty="0" err="1" smtClean="0"/>
              <a:t>docenten</a:t>
            </a:r>
            <a:endParaRPr lang="en-GB" dirty="0" smtClean="0"/>
          </a:p>
          <a:p>
            <a:pPr marL="0" indent="0">
              <a:buNone/>
            </a:pPr>
            <a:r>
              <a:rPr lang="en-GB" i="1" dirty="0" smtClean="0"/>
              <a:t>We </a:t>
            </a:r>
            <a:r>
              <a:rPr lang="en-GB" i="1" dirty="0" err="1" smtClean="0"/>
              <a:t>zullen</a:t>
            </a:r>
            <a:r>
              <a:rPr lang="en-GB" i="1" dirty="0" smtClean="0"/>
              <a:t>:</a:t>
            </a:r>
            <a:endParaRPr lang="en-GB" i="1" dirty="0" smtClean="0"/>
          </a:p>
          <a:p>
            <a:r>
              <a:rPr lang="en-GB" dirty="0" err="1" smtClean="0"/>
              <a:t>Algemene</a:t>
            </a:r>
            <a:r>
              <a:rPr lang="en-GB" dirty="0" smtClean="0"/>
              <a:t> </a:t>
            </a:r>
            <a:r>
              <a:rPr lang="en-GB" dirty="0" err="1" smtClean="0"/>
              <a:t>aanpakken</a:t>
            </a:r>
            <a:r>
              <a:rPr lang="en-GB" dirty="0" smtClean="0"/>
              <a:t> </a:t>
            </a:r>
            <a:r>
              <a:rPr lang="en-GB" dirty="0" err="1" smtClean="0"/>
              <a:t>voor</a:t>
            </a:r>
            <a:r>
              <a:rPr lang="en-GB" dirty="0" smtClean="0"/>
              <a:t> </a:t>
            </a:r>
            <a:r>
              <a:rPr lang="en-GB" dirty="0" err="1" smtClean="0"/>
              <a:t>onderzoek</a:t>
            </a:r>
            <a:r>
              <a:rPr lang="en-GB" dirty="0" smtClean="0"/>
              <a:t> </a:t>
            </a:r>
            <a:r>
              <a:rPr lang="en-GB" dirty="0" err="1" smtClean="0"/>
              <a:t>bespreken</a:t>
            </a:r>
            <a:r>
              <a:rPr lang="en-GB" dirty="0" smtClean="0"/>
              <a:t>;</a:t>
            </a:r>
            <a:endParaRPr lang="en-GB" dirty="0" smtClean="0"/>
          </a:p>
          <a:p>
            <a:r>
              <a:rPr lang="en-GB" dirty="0" err="1" smtClean="0"/>
              <a:t>Onderzoeksvragen</a:t>
            </a:r>
            <a:r>
              <a:rPr lang="en-GB" dirty="0" smtClean="0"/>
              <a:t> </a:t>
            </a:r>
            <a:r>
              <a:rPr lang="en-GB" dirty="0" err="1" smtClean="0"/>
              <a:t>ontwikkelen</a:t>
            </a:r>
            <a:r>
              <a:rPr lang="en-GB" dirty="0" smtClean="0"/>
              <a:t> om </a:t>
            </a:r>
            <a:r>
              <a:rPr lang="en-GB" dirty="0" err="1" smtClean="0"/>
              <a:t>te</a:t>
            </a:r>
            <a:r>
              <a:rPr lang="en-GB" dirty="0" smtClean="0"/>
              <a:t> </a:t>
            </a:r>
            <a:r>
              <a:rPr lang="en-GB" dirty="0" err="1" smtClean="0"/>
              <a:t>onderzoeken</a:t>
            </a:r>
            <a:r>
              <a:rPr lang="en-GB" dirty="0" smtClean="0"/>
              <a:t>.</a:t>
            </a:r>
            <a:endParaRPr lang="en-GB" dirty="0" smtClean="0"/>
          </a:p>
          <a:p>
            <a:pPr marL="0" indent="0">
              <a:buNone/>
            </a:pPr>
            <a:endParaRPr lang="en-US" dirty="0"/>
          </a:p>
        </p:txBody>
      </p:sp>
      <p:pic>
        <p:nvPicPr>
          <p:cNvPr id="4" name="Picture 3" descr="30min.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8429" y="185860"/>
            <a:ext cx="1065789" cy="10800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143000"/>
          </a:xfrm>
        </p:spPr>
        <p:txBody>
          <a:bodyPr/>
          <a:lstStyle/>
          <a:p>
            <a:r>
              <a:rPr lang="en-US" dirty="0" err="1" smtClean="0"/>
              <a:t>Onderzoekscycls</a:t>
            </a:r>
            <a:r>
              <a:rPr lang="en-US" dirty="0" smtClean="0"/>
              <a:t> </a:t>
            </a:r>
            <a:r>
              <a:rPr lang="en-US" dirty="0" err="1" smtClean="0"/>
              <a:t>voor</a:t>
            </a:r>
            <a:r>
              <a:rPr lang="en-US" dirty="0" smtClean="0"/>
              <a:t> </a:t>
            </a:r>
            <a:r>
              <a:rPr lang="en-US" dirty="0" err="1" smtClean="0"/>
              <a:t>docenten</a:t>
            </a:r>
            <a:endParaRPr lang="en-US" dirty="0"/>
          </a:p>
        </p:txBody>
      </p:sp>
      <p:pic>
        <p:nvPicPr>
          <p:cNvPr id="4" name="Content Placeholder 3" descr="teacher inquiry cycle v2">
            <a:hlinkClick r:id="rId3"/>
          </p:cNvPr>
          <p:cNvPicPr>
            <a:picLocks noGrp="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2650066" y="2575428"/>
            <a:ext cx="3708400" cy="3810000"/>
          </a:xfrm>
          <a:prstGeom prst="rect">
            <a:avLst/>
          </a:prstGeom>
          <a:noFill/>
          <a:ln>
            <a:noFill/>
          </a:ln>
        </p:spPr>
      </p:pic>
      <p:pic>
        <p:nvPicPr>
          <p:cNvPr id="5" name="Picture 4" descr="http://mascil.mathshell.org.uk/wp-content/uploads/2014/05/class.gif"/>
          <p:cNvPicPr/>
          <p:nvPr/>
        </p:nvPicPr>
        <p:blipFill>
          <a:blip r:embed="rId5">
            <a:extLst>
              <a:ext uri="{28A0092B-C50C-407E-A947-70E740481C1C}">
                <a14:useLocalDpi xmlns:a14="http://schemas.microsoft.com/office/drawing/2010/main" val="0"/>
              </a:ext>
            </a:extLst>
          </a:blip>
          <a:srcRect/>
          <a:stretch>
            <a:fillRect/>
          </a:stretch>
        </p:blipFill>
        <p:spPr bwMode="auto">
          <a:xfrm>
            <a:off x="331892" y="274638"/>
            <a:ext cx="1090507" cy="1143000"/>
          </a:xfrm>
          <a:prstGeom prst="rect">
            <a:avLst/>
          </a:prstGeom>
          <a:noFill/>
          <a:ln>
            <a:noFill/>
          </a:ln>
        </p:spPr>
      </p:pic>
      <p:sp>
        <p:nvSpPr>
          <p:cNvPr id="6" name="TextBox 5"/>
          <p:cNvSpPr txBox="1"/>
          <p:nvPr/>
        </p:nvSpPr>
        <p:spPr>
          <a:xfrm>
            <a:off x="914400" y="1879600"/>
            <a:ext cx="7450667" cy="1200329"/>
          </a:xfrm>
          <a:prstGeom prst="rect">
            <a:avLst/>
          </a:prstGeom>
          <a:noFill/>
        </p:spPr>
        <p:txBody>
          <a:bodyPr wrap="square" rtlCol="0">
            <a:spAutoFit/>
          </a:bodyPr>
          <a:lstStyle/>
          <a:p>
            <a:r>
              <a:rPr lang="nl-NL" sz="2400" dirty="0" smtClean="0"/>
              <a:t>Hoe kan </a:t>
            </a:r>
            <a:r>
              <a:rPr lang="nl-NL" sz="2400" dirty="0"/>
              <a:t>de algemene aanpak uit het diagram </a:t>
            </a:r>
            <a:r>
              <a:rPr lang="nl-NL" sz="2400" dirty="0" smtClean="0"/>
              <a:t>worden gebruikt in jullie </a:t>
            </a:r>
            <a:r>
              <a:rPr lang="nl-NL" sz="2400" dirty="0"/>
              <a:t>werk in combinatie met de </a:t>
            </a:r>
            <a:r>
              <a:rPr lang="nl-NL" sz="2400" dirty="0" err="1"/>
              <a:t>MaSciL</a:t>
            </a:r>
            <a:r>
              <a:rPr lang="nl-NL" sz="2400" dirty="0"/>
              <a:t> bronnen en tools</a:t>
            </a:r>
            <a:r>
              <a:rPr lang="en-US" sz="2400" dirty="0" smtClean="0"/>
              <a:t>?</a:t>
            </a:r>
            <a:endParaRPr lang="en-US" sz="2400" dirty="0"/>
          </a:p>
        </p:txBody>
      </p:sp>
    </p:spTree>
    <p:extLst>
      <p:ext uri="{BB962C8B-B14F-4D97-AF65-F5344CB8AC3E}">
        <p14:creationId xmlns:p14="http://schemas.microsoft.com/office/powerpoint/2010/main" val="910343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2667000" y="2174875"/>
            <a:ext cx="1603375" cy="369332"/>
          </a:xfrm>
          <a:prstGeom prst="rect">
            <a:avLst/>
          </a:prstGeom>
          <a:noFill/>
        </p:spPr>
        <p:txBody>
          <a:bodyPr wrap="square" rtlCol="0">
            <a:spAutoFit/>
          </a:bodyPr>
          <a:lstStyle/>
          <a:p>
            <a:endParaRPr lang="en-US" dirty="0"/>
          </a:p>
        </p:txBody>
      </p:sp>
      <p:sp>
        <p:nvSpPr>
          <p:cNvPr id="11" name="Content Placeholder 2"/>
          <p:cNvSpPr>
            <a:spLocks noGrp="1"/>
          </p:cNvSpPr>
          <p:nvPr>
            <p:ph idx="1"/>
          </p:nvPr>
        </p:nvSpPr>
        <p:spPr>
          <a:xfrm>
            <a:off x="653143" y="1801662"/>
            <a:ext cx="7601857" cy="3929281"/>
          </a:xfrm>
        </p:spPr>
        <p:txBody>
          <a:bodyPr>
            <a:normAutofit/>
          </a:bodyPr>
          <a:lstStyle/>
          <a:p>
            <a:pPr marL="0" indent="0">
              <a:buNone/>
            </a:pPr>
            <a:r>
              <a:rPr lang="en-US" dirty="0" smtClean="0"/>
              <a:t>Lees door het </a:t>
            </a:r>
            <a:r>
              <a:rPr lang="en-US" dirty="0" err="1" smtClean="0"/>
              <a:t>voorbeeld</a:t>
            </a:r>
            <a:r>
              <a:rPr lang="en-US" dirty="0" smtClean="0"/>
              <a:t> van </a:t>
            </a:r>
            <a:r>
              <a:rPr lang="en-US" dirty="0" err="1" smtClean="0"/>
              <a:t>een</a:t>
            </a:r>
            <a:r>
              <a:rPr lang="en-US" dirty="0" smtClean="0"/>
              <a:t> </a:t>
            </a:r>
            <a:r>
              <a:rPr lang="en-US" dirty="0" err="1" smtClean="0"/>
              <a:t>gesuggereerde</a:t>
            </a:r>
            <a:r>
              <a:rPr lang="en-US" dirty="0" smtClean="0"/>
              <a:t> </a:t>
            </a:r>
            <a:r>
              <a:rPr lang="en-US" dirty="0" err="1" smtClean="0"/>
              <a:t>onderzoeksvraag</a:t>
            </a:r>
            <a:r>
              <a:rPr lang="en-US" dirty="0" smtClean="0"/>
              <a:t>.</a:t>
            </a:r>
            <a:endParaRPr lang="en-US" dirty="0" smtClean="0"/>
          </a:p>
          <a:p>
            <a:pPr marL="0" indent="0">
              <a:buNone/>
            </a:pPr>
            <a:endParaRPr lang="en-US" dirty="0"/>
          </a:p>
          <a:p>
            <a:pPr marL="0" indent="0">
              <a:buNone/>
            </a:pPr>
            <a:r>
              <a:rPr lang="en-US" dirty="0" err="1" smtClean="0"/>
              <a:t>Welke</a:t>
            </a:r>
            <a:r>
              <a:rPr lang="en-US" dirty="0" smtClean="0"/>
              <a:t> </a:t>
            </a:r>
            <a:r>
              <a:rPr lang="en-US" dirty="0" err="1" smtClean="0"/>
              <a:t>andere</a:t>
            </a:r>
            <a:r>
              <a:rPr lang="en-US" dirty="0" smtClean="0"/>
              <a:t> </a:t>
            </a:r>
            <a:r>
              <a:rPr lang="en-US" dirty="0" err="1" smtClean="0"/>
              <a:t>onderzoeksvragen</a:t>
            </a:r>
            <a:r>
              <a:rPr lang="en-US" dirty="0" smtClean="0"/>
              <a:t> </a:t>
            </a:r>
            <a:r>
              <a:rPr lang="en-US" dirty="0" err="1" smtClean="0"/>
              <a:t>zijn</a:t>
            </a:r>
            <a:r>
              <a:rPr lang="en-US" dirty="0" smtClean="0"/>
              <a:t> </a:t>
            </a:r>
            <a:r>
              <a:rPr lang="en-US" dirty="0" err="1" smtClean="0"/>
              <a:t>geschikt</a:t>
            </a:r>
            <a:r>
              <a:rPr lang="en-US" dirty="0" smtClean="0"/>
              <a:t> </a:t>
            </a:r>
            <a:r>
              <a:rPr lang="en-US" dirty="0" err="1" smtClean="0"/>
              <a:t>voor</a:t>
            </a:r>
            <a:r>
              <a:rPr lang="en-US" dirty="0" smtClean="0"/>
              <a:t> </a:t>
            </a:r>
            <a:r>
              <a:rPr lang="en-US" dirty="0" err="1" smtClean="0"/>
              <a:t>deze</a:t>
            </a:r>
            <a:r>
              <a:rPr lang="en-US" dirty="0" smtClean="0"/>
              <a:t> tool?</a:t>
            </a:r>
            <a:endParaRPr lang="en-US" dirty="0" smtClean="0"/>
          </a:p>
        </p:txBody>
      </p:sp>
      <p:sp>
        <p:nvSpPr>
          <p:cNvPr id="8" name="Title 1"/>
          <p:cNvSpPr txBox="1">
            <a:spLocks/>
          </p:cNvSpPr>
          <p:nvPr/>
        </p:nvSpPr>
        <p:spPr>
          <a:xfrm>
            <a:off x="1625600" y="342444"/>
            <a:ext cx="7061200" cy="1148832"/>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err="1" smtClean="0"/>
              <a:t>Onderzoeksvragen</a:t>
            </a:r>
            <a:r>
              <a:rPr lang="en-US" dirty="0" smtClean="0"/>
              <a:t> </a:t>
            </a:r>
            <a:r>
              <a:rPr lang="en-US" dirty="0" err="1" smtClean="0"/>
              <a:t>maken</a:t>
            </a:r>
            <a:endParaRPr lang="en-US" dirty="0"/>
          </a:p>
        </p:txBody>
      </p:sp>
      <p:pic>
        <p:nvPicPr>
          <p:cNvPr id="6" name="Picture 5" descr="Macintosh HD:Users:ttxdd4:Desktop:smallgroup.gif"/>
          <p:cNvPicPr/>
          <p:nvPr/>
        </p:nvPicPr>
        <p:blipFill>
          <a:blip r:embed="rId3">
            <a:extLst>
              <a:ext uri="{28A0092B-C50C-407E-A947-70E740481C1C}">
                <a14:useLocalDpi xmlns:a14="http://schemas.microsoft.com/office/drawing/2010/main" val="0"/>
              </a:ext>
            </a:extLst>
          </a:blip>
          <a:srcRect/>
          <a:stretch>
            <a:fillRect/>
          </a:stretch>
        </p:blipFill>
        <p:spPr bwMode="auto">
          <a:xfrm>
            <a:off x="341675" y="342444"/>
            <a:ext cx="1080000" cy="1080000"/>
          </a:xfrm>
          <a:prstGeom prst="rect">
            <a:avLst/>
          </a:prstGeom>
          <a:noFill/>
          <a:ln>
            <a:noFill/>
          </a:ln>
        </p:spPr>
      </p:pic>
    </p:spTree>
    <p:extLst>
      <p:ext uri="{BB962C8B-B14F-4D97-AF65-F5344CB8AC3E}">
        <p14:creationId xmlns:p14="http://schemas.microsoft.com/office/powerpoint/2010/main" val="16828729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5286" y="313419"/>
            <a:ext cx="7581799" cy="1138010"/>
          </a:xfrm>
        </p:spPr>
        <p:txBody>
          <a:bodyPr>
            <a:normAutofit/>
          </a:bodyPr>
          <a:lstStyle/>
          <a:p>
            <a:r>
              <a:rPr lang="en-US" dirty="0" err="1" smtClean="0"/>
              <a:t>Discussie</a:t>
            </a:r>
            <a:endParaRPr lang="en-US" dirty="0"/>
          </a:p>
        </p:txBody>
      </p:sp>
      <p:sp>
        <p:nvSpPr>
          <p:cNvPr id="3" name="Content Placeholder 2"/>
          <p:cNvSpPr>
            <a:spLocks noGrp="1"/>
          </p:cNvSpPr>
          <p:nvPr>
            <p:ph idx="1"/>
          </p:nvPr>
        </p:nvSpPr>
        <p:spPr>
          <a:xfrm>
            <a:off x="631164" y="1950764"/>
            <a:ext cx="7875921" cy="4108950"/>
          </a:xfrm>
        </p:spPr>
        <p:txBody>
          <a:bodyPr>
            <a:normAutofit fontScale="85000" lnSpcReduction="20000"/>
          </a:bodyPr>
          <a:lstStyle/>
          <a:p>
            <a:pPr marL="0" indent="0">
              <a:buNone/>
            </a:pPr>
            <a:r>
              <a:rPr lang="en-US" dirty="0" err="1" smtClean="0"/>
              <a:t>Deel</a:t>
            </a:r>
            <a:r>
              <a:rPr lang="en-US" dirty="0" smtClean="0"/>
              <a:t> </a:t>
            </a:r>
            <a:r>
              <a:rPr lang="en-US" dirty="0" err="1" smtClean="0"/>
              <a:t>een</a:t>
            </a:r>
            <a:r>
              <a:rPr lang="en-US" dirty="0" smtClean="0"/>
              <a:t> </a:t>
            </a:r>
            <a:r>
              <a:rPr lang="en-US" dirty="0" err="1" smtClean="0"/>
              <a:t>aantal</a:t>
            </a:r>
            <a:r>
              <a:rPr lang="en-US" dirty="0" smtClean="0"/>
              <a:t> </a:t>
            </a:r>
            <a:r>
              <a:rPr lang="en-US" dirty="0" err="1" smtClean="0"/>
              <a:t>onderzoeksvragen</a:t>
            </a:r>
            <a:r>
              <a:rPr lang="en-US" dirty="0" smtClean="0"/>
              <a:t>.</a:t>
            </a:r>
            <a:endParaRPr lang="en-US" dirty="0" smtClean="0"/>
          </a:p>
          <a:p>
            <a:pPr marL="0" indent="0">
              <a:buNone/>
            </a:pPr>
            <a:endParaRPr lang="en-US" dirty="0"/>
          </a:p>
          <a:p>
            <a:pPr marL="0" indent="0">
              <a:buNone/>
            </a:pPr>
            <a:r>
              <a:rPr lang="en-US" dirty="0" err="1" smtClean="0"/>
              <a:t>Selecteer</a:t>
            </a:r>
            <a:r>
              <a:rPr lang="en-US" dirty="0" smtClean="0"/>
              <a:t> 2 of 3 </a:t>
            </a:r>
            <a:r>
              <a:rPr lang="en-US" dirty="0" err="1" smtClean="0"/>
              <a:t>gesuggereerde</a:t>
            </a:r>
            <a:r>
              <a:rPr lang="en-US" dirty="0" smtClean="0"/>
              <a:t> </a:t>
            </a:r>
            <a:r>
              <a:rPr lang="en-US" dirty="0" err="1" smtClean="0"/>
              <a:t>onderzoeksvragen</a:t>
            </a:r>
            <a:r>
              <a:rPr lang="en-US" dirty="0" smtClean="0"/>
              <a:t>:</a:t>
            </a:r>
            <a:endParaRPr lang="en-US" dirty="0" smtClean="0"/>
          </a:p>
          <a:p>
            <a:pPr lvl="0"/>
            <a:r>
              <a:rPr lang="nl-NL" dirty="0"/>
              <a:t>Hoe zetten we een gemeenschappelijk actieplan op? Gebruiken alle docenten dezelfde opdrachten? Gebruiken ze verschillende opdrachten?</a:t>
            </a:r>
          </a:p>
          <a:p>
            <a:pPr lvl="0"/>
            <a:r>
              <a:rPr lang="nl-NL" dirty="0"/>
              <a:t>Welke ‘gegevens’ zullen de groepsleden verzamelen? </a:t>
            </a:r>
            <a:br>
              <a:rPr lang="nl-NL" dirty="0"/>
            </a:br>
            <a:r>
              <a:rPr lang="nl-NL" dirty="0"/>
              <a:t>Met ‘gegevens’ bedoelen we hier vooral kwalitatieve gegevens zoals werk van leerlingen, een lesverslag, foto’s van de les enz.</a:t>
            </a:r>
          </a:p>
        </p:txBody>
      </p:sp>
      <p:pic>
        <p:nvPicPr>
          <p:cNvPr id="5" name="Picture 4" descr="class.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274638"/>
            <a:ext cx="1127961" cy="1143000"/>
          </a:xfrm>
          <a:prstGeom prst="rect">
            <a:avLst/>
          </a:prstGeom>
        </p:spPr>
      </p:pic>
    </p:spTree>
    <p:extLst>
      <p:ext uri="{BB962C8B-B14F-4D97-AF65-F5344CB8AC3E}">
        <p14:creationId xmlns:p14="http://schemas.microsoft.com/office/powerpoint/2010/main" val="13849804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7858" y="274638"/>
            <a:ext cx="7688942" cy="1143000"/>
          </a:xfrm>
        </p:spPr>
        <p:txBody>
          <a:bodyPr/>
          <a:lstStyle/>
          <a:p>
            <a:r>
              <a:rPr lang="en-US" dirty="0" smtClean="0"/>
              <a:t>Finishing off</a:t>
            </a:r>
            <a:endParaRPr lang="en-US" dirty="0"/>
          </a:p>
        </p:txBody>
      </p:sp>
      <p:sp>
        <p:nvSpPr>
          <p:cNvPr id="3" name="Content Placeholder 2"/>
          <p:cNvSpPr>
            <a:spLocks noGrp="1"/>
          </p:cNvSpPr>
          <p:nvPr>
            <p:ph idx="1"/>
          </p:nvPr>
        </p:nvSpPr>
        <p:spPr>
          <a:xfrm>
            <a:off x="1754494" y="1625600"/>
            <a:ext cx="7101638" cy="4571999"/>
          </a:xfrm>
        </p:spPr>
        <p:txBody>
          <a:bodyPr>
            <a:normAutofit/>
          </a:bodyPr>
          <a:lstStyle/>
          <a:p>
            <a:pPr marL="0" indent="0">
              <a:buNone/>
            </a:pPr>
            <a:r>
              <a:rPr lang="en-US" sz="2800" dirty="0" err="1" smtClean="0"/>
              <a:t>Bepaal</a:t>
            </a:r>
            <a:r>
              <a:rPr lang="en-US" sz="2800" dirty="0" smtClean="0"/>
              <a:t> de focus </a:t>
            </a:r>
            <a:r>
              <a:rPr lang="en-US" sz="2800" dirty="0" err="1" smtClean="0"/>
              <a:t>voor</a:t>
            </a:r>
            <a:r>
              <a:rPr lang="en-US" sz="2800" dirty="0" smtClean="0"/>
              <a:t> de </a:t>
            </a:r>
            <a:r>
              <a:rPr lang="en-US" sz="2800" dirty="0" err="1" smtClean="0"/>
              <a:t>professionele</a:t>
            </a:r>
            <a:r>
              <a:rPr lang="en-US" sz="2800" dirty="0" smtClean="0"/>
              <a:t> </a:t>
            </a:r>
            <a:r>
              <a:rPr lang="en-US" sz="2800" dirty="0" err="1" smtClean="0"/>
              <a:t>ontwikkeling</a:t>
            </a:r>
            <a:r>
              <a:rPr lang="en-US" sz="2800" dirty="0" smtClean="0"/>
              <a:t>.</a:t>
            </a:r>
            <a:endParaRPr lang="en-US" sz="2800" dirty="0" smtClean="0"/>
          </a:p>
          <a:p>
            <a:pPr marL="0" indent="0">
              <a:buNone/>
            </a:pPr>
            <a:endParaRPr lang="en-US" sz="2800" dirty="0"/>
          </a:p>
          <a:p>
            <a:pPr marL="0" indent="0">
              <a:buNone/>
            </a:pPr>
            <a:r>
              <a:rPr lang="en-US" sz="2800" dirty="0" err="1" smtClean="0"/>
              <a:t>Denk</a:t>
            </a:r>
            <a:r>
              <a:rPr lang="en-US" sz="2800" dirty="0" smtClean="0"/>
              <a:t> </a:t>
            </a:r>
            <a:r>
              <a:rPr lang="en-US" sz="2800" dirty="0" err="1" smtClean="0"/>
              <a:t>voor</a:t>
            </a:r>
            <a:r>
              <a:rPr lang="en-US" sz="2800" dirty="0" smtClean="0"/>
              <a:t> de </a:t>
            </a:r>
            <a:r>
              <a:rPr lang="en-US" sz="2800" dirty="0" err="1" smtClean="0"/>
              <a:t>volgende</a:t>
            </a:r>
            <a:r>
              <a:rPr lang="en-US" sz="2800" dirty="0" smtClean="0"/>
              <a:t> </a:t>
            </a:r>
            <a:r>
              <a:rPr lang="en-US" sz="2800" dirty="0" err="1" smtClean="0"/>
              <a:t>keer</a:t>
            </a:r>
            <a:r>
              <a:rPr lang="en-US" sz="2800" dirty="0" smtClean="0"/>
              <a:t> </a:t>
            </a:r>
            <a:r>
              <a:rPr lang="en-US" sz="2800" dirty="0" err="1" smtClean="0"/>
              <a:t>na</a:t>
            </a:r>
            <a:r>
              <a:rPr lang="en-US" sz="2800" dirty="0" smtClean="0"/>
              <a:t> over </a:t>
            </a:r>
            <a:r>
              <a:rPr lang="en-US" sz="2800" dirty="0" err="1" smtClean="0"/>
              <a:t>welke</a:t>
            </a:r>
            <a:r>
              <a:rPr lang="en-US" sz="2800" dirty="0" smtClean="0"/>
              <a:t> tools </a:t>
            </a:r>
            <a:r>
              <a:rPr lang="en-US" sz="2800" dirty="0" err="1" smtClean="0"/>
              <a:t>gebruikt</a:t>
            </a:r>
            <a:r>
              <a:rPr lang="en-US" sz="2800" dirty="0" smtClean="0"/>
              <a:t> </a:t>
            </a:r>
            <a:r>
              <a:rPr lang="en-US" sz="2800" dirty="0" err="1" smtClean="0"/>
              <a:t>worden</a:t>
            </a:r>
            <a:r>
              <a:rPr lang="en-US" sz="2800" dirty="0" smtClean="0"/>
              <a:t> </a:t>
            </a:r>
            <a:r>
              <a:rPr lang="en-US" sz="2800" dirty="0" err="1" smtClean="0"/>
              <a:t>en</a:t>
            </a:r>
            <a:r>
              <a:rPr lang="en-US" sz="2800" dirty="0" smtClean="0"/>
              <a:t> </a:t>
            </a:r>
            <a:r>
              <a:rPr lang="en-US" sz="2800" dirty="0" err="1" smtClean="0"/>
              <a:t>maak</a:t>
            </a:r>
            <a:r>
              <a:rPr lang="en-US" sz="2800" dirty="0" smtClean="0"/>
              <a:t> </a:t>
            </a:r>
            <a:r>
              <a:rPr lang="en-US" sz="2800" dirty="0" err="1" smtClean="0"/>
              <a:t>een</a:t>
            </a:r>
            <a:r>
              <a:rPr lang="en-US" sz="2800" dirty="0" smtClean="0"/>
              <a:t> </a:t>
            </a:r>
            <a:r>
              <a:rPr lang="en-US" sz="2800" dirty="0" err="1" smtClean="0"/>
              <a:t>onderzoeksvraag</a:t>
            </a:r>
            <a:r>
              <a:rPr lang="en-US" sz="2800" dirty="0" smtClean="0"/>
              <a:t> die </a:t>
            </a:r>
            <a:r>
              <a:rPr lang="en-US" sz="2800" dirty="0" err="1" smtClean="0"/>
              <a:t>onderzocht</a:t>
            </a:r>
            <a:r>
              <a:rPr lang="en-US" sz="2800" dirty="0" smtClean="0"/>
              <a:t> </a:t>
            </a:r>
            <a:r>
              <a:rPr lang="en-US" sz="2800" dirty="0" err="1" smtClean="0"/>
              <a:t>kan</a:t>
            </a:r>
            <a:r>
              <a:rPr lang="en-US" sz="2800" dirty="0" smtClean="0"/>
              <a:t> </a:t>
            </a:r>
            <a:r>
              <a:rPr lang="en-US" sz="2800" dirty="0" err="1" smtClean="0"/>
              <a:t>worden</a:t>
            </a:r>
            <a:r>
              <a:rPr lang="en-US" sz="2800" dirty="0" smtClean="0"/>
              <a:t> </a:t>
            </a:r>
            <a:r>
              <a:rPr lang="en-US" sz="2800" dirty="0" err="1" smtClean="0"/>
              <a:t>m.b.v</a:t>
            </a:r>
            <a:r>
              <a:rPr lang="en-US" sz="2800" dirty="0" smtClean="0"/>
              <a:t>. </a:t>
            </a:r>
            <a:r>
              <a:rPr lang="en-US" sz="2800" dirty="0" err="1" smtClean="0"/>
              <a:t>deze</a:t>
            </a:r>
            <a:r>
              <a:rPr lang="en-US" sz="2800" dirty="0" smtClean="0"/>
              <a:t> tool. </a:t>
            </a:r>
            <a:r>
              <a:rPr lang="en-US" sz="2800" dirty="0" err="1" smtClean="0"/>
              <a:t>Schrijf</a:t>
            </a:r>
            <a:r>
              <a:rPr lang="en-US" sz="2800" dirty="0" smtClean="0"/>
              <a:t> </a:t>
            </a:r>
            <a:r>
              <a:rPr lang="en-US" sz="2800" dirty="0" err="1" smtClean="0"/>
              <a:t>een</a:t>
            </a:r>
            <a:r>
              <a:rPr lang="en-US" sz="2800" dirty="0" smtClean="0"/>
              <a:t> </a:t>
            </a:r>
            <a:r>
              <a:rPr lang="en-US" sz="2800" dirty="0" err="1" smtClean="0"/>
              <a:t>beknopt</a:t>
            </a:r>
            <a:r>
              <a:rPr lang="en-US" sz="2800" dirty="0" smtClean="0"/>
              <a:t> plan </a:t>
            </a:r>
            <a:r>
              <a:rPr lang="en-US" sz="2800" dirty="0" err="1" smtClean="0"/>
              <a:t>voor</a:t>
            </a:r>
            <a:r>
              <a:rPr lang="en-US" sz="2800" dirty="0" smtClean="0"/>
              <a:t> het </a:t>
            </a:r>
            <a:r>
              <a:rPr lang="en-US" sz="2800" dirty="0" err="1" smtClean="0"/>
              <a:t>verzamelen</a:t>
            </a:r>
            <a:r>
              <a:rPr lang="en-US" sz="2800" dirty="0" smtClean="0"/>
              <a:t> van data. </a:t>
            </a:r>
            <a:r>
              <a:rPr lang="en-US" sz="2800" dirty="0" err="1" smtClean="0"/>
              <a:t>Zorg</a:t>
            </a:r>
            <a:r>
              <a:rPr lang="en-US" sz="2800" dirty="0" smtClean="0"/>
              <a:t> </a:t>
            </a:r>
            <a:r>
              <a:rPr lang="en-US" sz="2800" dirty="0" err="1" smtClean="0"/>
              <a:t>ervoor</a:t>
            </a:r>
            <a:r>
              <a:rPr lang="en-US" sz="2800" dirty="0" smtClean="0"/>
              <a:t> </a:t>
            </a:r>
            <a:r>
              <a:rPr lang="en-US" sz="2800" dirty="0" err="1" smtClean="0"/>
              <a:t>dat</a:t>
            </a:r>
            <a:r>
              <a:rPr lang="en-US" sz="2800" dirty="0" smtClean="0"/>
              <a:t> je, je </a:t>
            </a:r>
            <a:r>
              <a:rPr lang="en-US" sz="2800" dirty="0" err="1" smtClean="0"/>
              <a:t>ideeën</a:t>
            </a:r>
            <a:r>
              <a:rPr lang="en-US" sz="2800" dirty="0" smtClean="0"/>
              <a:t> </a:t>
            </a:r>
            <a:r>
              <a:rPr lang="en-US" sz="2800" dirty="0" err="1" smtClean="0"/>
              <a:t>kan</a:t>
            </a:r>
            <a:r>
              <a:rPr lang="en-US" sz="2800" dirty="0" smtClean="0"/>
              <a:t> </a:t>
            </a:r>
            <a:r>
              <a:rPr lang="en-US" sz="2800" dirty="0" err="1" smtClean="0"/>
              <a:t>delen</a:t>
            </a:r>
            <a:r>
              <a:rPr lang="en-US" sz="2800" dirty="0" smtClean="0"/>
              <a:t>.</a:t>
            </a:r>
            <a:endParaRPr lang="en-US" sz="2800" dirty="0"/>
          </a:p>
        </p:txBody>
      </p:sp>
      <p:pic>
        <p:nvPicPr>
          <p:cNvPr id="5" name="Picture 4" descr="nextsteps.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3218347"/>
            <a:ext cx="1127960" cy="1191807"/>
          </a:xfrm>
          <a:prstGeom prst="rect">
            <a:avLst/>
          </a:prstGeom>
        </p:spPr>
      </p:pic>
      <p:pic>
        <p:nvPicPr>
          <p:cNvPr id="6" name="Picture 5" descr="class.gi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200" y="274638"/>
            <a:ext cx="1127961" cy="1143000"/>
          </a:xfrm>
          <a:prstGeom prst="rect">
            <a:avLst/>
          </a:prstGeom>
        </p:spPr>
      </p:pic>
    </p:spTree>
    <p:extLst>
      <p:ext uri="{BB962C8B-B14F-4D97-AF65-F5344CB8AC3E}">
        <p14:creationId xmlns:p14="http://schemas.microsoft.com/office/powerpoint/2010/main" val="21245279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575</Words>
  <Application>Microsoft Office PowerPoint</Application>
  <PresentationFormat>On-screen Show (4:3)</PresentationFormat>
  <Paragraphs>47</Paragraphs>
  <Slides>6</Slides>
  <Notes>5</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Werkwijze Hoe zullen we als groep docenten te werk gaan? </vt:lpstr>
      <vt:lpstr>Overzicht</vt:lpstr>
      <vt:lpstr>Onderzoekscycls voor docenten</vt:lpstr>
      <vt:lpstr>PowerPoint Presentation</vt:lpstr>
      <vt:lpstr>Discussie</vt:lpstr>
      <vt:lpstr>Finishing off</vt:lpstr>
    </vt:vector>
  </TitlesOfParts>
  <Company>Graduate School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Domain: Issue (e.g. WoW) Question (e.g. M&amp;S in the WoW)</dc:title>
  <dc:creator>Marie Joubert</dc:creator>
  <cp:lastModifiedBy>Koffijberg, I.J.P. (Ilse)</cp:lastModifiedBy>
  <cp:revision>71</cp:revision>
  <dcterms:created xsi:type="dcterms:W3CDTF">2014-04-13T14:15:20Z</dcterms:created>
  <dcterms:modified xsi:type="dcterms:W3CDTF">2017-06-12T06:57:28Z</dcterms:modified>
</cp:coreProperties>
</file>