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50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ijn Weijermars" userId="2933e1d2-70ff-47b3-ad61-d61e32fda646" providerId="ADAL" clId="{A8003C4E-8BBD-4959-82E0-A96C0E517229}"/>
    <pc:docChg chg="modSld">
      <pc:chgData name="Stijn Weijermars" userId="2933e1d2-70ff-47b3-ad61-d61e32fda646" providerId="ADAL" clId="{A8003C4E-8BBD-4959-82E0-A96C0E517229}" dt="2022-02-24T12:56:34.263" v="1" actId="20577"/>
      <pc:docMkLst>
        <pc:docMk/>
      </pc:docMkLst>
      <pc:sldChg chg="modSp mod">
        <pc:chgData name="Stijn Weijermars" userId="2933e1d2-70ff-47b3-ad61-d61e32fda646" providerId="ADAL" clId="{A8003C4E-8BBD-4959-82E0-A96C0E517229}" dt="2022-02-24T12:56:34.263" v="1" actId="20577"/>
        <pc:sldMkLst>
          <pc:docMk/>
          <pc:sldMk cId="2511553166" sldId="257"/>
        </pc:sldMkLst>
        <pc:spChg chg="mod">
          <ac:chgData name="Stijn Weijermars" userId="2933e1d2-70ff-47b3-ad61-d61e32fda646" providerId="ADAL" clId="{A8003C4E-8BBD-4959-82E0-A96C0E517229}" dt="2022-02-24T12:56:34.263" v="1" actId="20577"/>
          <ac:spMkLst>
            <pc:docMk/>
            <pc:sldMk cId="2511553166" sldId="257"/>
            <ac:spMk id="20" creationId="{00000000-0000-0000-0000-000000000000}"/>
          </ac:spMkLst>
        </pc:spChg>
        <pc:spChg chg="mod">
          <ac:chgData name="Stijn Weijermars" userId="2933e1d2-70ff-47b3-ad61-d61e32fda646" providerId="ADAL" clId="{A8003C4E-8BBD-4959-82E0-A96C0E517229}" dt="2022-02-24T12:56:18.282" v="0"/>
          <ac:spMkLst>
            <pc:docMk/>
            <pc:sldMk cId="2511553166" sldId="257"/>
            <ac:spMk id="2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24-2-2022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257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24-2-2022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363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24-2-2022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217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24-2-2022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0674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24-2-2022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147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24-2-2022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060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24-2-2022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276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24-2-2022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494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24-2-2022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284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24-2-2022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810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87C5-006E-460A-978A-3D7B1DC14448}" type="datetimeFigureOut">
              <a:rPr lang="nl-NL" smtClean="0"/>
              <a:t>24-2-2022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7855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A87C5-006E-460A-978A-3D7B1DC14448}" type="datetimeFigureOut">
              <a:rPr lang="nl-NL" smtClean="0"/>
              <a:t>24-2-2022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F8651-8548-4ACF-AD63-12724B3B98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202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sdgnederland.nl/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s://www.klimaatakkoord.nl/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312664" y="76025"/>
            <a:ext cx="11078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2122 SVT LA3 WE SDG Klimaatakkoord</a:t>
            </a:r>
            <a:endParaRPr lang="nl-NL" sz="2000" dirty="0">
              <a:ea typeface="Calibri" pitchFamily="34" charset="0"/>
              <a:cs typeface="Arial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319036" y="748643"/>
            <a:ext cx="5402322" cy="14619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/>
              <a:t>Leerdoel 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Je kunt een verantwoordingsdocument schrijven.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Je kunt de </a:t>
            </a:r>
            <a:r>
              <a:rPr lang="nl-NL" sz="11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100" dirty="0">
                <a:ea typeface="Calibri" pitchFamily="34" charset="0"/>
                <a:cs typeface="Arial" charset="0"/>
              </a:rPr>
              <a:t> development goals koppelen aan de ontwikkelingen op het gebied van water en energie. 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Je kunt het ‘klimaatakkoord’ koppelen aan water en energie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Je kunt verantwoording afleggen over hoe in jouw visie, de </a:t>
            </a:r>
            <a:r>
              <a:rPr lang="nl-NL" sz="11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100" dirty="0">
                <a:ea typeface="Calibri" pitchFamily="34" charset="0"/>
                <a:cs typeface="Arial" charset="0"/>
              </a:rPr>
              <a:t> development goals, het klimaatakkoord’ en water &amp; energie worden gewaarborgd in de stad van de toekomst. 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7354024" y="2907232"/>
            <a:ext cx="4400011" cy="7848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defRPr/>
            </a:pPr>
            <a:r>
              <a:rPr lang="nl-NL" sz="1200" b="1" dirty="0">
                <a:ea typeface="Calibri" pitchFamily="34" charset="0"/>
                <a:cs typeface="Arial" charset="0"/>
              </a:rPr>
              <a:t>Bronnen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Wikiwijs; 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  <a:hlinkClick r:id="rId3"/>
              </a:rPr>
              <a:t>https://www.sdgnederland.nl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  <a:hlinkClick r:id="rId4"/>
              </a:rPr>
              <a:t>https://www.klimaatakkoord.nl</a:t>
            </a:r>
            <a:r>
              <a:rPr lang="nl-NL" sz="1100" dirty="0">
                <a:ea typeface="Calibri" pitchFamily="34" charset="0"/>
                <a:cs typeface="Arial" charset="0"/>
              </a:rPr>
              <a:t> </a:t>
            </a:r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3322" y="748643"/>
            <a:ext cx="363917" cy="263054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1950" y="2907232"/>
            <a:ext cx="315289" cy="290796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 rotWithShape="1">
          <a:blip r:embed="rId7"/>
          <a:srcRect l="17050" t="33024" r="61669" b="30375"/>
          <a:stretch/>
        </p:blipFill>
        <p:spPr>
          <a:xfrm>
            <a:off x="6949173" y="2080901"/>
            <a:ext cx="292213" cy="263054"/>
          </a:xfrm>
          <a:prstGeom prst="rect">
            <a:avLst/>
          </a:prstGeom>
        </p:spPr>
      </p:pic>
      <p:pic>
        <p:nvPicPr>
          <p:cNvPr id="16" name="Afbeelding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7901" y="4036261"/>
            <a:ext cx="299030" cy="416301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5805" y="2293768"/>
            <a:ext cx="256221" cy="321303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/>
        </p:nvPicPr>
        <p:blipFill rotWithShape="1">
          <a:blip r:embed="rId10"/>
          <a:srcRect l="21805" r="10840"/>
          <a:stretch/>
        </p:blipFill>
        <p:spPr>
          <a:xfrm>
            <a:off x="865458" y="685797"/>
            <a:ext cx="363917" cy="476511"/>
          </a:xfrm>
          <a:prstGeom prst="rect">
            <a:avLst/>
          </a:prstGeom>
        </p:spPr>
      </p:pic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312664" y="4036261"/>
            <a:ext cx="5408693" cy="196977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/>
              <a:t>Stappen</a:t>
            </a:r>
            <a:r>
              <a:rPr lang="nl-NL" sz="1100" b="1" dirty="0">
                <a:solidFill>
                  <a:srgbClr val="CCFF33"/>
                </a:solidFill>
              </a:rPr>
              <a:t>	</a:t>
            </a:r>
            <a:r>
              <a:rPr lang="nl-NL" sz="1100" b="1" dirty="0">
                <a:solidFill>
                  <a:srgbClr val="0070C0"/>
                </a:solidFill>
                <a:ea typeface="Calibri" pitchFamily="34" charset="0"/>
                <a:cs typeface="Arial" charset="0"/>
              </a:rPr>
              <a:t>		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1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100" dirty="0">
                <a:ea typeface="Calibri" pitchFamily="34" charset="0"/>
                <a:cs typeface="Arial" charset="0"/>
              </a:rPr>
              <a:t> Development Goals en de onderliggende subdoelen.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Ga op zoek naar informatie over het ‘Klimaatakkoord’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Maak een selectie van minimaal 2 </a:t>
            </a:r>
            <a:r>
              <a:rPr lang="nl-NL" sz="1100" dirty="0" err="1">
                <a:ea typeface="Calibri" pitchFamily="34" charset="0"/>
                <a:cs typeface="Arial" charset="0"/>
              </a:rPr>
              <a:t>SDG’s</a:t>
            </a:r>
            <a:r>
              <a:rPr lang="nl-NL" sz="1100" dirty="0">
                <a:ea typeface="Calibri" pitchFamily="34" charset="0"/>
                <a:cs typeface="Arial" charset="0"/>
              </a:rPr>
              <a:t> en 2 onderdelen van het ‘Klimaatakkoord’.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/>
              </a:rPr>
              <a:t>Werk per gekozen SDG en onderdeel van het ‘klimaatakkoord’ een indicator uit wat de koppeling is met water &amp; energie.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/>
              </a:rPr>
              <a:t>Welke maatregelen ga jij treffen om de SDG en het ‘klimaatakkoord’ te waarborgen in de stad van de toekomst en verantwoord dat. </a:t>
            </a:r>
            <a:endParaRPr lang="nl-NL" sz="1100" dirty="0">
              <a:ea typeface="Calibri" pitchFamily="34" charset="0"/>
              <a:cs typeface="Arial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Denk aan een bronvermelding.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7354024" y="748643"/>
            <a:ext cx="4400011" cy="112338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nl-NL" sz="12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Samenwerken</a:t>
            </a:r>
            <a:r>
              <a:rPr lang="nl-NL" sz="11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			</a:t>
            </a:r>
          </a:p>
          <a:p>
            <a:pPr indent="-171450">
              <a:buFont typeface="Arial" pitchFamily="34" charset="0"/>
              <a:buChar char="•"/>
              <a:defRPr/>
            </a:pPr>
            <a:r>
              <a:rPr lang="nl-NL" sz="1100" dirty="0">
                <a:latin typeface="Arial" charset="0"/>
                <a:cs typeface="Arial" charset="0"/>
              </a:rPr>
              <a:t>Dit product maak je alleen.</a:t>
            </a:r>
          </a:p>
          <a:p>
            <a:pPr indent="-171450">
              <a:buFont typeface="Arial" pitchFamily="34" charset="0"/>
              <a:buChar char="•"/>
              <a:defRPr/>
            </a:pPr>
            <a:r>
              <a:rPr lang="nl-NL" sz="1100" dirty="0">
                <a:latin typeface="Arial" charset="0"/>
                <a:cs typeface="Arial" charset="0"/>
              </a:rPr>
              <a:t>Lever je product in via Teams</a:t>
            </a:r>
          </a:p>
          <a:p>
            <a:pPr indent="-171450">
              <a:buFont typeface="Arial" pitchFamily="34" charset="0"/>
              <a:buChar char="•"/>
              <a:defRPr/>
            </a:pPr>
            <a:r>
              <a:rPr lang="nl-NL" sz="1100" dirty="0">
                <a:latin typeface="Arial" charset="0"/>
                <a:cs typeface="Arial" charset="0"/>
              </a:rPr>
              <a:t>Je wordt een groepje feedback </a:t>
            </a:r>
            <a:r>
              <a:rPr lang="nl-NL" sz="1100" dirty="0" err="1">
                <a:latin typeface="Arial" charset="0"/>
                <a:cs typeface="Arial" charset="0"/>
              </a:rPr>
              <a:t>friends</a:t>
            </a:r>
            <a:r>
              <a:rPr lang="nl-NL" sz="1100" dirty="0">
                <a:latin typeface="Arial" charset="0"/>
                <a:cs typeface="Arial" charset="0"/>
              </a:rPr>
              <a:t> geplaatst</a:t>
            </a:r>
          </a:p>
          <a:p>
            <a:pPr indent="-171450">
              <a:buFont typeface="Arial" pitchFamily="34" charset="0"/>
              <a:buChar char="•"/>
              <a:defRPr/>
            </a:pPr>
            <a:r>
              <a:rPr lang="nl-NL" sz="1100" dirty="0">
                <a:latin typeface="Arial" charset="0"/>
                <a:cs typeface="Arial" charset="0"/>
              </a:rPr>
              <a:t>Geef feedback op de producten van anderen en </a:t>
            </a:r>
            <a:r>
              <a:rPr lang="nl-NL" sz="1100">
                <a:latin typeface="Arial" charset="0"/>
                <a:cs typeface="Arial" charset="0"/>
              </a:rPr>
              <a:t>ontvang feedback.</a:t>
            </a:r>
            <a:endParaRPr lang="nl-NL" sz="1100" dirty="0">
              <a:latin typeface="Arial" charset="0"/>
              <a:cs typeface="Arial" charset="0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1319036" y="2272432"/>
            <a:ext cx="5408693" cy="16312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/>
              <a:t>Product </a:t>
            </a:r>
            <a:r>
              <a:rPr lang="nl-NL" sz="1100" b="1" dirty="0">
                <a:solidFill>
                  <a:srgbClr val="0099FF"/>
                </a:solidFill>
              </a:rPr>
              <a:t>	</a:t>
            </a:r>
          </a:p>
          <a:p>
            <a:pPr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Een document met daarin: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1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100" dirty="0">
                <a:ea typeface="Calibri" pitchFamily="34" charset="0"/>
                <a:cs typeface="Arial" charset="0"/>
              </a:rPr>
              <a:t> development goals en haar subdoelen aan water &amp; energie.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De koppeling en toelichting van minimaal 2 onderdelen van het ‘klimaatakkoord’ aan water &amp; energie.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Een verantwoording met daarin maatregelen die jij gaat treffen om ervoor te zorgen dat jou stad van de toekomst voldoet aan de gekozen SDG en het ‘klimaatakkoord’</a:t>
            </a: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7354024" y="2081853"/>
            <a:ext cx="4400011" cy="6155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defRPr/>
            </a:pPr>
            <a:r>
              <a:rPr lang="nl-NL" sz="1200" b="1" dirty="0">
                <a:ea typeface="Calibri" pitchFamily="34" charset="0"/>
                <a:cs typeface="Arial" charset="0"/>
              </a:rPr>
              <a:t>Bijeenkomsten &amp; Tijd</a:t>
            </a:r>
          </a:p>
          <a:p>
            <a:pPr marL="0" indent="0"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Specialisatie lessen water en energie</a:t>
            </a:r>
          </a:p>
          <a:p>
            <a:pPr marL="0" indent="0">
              <a:defRPr/>
            </a:pPr>
            <a:r>
              <a:rPr lang="nl-NL" sz="1100" dirty="0">
                <a:ea typeface="Calibri" pitchFamily="34" charset="0"/>
                <a:cs typeface="Arial" charset="0"/>
              </a:rPr>
              <a:t>Deadline: </a:t>
            </a:r>
            <a:r>
              <a:rPr lang="nl-NL" sz="11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27-03-2022</a:t>
            </a:r>
            <a:endParaRPr lang="nl-NL" sz="1100" b="1" dirty="0">
              <a:solidFill>
                <a:srgbClr val="FF0000"/>
              </a:solidFill>
              <a:ea typeface="Calibri" pitchFamily="34" charset="0"/>
              <a:cs typeface="Arial" charset="0"/>
            </a:endParaRPr>
          </a:p>
        </p:txBody>
      </p:sp>
      <p:pic>
        <p:nvPicPr>
          <p:cNvPr id="22" name="Picture 4" descr="Afbeeldingsresultaat voor sdg">
            <a:extLst>
              <a:ext uri="{FF2B5EF4-FFF2-40B4-BE49-F238E27FC236}">
                <a16:creationId xmlns:a16="http://schemas.microsoft.com/office/drawing/2014/main" id="{9244964F-2CD6-488A-B60B-85F19BC5B4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06" r="19351"/>
          <a:stretch/>
        </p:blipFill>
        <p:spPr bwMode="auto">
          <a:xfrm>
            <a:off x="7119594" y="3973805"/>
            <a:ext cx="1804131" cy="1458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Over Klimaatakkoord.nl | Klimaatakkoord">
            <a:extLst>
              <a:ext uri="{FF2B5EF4-FFF2-40B4-BE49-F238E27FC236}">
                <a16:creationId xmlns:a16="http://schemas.microsoft.com/office/drawing/2014/main" id="{A6D59EEE-35F9-4074-806E-243C93D2DF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1758" y="3609975"/>
            <a:ext cx="4375978" cy="323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155316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4" ma:contentTypeDescription="Een nieuw document maken." ma:contentTypeScope="" ma:versionID="a3c3b2d2316bbff68d369b35dcdb8578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0dc031163889b163ad3cab64943a7718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1C96A0B-AB2B-4949-BE47-54F819677510}"/>
</file>

<file path=customXml/itemProps2.xml><?xml version="1.0" encoding="utf-8"?>
<ds:datastoreItem xmlns:ds="http://schemas.openxmlformats.org/officeDocument/2006/customXml" ds:itemID="{C8AA4D1C-B5FB-46FE-B1A6-BF32EBB975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A2BDD6-E187-4ED3-AB99-2E52208DC45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2103</TotalTime>
  <Words>304</Words>
  <Application>Microsoft Office PowerPoint</Application>
  <PresentationFormat>Breedbeeld</PresentationFormat>
  <Paragraphs>30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kbm</dc:creator>
  <cp:lastModifiedBy>Stijn Weijermars</cp:lastModifiedBy>
  <cp:revision>32</cp:revision>
  <dcterms:created xsi:type="dcterms:W3CDTF">2016-09-05T11:28:03Z</dcterms:created>
  <dcterms:modified xsi:type="dcterms:W3CDTF">2022-02-24T12:56:38Z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TriggerFlowInfo">
    <vt:lpwstr/>
  </property>
  <property fmtid="{D5CDD505-2E9C-101B-9397-08002B2CF9AE}" pid="4" name="_ExtendedDescription">
    <vt:lpwstr/>
  </property>
</Properties>
</file>