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70" r:id="rId4"/>
    <p:sldId id="271" r:id="rId5"/>
    <p:sldId id="267" r:id="rId6"/>
    <p:sldId id="269" r:id="rId7"/>
    <p:sldId id="26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BB2554-D5DD-40D2-97F6-24B7BE3B1774}" type="datetimeFigureOut">
              <a:rPr lang="nl-NL" smtClean="0"/>
              <a:t>26-1-2020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344C81-279B-49C4-A4E6-1008E2FB384E}" type="slidenum">
              <a:rPr lang="nl-NL" smtClean="0"/>
              <a:t>‹nr.›</a:t>
            </a:fld>
            <a:endParaRPr lang="nl-NL"/>
          </a:p>
        </p:txBody>
      </p:sp>
    </p:spTree>
    <p:extLst>
      <p:ext uri="{BB962C8B-B14F-4D97-AF65-F5344CB8AC3E}">
        <p14:creationId xmlns:p14="http://schemas.microsoft.com/office/powerpoint/2010/main" val="1194442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a:p>
        </p:txBody>
      </p:sp>
      <p:sp>
        <p:nvSpPr>
          <p:cNvPr id="4" name="Tijdelijke aanduiding voor dianummer 3"/>
          <p:cNvSpPr>
            <a:spLocks noGrp="1"/>
          </p:cNvSpPr>
          <p:nvPr>
            <p:ph type="sldNum" sz="quarter" idx="10"/>
          </p:nvPr>
        </p:nvSpPr>
        <p:spPr/>
        <p:txBody>
          <a:bodyPr/>
          <a:lstStyle/>
          <a:p>
            <a:fld id="{C1DDD265-99CC-4E82-B7E4-C453E4F7F9B4}" type="slidenum">
              <a:rPr lang="en-GB" smtClean="0"/>
              <a:t>5</a:t>
            </a:fld>
            <a:endParaRPr lang="en-GB"/>
          </a:p>
        </p:txBody>
      </p:sp>
    </p:spTree>
    <p:extLst>
      <p:ext uri="{BB962C8B-B14F-4D97-AF65-F5344CB8AC3E}">
        <p14:creationId xmlns:p14="http://schemas.microsoft.com/office/powerpoint/2010/main" val="686406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ADF3B392-8A88-496F-8C14-9D6854F56812}" type="datetimeFigureOut">
              <a:rPr lang="nl-NL" smtClean="0"/>
              <a:t>26-1-2020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A2927433-D011-4C4F-B9E4-DAE7FF6928E3}" type="slidenum">
              <a:rPr lang="nl-NL" smtClean="0"/>
              <a:t>‹nr.›</a:t>
            </a:fld>
            <a:endParaRPr lang="nl-NL"/>
          </a:p>
        </p:txBody>
      </p:sp>
    </p:spTree>
    <p:extLst>
      <p:ext uri="{BB962C8B-B14F-4D97-AF65-F5344CB8AC3E}">
        <p14:creationId xmlns:p14="http://schemas.microsoft.com/office/powerpoint/2010/main" val="228841368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DF3B392-8A88-496F-8C14-9D6854F56812}" type="datetimeFigureOut">
              <a:rPr lang="nl-NL" smtClean="0"/>
              <a:t>26-1-2020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2927433-D011-4C4F-B9E4-DAE7FF6928E3}" type="slidenum">
              <a:rPr lang="nl-NL" smtClean="0"/>
              <a:t>‹nr.›</a:t>
            </a:fld>
            <a:endParaRPr lang="nl-NL"/>
          </a:p>
        </p:txBody>
      </p:sp>
    </p:spTree>
    <p:extLst>
      <p:ext uri="{BB962C8B-B14F-4D97-AF65-F5344CB8AC3E}">
        <p14:creationId xmlns:p14="http://schemas.microsoft.com/office/powerpoint/2010/main" val="2218853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DF3B392-8A88-496F-8C14-9D6854F56812}" type="datetimeFigureOut">
              <a:rPr lang="nl-NL" smtClean="0"/>
              <a:t>26-1-2020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2927433-D011-4C4F-B9E4-DAE7FF6928E3}" type="slidenum">
              <a:rPr lang="nl-NL" smtClean="0"/>
              <a:t>‹nr.›</a:t>
            </a:fld>
            <a:endParaRPr lang="nl-NL"/>
          </a:p>
        </p:txBody>
      </p:sp>
    </p:spTree>
    <p:extLst>
      <p:ext uri="{BB962C8B-B14F-4D97-AF65-F5344CB8AC3E}">
        <p14:creationId xmlns:p14="http://schemas.microsoft.com/office/powerpoint/2010/main" val="1860251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extLst>
      <p:ext uri="{BB962C8B-B14F-4D97-AF65-F5344CB8AC3E}">
        <p14:creationId xmlns:p14="http://schemas.microsoft.com/office/powerpoint/2010/main" val="2347820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ADF3B392-8A88-496F-8C14-9D6854F56812}" type="datetimeFigureOut">
              <a:rPr lang="nl-NL" smtClean="0"/>
              <a:t>26-1-2020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A2927433-D011-4C4F-B9E4-DAE7FF6928E3}" type="slidenum">
              <a:rPr lang="nl-NL" smtClean="0"/>
              <a:t>‹nr.›</a:t>
            </a:fld>
            <a:endParaRPr lang="nl-NL"/>
          </a:p>
        </p:txBody>
      </p:sp>
    </p:spTree>
    <p:extLst>
      <p:ext uri="{BB962C8B-B14F-4D97-AF65-F5344CB8AC3E}">
        <p14:creationId xmlns:p14="http://schemas.microsoft.com/office/powerpoint/2010/main" val="1973418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ADF3B392-8A88-496F-8C14-9D6854F56812}" type="datetimeFigureOut">
              <a:rPr lang="nl-NL" smtClean="0"/>
              <a:t>26-1-2020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A2927433-D011-4C4F-B9E4-DAE7FF6928E3}" type="slidenum">
              <a:rPr lang="nl-NL" smtClean="0"/>
              <a:t>‹nr.›</a:t>
            </a:fld>
            <a:endParaRPr lang="nl-NL"/>
          </a:p>
        </p:txBody>
      </p:sp>
    </p:spTree>
    <p:extLst>
      <p:ext uri="{BB962C8B-B14F-4D97-AF65-F5344CB8AC3E}">
        <p14:creationId xmlns:p14="http://schemas.microsoft.com/office/powerpoint/2010/main" val="196530989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ADF3B392-8A88-496F-8C14-9D6854F56812}" type="datetimeFigureOut">
              <a:rPr lang="nl-NL" smtClean="0"/>
              <a:t>26-1-2020</a:t>
            </a:fld>
            <a:endParaRPr lang="nl-NL"/>
          </a:p>
        </p:txBody>
      </p:sp>
      <p:sp>
        <p:nvSpPr>
          <p:cNvPr id="9" name="Footer Placeholder 8"/>
          <p:cNvSpPr>
            <a:spLocks noGrp="1"/>
          </p:cNvSpPr>
          <p:nvPr>
            <p:ph type="ftr" sz="quarter" idx="11"/>
          </p:nvPr>
        </p:nvSpPr>
        <p:spPr/>
        <p:txBody>
          <a:bodyPr/>
          <a:lstStyle/>
          <a:p>
            <a:endParaRPr lang="nl-NL"/>
          </a:p>
        </p:txBody>
      </p:sp>
      <p:sp>
        <p:nvSpPr>
          <p:cNvPr id="10" name="Slide Number Placeholder 9"/>
          <p:cNvSpPr>
            <a:spLocks noGrp="1"/>
          </p:cNvSpPr>
          <p:nvPr>
            <p:ph type="sldNum" sz="quarter" idx="12"/>
          </p:nvPr>
        </p:nvSpPr>
        <p:spPr/>
        <p:txBody>
          <a:bodyPr/>
          <a:lstStyle/>
          <a:p>
            <a:fld id="{A2927433-D011-4C4F-B9E4-DAE7FF6928E3}" type="slidenum">
              <a:rPr lang="nl-NL" smtClean="0"/>
              <a:t>‹nr.›</a:t>
            </a:fld>
            <a:endParaRPr lang="nl-NL"/>
          </a:p>
        </p:txBody>
      </p:sp>
    </p:spTree>
    <p:extLst>
      <p:ext uri="{BB962C8B-B14F-4D97-AF65-F5344CB8AC3E}">
        <p14:creationId xmlns:p14="http://schemas.microsoft.com/office/powerpoint/2010/main" val="1211143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ADF3B392-8A88-496F-8C14-9D6854F56812}" type="datetimeFigureOut">
              <a:rPr lang="nl-NL" smtClean="0"/>
              <a:t>26-1-2020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A2927433-D011-4C4F-B9E4-DAE7FF6928E3}" type="slidenum">
              <a:rPr lang="nl-NL" smtClean="0"/>
              <a:t>‹nr.›</a:t>
            </a:fld>
            <a:endParaRPr lang="nl-NL"/>
          </a:p>
        </p:txBody>
      </p:sp>
      <p:sp>
        <p:nvSpPr>
          <p:cNvPr id="10" name="Title 9"/>
          <p:cNvSpPr>
            <a:spLocks noGrp="1"/>
          </p:cNvSpPr>
          <p:nvPr>
            <p:ph type="title"/>
          </p:nvPr>
        </p:nvSpPr>
        <p:spPr/>
        <p:txBody>
          <a:bodyPr/>
          <a:lstStyle/>
          <a:p>
            <a:r>
              <a:rPr lang="nl-NL"/>
              <a:t>Klik om stijl te bewerken</a:t>
            </a:r>
            <a:endParaRPr lang="en-US" dirty="0"/>
          </a:p>
        </p:txBody>
      </p:sp>
    </p:spTree>
    <p:extLst>
      <p:ext uri="{BB962C8B-B14F-4D97-AF65-F5344CB8AC3E}">
        <p14:creationId xmlns:p14="http://schemas.microsoft.com/office/powerpoint/2010/main" val="740614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ADF3B392-8A88-496F-8C14-9D6854F56812}" type="datetimeFigureOut">
              <a:rPr lang="nl-NL" smtClean="0"/>
              <a:t>26-1-2020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A2927433-D011-4C4F-B9E4-DAE7FF6928E3}" type="slidenum">
              <a:rPr lang="nl-NL" smtClean="0"/>
              <a:t>‹nr.›</a:t>
            </a:fld>
            <a:endParaRPr lang="nl-NL"/>
          </a:p>
        </p:txBody>
      </p:sp>
    </p:spTree>
    <p:extLst>
      <p:ext uri="{BB962C8B-B14F-4D97-AF65-F5344CB8AC3E}">
        <p14:creationId xmlns:p14="http://schemas.microsoft.com/office/powerpoint/2010/main" val="2474406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F3B392-8A88-496F-8C14-9D6854F56812}" type="datetimeFigureOut">
              <a:rPr lang="nl-NL" smtClean="0"/>
              <a:t>26-1-2020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A2927433-D011-4C4F-B9E4-DAE7FF6928E3}" type="slidenum">
              <a:rPr lang="nl-NL" smtClean="0"/>
              <a:t>‹nr.›</a:t>
            </a:fld>
            <a:endParaRPr lang="nl-NL"/>
          </a:p>
        </p:txBody>
      </p:sp>
    </p:spTree>
    <p:extLst>
      <p:ext uri="{BB962C8B-B14F-4D97-AF65-F5344CB8AC3E}">
        <p14:creationId xmlns:p14="http://schemas.microsoft.com/office/powerpoint/2010/main" val="3289438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ADF3B392-8A88-496F-8C14-9D6854F56812}" type="datetimeFigureOut">
              <a:rPr lang="nl-NL" smtClean="0"/>
              <a:t>26-1-2020</a:t>
            </a:fld>
            <a:endParaRPr lang="nl-NL"/>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1" name="Slide Number Placeholder 10"/>
          <p:cNvSpPr>
            <a:spLocks noGrp="1"/>
          </p:cNvSpPr>
          <p:nvPr>
            <p:ph type="sldNum" sz="quarter" idx="12"/>
          </p:nvPr>
        </p:nvSpPr>
        <p:spPr/>
        <p:txBody>
          <a:bodyPr/>
          <a:lstStyle/>
          <a:p>
            <a:fld id="{A2927433-D011-4C4F-B9E4-DAE7FF6928E3}" type="slidenum">
              <a:rPr lang="nl-NL" smtClean="0"/>
              <a:t>‹nr.›</a:t>
            </a:fld>
            <a:endParaRPr lang="nl-NL"/>
          </a:p>
        </p:txBody>
      </p:sp>
    </p:spTree>
    <p:extLst>
      <p:ext uri="{BB962C8B-B14F-4D97-AF65-F5344CB8AC3E}">
        <p14:creationId xmlns:p14="http://schemas.microsoft.com/office/powerpoint/2010/main" val="2739970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ADF3B392-8A88-496F-8C14-9D6854F56812}" type="datetimeFigureOut">
              <a:rPr lang="nl-NL" smtClean="0"/>
              <a:t>26-1-2020</a:t>
            </a:fld>
            <a:endParaRPr lang="nl-NL"/>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0" name="Slide Number Placeholder 9"/>
          <p:cNvSpPr>
            <a:spLocks noGrp="1"/>
          </p:cNvSpPr>
          <p:nvPr>
            <p:ph type="sldNum" sz="quarter" idx="12"/>
          </p:nvPr>
        </p:nvSpPr>
        <p:spPr/>
        <p:txBody>
          <a:bodyPr/>
          <a:lstStyle/>
          <a:p>
            <a:fld id="{A2927433-D011-4C4F-B9E4-DAE7FF6928E3}" type="slidenum">
              <a:rPr lang="nl-NL" smtClean="0"/>
              <a:t>‹nr.›</a:t>
            </a:fld>
            <a:endParaRPr lang="nl-NL"/>
          </a:p>
        </p:txBody>
      </p:sp>
    </p:spTree>
    <p:extLst>
      <p:ext uri="{BB962C8B-B14F-4D97-AF65-F5344CB8AC3E}">
        <p14:creationId xmlns:p14="http://schemas.microsoft.com/office/powerpoint/2010/main" val="2125946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ADF3B392-8A88-496F-8C14-9D6854F56812}" type="datetimeFigureOut">
              <a:rPr lang="nl-NL" smtClean="0"/>
              <a:t>26-1-2020</a:t>
            </a:fld>
            <a:endParaRPr lang="nl-NL"/>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nl-NL"/>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A2927433-D011-4C4F-B9E4-DAE7FF6928E3}" type="slidenum">
              <a:rPr lang="nl-NL" smtClean="0"/>
              <a:t>‹nr.›</a:t>
            </a:fld>
            <a:endParaRPr lang="nl-NL"/>
          </a:p>
        </p:txBody>
      </p:sp>
    </p:spTree>
    <p:extLst>
      <p:ext uri="{BB962C8B-B14F-4D97-AF65-F5344CB8AC3E}">
        <p14:creationId xmlns:p14="http://schemas.microsoft.com/office/powerpoint/2010/main" val="33083517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IvBk9P7D3PQ"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2.xml"/><Relationship Id="rId1" Type="http://schemas.openxmlformats.org/officeDocument/2006/relationships/video" Target="https://www.youtube.com/embed/XHiBmnEEPnY"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2.xml"/><Relationship Id="rId1" Type="http://schemas.openxmlformats.org/officeDocument/2006/relationships/video" Target="https://www.youtube.com/embed/prUjdmSaf6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5D7BFE-BE8C-4E61-85A7-0E50F9FE6599}"/>
              </a:ext>
            </a:extLst>
          </p:cNvPr>
          <p:cNvSpPr>
            <a:spLocks noGrp="1"/>
          </p:cNvSpPr>
          <p:nvPr>
            <p:ph type="ctrTitle"/>
          </p:nvPr>
        </p:nvSpPr>
        <p:spPr/>
        <p:txBody>
          <a:bodyPr/>
          <a:lstStyle/>
          <a:p>
            <a:r>
              <a:rPr lang="nl-NL" dirty="0"/>
              <a:t>Anatomie en fysiologie</a:t>
            </a:r>
          </a:p>
        </p:txBody>
      </p:sp>
      <p:sp>
        <p:nvSpPr>
          <p:cNvPr id="3" name="Ondertitel 2">
            <a:extLst>
              <a:ext uri="{FF2B5EF4-FFF2-40B4-BE49-F238E27FC236}">
                <a16:creationId xmlns:a16="http://schemas.microsoft.com/office/drawing/2014/main" id="{97A03C94-6553-4F7A-93D8-D011F28F996C}"/>
              </a:ext>
            </a:extLst>
          </p:cNvPr>
          <p:cNvSpPr>
            <a:spLocks noGrp="1"/>
          </p:cNvSpPr>
          <p:nvPr>
            <p:ph type="subTitle" idx="1"/>
          </p:nvPr>
        </p:nvSpPr>
        <p:spPr/>
        <p:txBody>
          <a:bodyPr/>
          <a:lstStyle/>
          <a:p>
            <a:r>
              <a:rPr lang="nl-NL" dirty="0"/>
              <a:t>Les 2</a:t>
            </a:r>
          </a:p>
          <a:p>
            <a:r>
              <a:rPr lang="nl-NL" dirty="0"/>
              <a:t>De cel </a:t>
            </a:r>
          </a:p>
        </p:txBody>
      </p:sp>
    </p:spTree>
    <p:extLst>
      <p:ext uri="{BB962C8B-B14F-4D97-AF65-F5344CB8AC3E}">
        <p14:creationId xmlns:p14="http://schemas.microsoft.com/office/powerpoint/2010/main" val="3269821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C1B29D-75E7-4901-8FFB-545E0EFE9BEB}"/>
              </a:ext>
            </a:extLst>
          </p:cNvPr>
          <p:cNvSpPr>
            <a:spLocks noGrp="1"/>
          </p:cNvSpPr>
          <p:nvPr>
            <p:ph type="title"/>
          </p:nvPr>
        </p:nvSpPr>
        <p:spPr/>
        <p:txBody>
          <a:bodyPr/>
          <a:lstStyle/>
          <a:p>
            <a:r>
              <a:rPr lang="nl-NL" dirty="0"/>
              <a:t>De cel</a:t>
            </a:r>
          </a:p>
        </p:txBody>
      </p:sp>
      <p:sp>
        <p:nvSpPr>
          <p:cNvPr id="3" name="Tijdelijke aanduiding voor inhoud 2">
            <a:extLst>
              <a:ext uri="{FF2B5EF4-FFF2-40B4-BE49-F238E27FC236}">
                <a16:creationId xmlns:a16="http://schemas.microsoft.com/office/drawing/2014/main" id="{F1FAF815-D439-4468-A632-9495C02E82AB}"/>
              </a:ext>
            </a:extLst>
          </p:cNvPr>
          <p:cNvSpPr>
            <a:spLocks noGrp="1"/>
          </p:cNvSpPr>
          <p:nvPr>
            <p:ph idx="1"/>
          </p:nvPr>
        </p:nvSpPr>
        <p:spPr/>
        <p:txBody>
          <a:bodyPr>
            <a:normAutofit lnSpcReduction="10000"/>
          </a:bodyPr>
          <a:lstStyle/>
          <a:p>
            <a:pPr marL="0" indent="0">
              <a:buNone/>
            </a:pPr>
            <a:r>
              <a:rPr lang="nl-NL" dirty="0"/>
              <a:t>De cel is het kleinste levende deeltje van de mens. Ons lichaam bestaat uit verschillende organen. Die bestaan uit </a:t>
            </a:r>
            <a:r>
              <a:rPr lang="nl-NL" dirty="0" err="1"/>
              <a:t>weefel</a:t>
            </a:r>
            <a:r>
              <a:rPr lang="nl-NL" dirty="0"/>
              <a:t>. Dat weefsel is uiteindelijk opgebouwd uit cellen.</a:t>
            </a:r>
          </a:p>
          <a:p>
            <a:pPr marL="0" indent="0">
              <a:buNone/>
            </a:pPr>
            <a:endParaRPr lang="nl-NL" dirty="0"/>
          </a:p>
          <a:p>
            <a:pPr marL="0" indent="0">
              <a:buNone/>
            </a:pPr>
            <a:r>
              <a:rPr lang="nl-NL" dirty="0"/>
              <a:t>Cellen vermenigvuldigen zich door zichzelf in tweeën te delen.</a:t>
            </a:r>
          </a:p>
          <a:p>
            <a:pPr marL="0" indent="0">
              <a:buNone/>
            </a:pPr>
            <a:endParaRPr lang="nl-NL" dirty="0"/>
          </a:p>
          <a:p>
            <a:pPr marL="0" indent="0">
              <a:buNone/>
            </a:pPr>
            <a:r>
              <a:rPr lang="nl-NL" dirty="0"/>
              <a:t>In de loop van het leven sterven cellen af, deze worden vervangen door nieuwe cellen. Naarmate mensen ouder worden, worden afgestorven cellen minder vaak vervangen door nieuwe. Dit is het </a:t>
            </a:r>
            <a:r>
              <a:rPr lang="nl-NL" b="1" dirty="0"/>
              <a:t>verouderingsproces</a:t>
            </a:r>
            <a:r>
              <a:rPr lang="nl-NL" dirty="0"/>
              <a:t> van het menselijk lichaam</a:t>
            </a:r>
          </a:p>
        </p:txBody>
      </p:sp>
    </p:spTree>
    <p:extLst>
      <p:ext uri="{BB962C8B-B14F-4D97-AF65-F5344CB8AC3E}">
        <p14:creationId xmlns:p14="http://schemas.microsoft.com/office/powerpoint/2010/main" val="2589999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31E42F-FD88-4834-9266-0C106D091C4C}"/>
              </a:ext>
            </a:extLst>
          </p:cNvPr>
          <p:cNvSpPr>
            <a:spLocks noGrp="1"/>
          </p:cNvSpPr>
          <p:nvPr>
            <p:ph type="title"/>
          </p:nvPr>
        </p:nvSpPr>
        <p:spPr/>
        <p:txBody>
          <a:bodyPr/>
          <a:lstStyle/>
          <a:p>
            <a:r>
              <a:rPr lang="nl-NL" dirty="0"/>
              <a:t>Verouderingsproces op celniveau</a:t>
            </a:r>
          </a:p>
        </p:txBody>
      </p:sp>
      <p:sp>
        <p:nvSpPr>
          <p:cNvPr id="3" name="Tijdelijke aanduiding voor inhoud 2">
            <a:extLst>
              <a:ext uri="{FF2B5EF4-FFF2-40B4-BE49-F238E27FC236}">
                <a16:creationId xmlns:a16="http://schemas.microsoft.com/office/drawing/2014/main" id="{3883DCA0-97B3-4163-BF42-4CD9DEDAF586}"/>
              </a:ext>
            </a:extLst>
          </p:cNvPr>
          <p:cNvSpPr>
            <a:spLocks noGrp="1"/>
          </p:cNvSpPr>
          <p:nvPr>
            <p:ph idx="1"/>
          </p:nvPr>
        </p:nvSpPr>
        <p:spPr/>
        <p:txBody>
          <a:bodyPr/>
          <a:lstStyle/>
          <a:p>
            <a:pPr fontAlgn="base"/>
            <a:r>
              <a:rPr lang="nl-NL" dirty="0"/>
              <a:t>Ons hele lichaam bestaat uit cellen die zichzelf door celdeling vernieuwen, ons leven lang.  Verouderde cellen sterven en worden vervangen door nieuwe. Zo blijven onze organen en weefsels goed functioneren. Dat mechanisme werkt goed, maar er is een beperking: cellen kunnen niet eindeloos delen en in vorm blijven.</a:t>
            </a:r>
          </a:p>
          <a:p>
            <a:pPr fontAlgn="base"/>
            <a:r>
              <a:rPr lang="nl-NL" dirty="0"/>
              <a:t>In elke cel zitten chromosomen (zie theorie over DNA) die vrijwel identiek worden gekopieerd. Bij het delen gaat er ook informatie verloren. Dat gebeurt aan de uiteinden van de chromosomen, de </a:t>
            </a:r>
            <a:r>
              <a:rPr lang="nl-NL" dirty="0" err="1"/>
              <a:t>telomeren</a:t>
            </a:r>
            <a:r>
              <a:rPr lang="nl-NL" dirty="0"/>
              <a:t>. Die uiteinden, en uiteindelijk ook het hele chromosoom, worden telkens korter. Er is dan als het ware sprake van slijtage, waardoor de cel uiteindelijk stopt met delen. </a:t>
            </a:r>
          </a:p>
          <a:p>
            <a:endParaRPr lang="nl-NL" dirty="0"/>
          </a:p>
        </p:txBody>
      </p:sp>
    </p:spTree>
    <p:extLst>
      <p:ext uri="{BB962C8B-B14F-4D97-AF65-F5344CB8AC3E}">
        <p14:creationId xmlns:p14="http://schemas.microsoft.com/office/powerpoint/2010/main" val="3691299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5C9ED1-1A4F-4AB2-A4E0-7A6E56C77720}"/>
              </a:ext>
            </a:extLst>
          </p:cNvPr>
          <p:cNvSpPr>
            <a:spLocks noGrp="1"/>
          </p:cNvSpPr>
          <p:nvPr>
            <p:ph type="title"/>
          </p:nvPr>
        </p:nvSpPr>
        <p:spPr/>
        <p:txBody>
          <a:bodyPr/>
          <a:lstStyle/>
          <a:p>
            <a:r>
              <a:rPr lang="nl-NL" dirty="0"/>
              <a:t>Verouderingsproces uitgelegd</a:t>
            </a:r>
          </a:p>
        </p:txBody>
      </p:sp>
      <p:pic>
        <p:nvPicPr>
          <p:cNvPr id="4" name="Onlinemedia 3" title="Staat al van voor je geboorte vast hoe oud je wordt?">
            <a:hlinkClick r:id="" action="ppaction://media"/>
            <a:extLst>
              <a:ext uri="{FF2B5EF4-FFF2-40B4-BE49-F238E27FC236}">
                <a16:creationId xmlns:a16="http://schemas.microsoft.com/office/drawing/2014/main" id="{426B7AC6-9AFC-4662-94CF-A3FC256B94C2}"/>
              </a:ext>
            </a:extLst>
          </p:cNvPr>
          <p:cNvPicPr>
            <a:picLocks noGrp="1" noRot="1" noChangeAspect="1"/>
          </p:cNvPicPr>
          <p:nvPr>
            <p:ph idx="1"/>
            <a:videoFile r:link="rId1"/>
          </p:nvPr>
        </p:nvPicPr>
        <p:blipFill>
          <a:blip r:embed="rId3"/>
          <a:stretch>
            <a:fillRect/>
          </a:stretch>
        </p:blipFill>
        <p:spPr>
          <a:xfrm>
            <a:off x="4267200" y="3160713"/>
            <a:ext cx="3657600" cy="2057400"/>
          </a:xfrm>
          <a:prstGeom prst="rect">
            <a:avLst/>
          </a:prstGeom>
        </p:spPr>
      </p:pic>
    </p:spTree>
    <p:extLst>
      <p:ext uri="{BB962C8B-B14F-4D97-AF65-F5344CB8AC3E}">
        <p14:creationId xmlns:p14="http://schemas.microsoft.com/office/powerpoint/2010/main" val="3543592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32864" y="2564055"/>
            <a:ext cx="4568636" cy="34462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el 1"/>
          <p:cNvSpPr>
            <a:spLocks noGrp="1"/>
          </p:cNvSpPr>
          <p:nvPr>
            <p:ph type="title"/>
          </p:nvPr>
        </p:nvSpPr>
        <p:spPr/>
        <p:txBody>
          <a:bodyPr/>
          <a:lstStyle/>
          <a:p>
            <a:r>
              <a:rPr lang="en-GB" b="1" dirty="0" err="1"/>
              <a:t>Celopbouw</a:t>
            </a:r>
            <a:endParaRPr lang="en-GB" b="1" dirty="0"/>
          </a:p>
        </p:txBody>
      </p:sp>
      <p:sp>
        <p:nvSpPr>
          <p:cNvPr id="3" name="Tijdelijke aanduiding voor inhoud 2"/>
          <p:cNvSpPr>
            <a:spLocks noGrp="1"/>
          </p:cNvSpPr>
          <p:nvPr>
            <p:ph sz="quarter" idx="13"/>
          </p:nvPr>
        </p:nvSpPr>
        <p:spPr>
          <a:xfrm>
            <a:off x="1751974" y="1909892"/>
            <a:ext cx="10363826" cy="4262308"/>
          </a:xfrm>
        </p:spPr>
        <p:txBody>
          <a:bodyPr/>
          <a:lstStyle/>
          <a:p>
            <a:endParaRPr lang="en-GB" dirty="0"/>
          </a:p>
          <a:p>
            <a:endParaRPr lang="en-GB" dirty="0"/>
          </a:p>
          <a:p>
            <a:r>
              <a:rPr lang="en-GB" dirty="0" err="1"/>
              <a:t>Celmembraam</a:t>
            </a:r>
            <a:r>
              <a:rPr lang="en-GB" dirty="0"/>
              <a:t>: </a:t>
            </a:r>
            <a:r>
              <a:rPr lang="en-GB" dirty="0" err="1"/>
              <a:t>vlies</a:t>
            </a:r>
            <a:r>
              <a:rPr lang="en-GB" dirty="0"/>
              <a:t> om de </a:t>
            </a:r>
            <a:r>
              <a:rPr lang="en-GB" dirty="0" err="1"/>
              <a:t>cel</a:t>
            </a:r>
            <a:endParaRPr lang="en-GB" dirty="0"/>
          </a:p>
          <a:p>
            <a:r>
              <a:rPr lang="en-GB" dirty="0" err="1"/>
              <a:t>Protoplasma</a:t>
            </a:r>
            <a:r>
              <a:rPr lang="en-GB" dirty="0"/>
              <a:t>: </a:t>
            </a:r>
            <a:r>
              <a:rPr lang="en-GB" dirty="0" err="1"/>
              <a:t>dikke</a:t>
            </a:r>
            <a:r>
              <a:rPr lang="en-GB" dirty="0"/>
              <a:t> </a:t>
            </a:r>
            <a:r>
              <a:rPr lang="en-GB" dirty="0" err="1"/>
              <a:t>vloeistof</a:t>
            </a:r>
            <a:r>
              <a:rPr lang="en-GB" dirty="0"/>
              <a:t> in de </a:t>
            </a:r>
            <a:r>
              <a:rPr lang="en-GB" dirty="0" err="1"/>
              <a:t>cel</a:t>
            </a:r>
            <a:endParaRPr lang="en-GB" dirty="0"/>
          </a:p>
          <a:p>
            <a:r>
              <a:rPr lang="en-GB" dirty="0"/>
              <a:t>De </a:t>
            </a:r>
            <a:r>
              <a:rPr lang="en-GB" dirty="0" err="1"/>
              <a:t>celkern</a:t>
            </a:r>
            <a:r>
              <a:rPr lang="en-GB" dirty="0"/>
              <a:t>: </a:t>
            </a:r>
            <a:r>
              <a:rPr lang="en-GB" dirty="0" err="1"/>
              <a:t>drijft</a:t>
            </a:r>
            <a:r>
              <a:rPr lang="en-GB" dirty="0"/>
              <a:t> in het </a:t>
            </a:r>
            <a:r>
              <a:rPr lang="en-GB" dirty="0" err="1"/>
              <a:t>vloeistof</a:t>
            </a:r>
            <a:endParaRPr lang="en-GB" dirty="0"/>
          </a:p>
          <a:p>
            <a:r>
              <a:rPr lang="en-GB" dirty="0" err="1"/>
              <a:t>kernmembraam</a:t>
            </a:r>
            <a:r>
              <a:rPr lang="en-GB" dirty="0"/>
              <a:t>: </a:t>
            </a:r>
            <a:r>
              <a:rPr lang="en-GB" dirty="0" err="1"/>
              <a:t>vliesje</a:t>
            </a:r>
            <a:r>
              <a:rPr lang="en-GB" dirty="0"/>
              <a:t> om de kern </a:t>
            </a:r>
          </a:p>
          <a:p>
            <a:r>
              <a:rPr lang="en-GB" dirty="0" err="1"/>
              <a:t>Kernplasma</a:t>
            </a:r>
            <a:r>
              <a:rPr lang="en-GB" dirty="0"/>
              <a:t>: </a:t>
            </a:r>
            <a:r>
              <a:rPr lang="en-GB" dirty="0" err="1"/>
              <a:t>vloeistof</a:t>
            </a:r>
            <a:r>
              <a:rPr lang="en-GB" dirty="0"/>
              <a:t> om het </a:t>
            </a:r>
            <a:r>
              <a:rPr lang="en-GB" dirty="0" err="1"/>
              <a:t>vliesje</a:t>
            </a:r>
            <a:r>
              <a:rPr lang="en-GB" dirty="0"/>
              <a:t> </a:t>
            </a:r>
            <a:r>
              <a:rPr lang="en-GB" dirty="0" err="1"/>
              <a:t>vd</a:t>
            </a:r>
            <a:r>
              <a:rPr lang="en-GB" dirty="0"/>
              <a:t> kern</a:t>
            </a:r>
          </a:p>
          <a:p>
            <a:r>
              <a:rPr lang="en-GB" dirty="0" err="1"/>
              <a:t>Kernlichaampjes</a:t>
            </a:r>
            <a:r>
              <a:rPr lang="en-GB" dirty="0"/>
              <a:t>: </a:t>
            </a:r>
            <a:r>
              <a:rPr lang="en-GB" dirty="0" err="1"/>
              <a:t>zorgt</a:t>
            </a:r>
            <a:r>
              <a:rPr lang="en-GB" dirty="0"/>
              <a:t> </a:t>
            </a:r>
            <a:r>
              <a:rPr lang="en-GB" dirty="0" err="1"/>
              <a:t>voor</a:t>
            </a:r>
            <a:r>
              <a:rPr lang="en-GB" dirty="0"/>
              <a:t> de </a:t>
            </a:r>
            <a:r>
              <a:rPr lang="en-GB" dirty="0" err="1"/>
              <a:t>celdeling</a:t>
            </a:r>
            <a:endParaRPr lang="en-GB" dirty="0"/>
          </a:p>
          <a:p>
            <a:pPr>
              <a:buFont typeface="Wingdings"/>
              <a:buChar char="à"/>
            </a:pPr>
            <a:r>
              <a:rPr lang="en-GB" dirty="0">
                <a:sym typeface="Wingdings" panose="05000000000000000000" pitchFamily="2" charset="2"/>
              </a:rPr>
              <a:t>  </a:t>
            </a:r>
            <a:r>
              <a:rPr lang="en-GB" dirty="0" err="1">
                <a:sym typeface="Wingdings" panose="05000000000000000000" pitchFamily="2" charset="2"/>
              </a:rPr>
              <a:t>Bevat</a:t>
            </a:r>
            <a:r>
              <a:rPr lang="en-GB" dirty="0">
                <a:sym typeface="Wingdings" panose="05000000000000000000" pitchFamily="2" charset="2"/>
              </a:rPr>
              <a:t> </a:t>
            </a:r>
            <a:r>
              <a:rPr lang="en-GB" dirty="0" err="1">
                <a:sym typeface="Wingdings" panose="05000000000000000000" pitchFamily="2" charset="2"/>
              </a:rPr>
              <a:t>erfelijk</a:t>
            </a:r>
            <a:r>
              <a:rPr lang="en-GB" dirty="0">
                <a:sym typeface="Wingdings" panose="05000000000000000000" pitchFamily="2" charset="2"/>
              </a:rPr>
              <a:t> </a:t>
            </a:r>
            <a:r>
              <a:rPr lang="en-GB" dirty="0" err="1">
                <a:sym typeface="Wingdings" panose="05000000000000000000" pitchFamily="2" charset="2"/>
              </a:rPr>
              <a:t>materiaal</a:t>
            </a:r>
            <a:endParaRPr lang="en-GB" dirty="0">
              <a:sym typeface="Wingdings" panose="05000000000000000000" pitchFamily="2" charset="2"/>
            </a:endParaRPr>
          </a:p>
          <a:p>
            <a:pPr>
              <a:buFont typeface="Wingdings"/>
              <a:buChar char="à"/>
            </a:pPr>
            <a:r>
              <a:rPr lang="en-GB" dirty="0">
                <a:sym typeface="Wingdings" panose="05000000000000000000" pitchFamily="2" charset="2"/>
              </a:rPr>
              <a:t>  </a:t>
            </a:r>
            <a:r>
              <a:rPr lang="en-GB" dirty="0" err="1">
                <a:sym typeface="Wingdings" panose="05000000000000000000" pitchFamily="2" charset="2"/>
              </a:rPr>
              <a:t>Bepaalt</a:t>
            </a:r>
            <a:r>
              <a:rPr lang="en-GB" dirty="0">
                <a:sym typeface="Wingdings" panose="05000000000000000000" pitchFamily="2" charset="2"/>
              </a:rPr>
              <a:t> het </a:t>
            </a:r>
            <a:r>
              <a:rPr lang="en-GB" dirty="0" err="1">
                <a:sym typeface="Wingdings" panose="05000000000000000000" pitchFamily="2" charset="2"/>
              </a:rPr>
              <a:t>geslacht</a:t>
            </a:r>
            <a:r>
              <a:rPr lang="en-GB" dirty="0">
                <a:sym typeface="Wingdings" panose="05000000000000000000" pitchFamily="2" charset="2"/>
              </a:rPr>
              <a:t> </a:t>
            </a:r>
          </a:p>
          <a:p>
            <a:pPr>
              <a:buFont typeface="Wingdings"/>
              <a:buChar char="à"/>
            </a:pPr>
            <a:endParaRPr lang="en-GB" dirty="0"/>
          </a:p>
        </p:txBody>
      </p:sp>
    </p:spTree>
    <p:extLst>
      <p:ext uri="{BB962C8B-B14F-4D97-AF65-F5344CB8AC3E}">
        <p14:creationId xmlns:p14="http://schemas.microsoft.com/office/powerpoint/2010/main" val="1062719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08BE99-E006-4C31-BB4B-FC5027AF4719}"/>
              </a:ext>
            </a:extLst>
          </p:cNvPr>
          <p:cNvSpPr>
            <a:spLocks noGrp="1"/>
          </p:cNvSpPr>
          <p:nvPr>
            <p:ph type="title"/>
          </p:nvPr>
        </p:nvSpPr>
        <p:spPr/>
        <p:txBody>
          <a:bodyPr/>
          <a:lstStyle/>
          <a:p>
            <a:r>
              <a:rPr lang="nl-NL" dirty="0"/>
              <a:t>Wat is een levende cel?</a:t>
            </a:r>
          </a:p>
        </p:txBody>
      </p:sp>
      <p:pic>
        <p:nvPicPr>
          <p:cNvPr id="4" name="Onlinemedia 3" title="Wat is een levende cel?">
            <a:hlinkClick r:id="" action="ppaction://media"/>
            <a:extLst>
              <a:ext uri="{FF2B5EF4-FFF2-40B4-BE49-F238E27FC236}">
                <a16:creationId xmlns:a16="http://schemas.microsoft.com/office/drawing/2014/main" id="{A78F95A9-B500-403C-8BA0-A78EFF1DC315}"/>
              </a:ext>
            </a:extLst>
          </p:cNvPr>
          <p:cNvPicPr>
            <a:picLocks noGrp="1" noRot="1" noChangeAspect="1"/>
          </p:cNvPicPr>
          <p:nvPr>
            <p:ph sz="quarter" idx="13"/>
            <a:videoFile r:link="rId1"/>
          </p:nvPr>
        </p:nvPicPr>
        <p:blipFill>
          <a:blip r:embed="rId3"/>
          <a:stretch>
            <a:fillRect/>
          </a:stretch>
        </p:blipFill>
        <p:spPr>
          <a:xfrm>
            <a:off x="4267200" y="3049588"/>
            <a:ext cx="3657600" cy="2057400"/>
          </a:xfrm>
          <a:prstGeom prst="rect">
            <a:avLst/>
          </a:prstGeom>
        </p:spPr>
      </p:pic>
    </p:spTree>
    <p:extLst>
      <p:ext uri="{BB962C8B-B14F-4D97-AF65-F5344CB8AC3E}">
        <p14:creationId xmlns:p14="http://schemas.microsoft.com/office/powerpoint/2010/main" val="162619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900ADD-A532-43AD-BFF5-2BF3E2B7E011}"/>
              </a:ext>
            </a:extLst>
          </p:cNvPr>
          <p:cNvSpPr>
            <a:spLocks noGrp="1"/>
          </p:cNvSpPr>
          <p:nvPr>
            <p:ph type="title"/>
          </p:nvPr>
        </p:nvSpPr>
        <p:spPr/>
        <p:txBody>
          <a:bodyPr/>
          <a:lstStyle/>
          <a:p>
            <a:r>
              <a:rPr lang="nl-NL" dirty="0"/>
              <a:t>Ter verdieping: Video</a:t>
            </a:r>
          </a:p>
        </p:txBody>
      </p:sp>
      <p:pic>
        <p:nvPicPr>
          <p:cNvPr id="4" name="Onlinemedia 3" title="Celdeling - de celcyclus - HAVO/VWO">
            <a:hlinkClick r:id="" action="ppaction://media"/>
            <a:extLst>
              <a:ext uri="{FF2B5EF4-FFF2-40B4-BE49-F238E27FC236}">
                <a16:creationId xmlns:a16="http://schemas.microsoft.com/office/drawing/2014/main" id="{353EE560-B928-493C-932A-DC579E383E74}"/>
              </a:ext>
            </a:extLst>
          </p:cNvPr>
          <p:cNvPicPr>
            <a:picLocks noGrp="1" noRot="1" noChangeAspect="1"/>
          </p:cNvPicPr>
          <p:nvPr>
            <p:ph sz="quarter" idx="13"/>
            <a:videoFile r:link="rId1"/>
          </p:nvPr>
        </p:nvPicPr>
        <p:blipFill>
          <a:blip r:embed="rId3"/>
          <a:stretch>
            <a:fillRect/>
          </a:stretch>
        </p:blipFill>
        <p:spPr>
          <a:xfrm>
            <a:off x="4267200" y="3049588"/>
            <a:ext cx="3657600" cy="2057400"/>
          </a:xfrm>
          <a:prstGeom prst="rect">
            <a:avLst/>
          </a:prstGeom>
        </p:spPr>
      </p:pic>
    </p:spTree>
    <p:extLst>
      <p:ext uri="{BB962C8B-B14F-4D97-AF65-F5344CB8AC3E}">
        <p14:creationId xmlns:p14="http://schemas.microsoft.com/office/powerpoint/2010/main" val="1129485622"/>
      </p:ext>
    </p:extLst>
  </p:cSld>
  <p:clrMapOvr>
    <a:masterClrMapping/>
  </p:clrMapOvr>
</p:sld>
</file>

<file path=ppt/theme/theme1.xml><?xml version="1.0" encoding="utf-8"?>
<a:theme xmlns:a="http://schemas.openxmlformats.org/drawingml/2006/main" name="Pakket">
  <a:themeElements>
    <a:clrScheme name="Pak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Pakket</Template>
  <TotalTime>34</TotalTime>
  <Words>279</Words>
  <Application>Microsoft Office PowerPoint</Application>
  <PresentationFormat>Breedbeeld</PresentationFormat>
  <Paragraphs>27</Paragraphs>
  <Slides>7</Slides>
  <Notes>1</Notes>
  <HiddenSlides>0</HiddenSlides>
  <MMClips>3</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Gill Sans MT</vt:lpstr>
      <vt:lpstr>Wingdings</vt:lpstr>
      <vt:lpstr>Pakket</vt:lpstr>
      <vt:lpstr>Anatomie en fysiologie</vt:lpstr>
      <vt:lpstr>De cel</vt:lpstr>
      <vt:lpstr>Verouderingsproces op celniveau</vt:lpstr>
      <vt:lpstr>Verouderingsproces uitgelegd</vt:lpstr>
      <vt:lpstr>Celopbouw</vt:lpstr>
      <vt:lpstr>Wat is een levende cel?</vt:lpstr>
      <vt:lpstr>Ter verdieping: Video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Anatomie en fysiologie</dc:title>
  <dc:creator>Marlyt Busman</dc:creator>
  <cp:lastModifiedBy>Marlyt Busman</cp:lastModifiedBy>
  <cp:revision>4</cp:revision>
  <dcterms:created xsi:type="dcterms:W3CDTF">2020-01-26T08:43:27Z</dcterms:created>
  <dcterms:modified xsi:type="dcterms:W3CDTF">2020-01-26T09:18:23Z</dcterms:modified>
</cp:coreProperties>
</file>