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4" r:id="rId2"/>
    <p:sldId id="279" r:id="rId3"/>
    <p:sldId id="317" r:id="rId4"/>
    <p:sldId id="295" r:id="rId5"/>
    <p:sldId id="316" r:id="rId6"/>
    <p:sldId id="273" r:id="rId7"/>
    <p:sldId id="303" r:id="rId8"/>
    <p:sldId id="284" r:id="rId9"/>
    <p:sldId id="304" r:id="rId10"/>
    <p:sldId id="285" r:id="rId11"/>
    <p:sldId id="305" r:id="rId12"/>
    <p:sldId id="286" r:id="rId13"/>
    <p:sldId id="306" r:id="rId14"/>
    <p:sldId id="294" r:id="rId15"/>
    <p:sldId id="307" r:id="rId16"/>
    <p:sldId id="292" r:id="rId17"/>
    <p:sldId id="308" r:id="rId18"/>
    <p:sldId id="291" r:id="rId19"/>
    <p:sldId id="309" r:id="rId20"/>
    <p:sldId id="289" r:id="rId21"/>
    <p:sldId id="310" r:id="rId22"/>
    <p:sldId id="272" r:id="rId23"/>
    <p:sldId id="311" r:id="rId24"/>
    <p:sldId id="296" r:id="rId25"/>
    <p:sldId id="312" r:id="rId26"/>
    <p:sldId id="297" r:id="rId27"/>
    <p:sldId id="313" r:id="rId28"/>
    <p:sldId id="299" r:id="rId29"/>
    <p:sldId id="314" r:id="rId30"/>
    <p:sldId id="300" r:id="rId31"/>
    <p:sldId id="315" r:id="rId32"/>
  </p:sldIdLst>
  <p:sldSz cx="9144000" cy="6858000" type="screen4x3"/>
  <p:notesSz cx="6794500" cy="9931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161" autoAdjust="0"/>
  </p:normalViewPr>
  <p:slideViewPr>
    <p:cSldViewPr>
      <p:cViewPr varScale="1">
        <p:scale>
          <a:sx n="66" d="100"/>
          <a:sy n="66" d="100"/>
        </p:scale>
        <p:origin x="20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496" cy="496890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8411" y="1"/>
            <a:ext cx="2944496" cy="496890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r">
              <a:defRPr sz="1200"/>
            </a:lvl1pPr>
          </a:lstStyle>
          <a:p>
            <a:fld id="{C9335384-7470-4247-B228-B9704FC3719D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32913"/>
            <a:ext cx="2944496" cy="4968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8411" y="9432913"/>
            <a:ext cx="2944496" cy="4968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r">
              <a:defRPr sz="1200"/>
            </a:lvl1pPr>
          </a:lstStyle>
          <a:p>
            <a:fld id="{99ECC5B2-6D51-4ACF-AE13-50AE8C58A2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5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4" y="1"/>
            <a:ext cx="2944284" cy="496570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r">
              <a:defRPr sz="1200"/>
            </a:lvl1pPr>
          </a:lstStyle>
          <a:p>
            <a:fld id="{5649EA8B-65A0-444F-B865-BB1549095A4D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3" tIns="45971" rIns="91943" bIns="459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1" y="4717416"/>
            <a:ext cx="5435600" cy="4469130"/>
          </a:xfrm>
          <a:prstGeom prst="rect">
            <a:avLst/>
          </a:prstGeom>
        </p:spPr>
        <p:txBody>
          <a:bodyPr vert="horz" lIns="91943" tIns="45971" rIns="91943" bIns="459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4" cy="49657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4" y="9433106"/>
            <a:ext cx="2944284" cy="49657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r">
              <a:defRPr sz="1200"/>
            </a:lvl1pPr>
          </a:lstStyle>
          <a:p>
            <a:fld id="{E01E79CC-5812-42DF-A082-C899FF51B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24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483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0830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743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742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577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497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038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100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7630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284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24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3900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035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01859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483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572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436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93833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18313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6262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9818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327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96507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6374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067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391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971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483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3664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531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79CC-5812-42DF-A082-C899FF51BA1B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13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1" descr="ROC DSB Ppt standaard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0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6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7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50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71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994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66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94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45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4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5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15AEF-4153-4C6C-B342-E960B3787A37}" type="datetimeFigureOut">
              <a:rPr lang="nl-NL" smtClean="0"/>
              <a:t>3-2-2016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79F4-88D9-4502-B039-5F6187FB5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774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4U4Sb1qYk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nl-NL" smtClean="0"/>
              <a:t>Rekenquiz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3" y="2043744"/>
            <a:ext cx="5083153" cy="3473488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1916832"/>
            <a:ext cx="8604448" cy="482453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9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45233"/>
          </a:xfrm>
        </p:spPr>
        <p:txBody>
          <a:bodyPr/>
          <a:lstStyle/>
          <a:p>
            <a:pPr algn="l"/>
            <a:r>
              <a:rPr lang="nl-NL" b="1" dirty="0" smtClean="0"/>
              <a:t>Vraag 5. Modelauto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20880" cy="4608512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  <a:tabLst>
                <a:tab pos="1676400" algn="l"/>
              </a:tabLst>
            </a:pPr>
            <a:r>
              <a:rPr lang="nl-N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Onderstaande modelauto wordt gemaakt op een schaal van 1 : 10</a:t>
            </a:r>
          </a:p>
          <a:p>
            <a:pPr algn="l"/>
            <a:r>
              <a:rPr lang="nl-N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de werkelijke lengte van de </a:t>
            </a:r>
            <a:r>
              <a:rPr lang="nl-NL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 in meters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50007" y="3573017"/>
            <a:ext cx="6048672" cy="3284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6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45233"/>
          </a:xfrm>
        </p:spPr>
        <p:txBody>
          <a:bodyPr/>
          <a:lstStyle/>
          <a:p>
            <a:pPr algn="l"/>
            <a:r>
              <a:rPr lang="nl-NL" b="1" dirty="0" smtClean="0"/>
              <a:t>Vraag 5. Modelauto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20880" cy="4608512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44 cm x 10 = 440 cm = </a:t>
            </a:r>
            <a:r>
              <a:rPr lang="nl-NL" b="1" dirty="0" smtClean="0">
                <a:solidFill>
                  <a:prstClr val="black"/>
                </a:solidFill>
              </a:rPr>
              <a:t>4,4 meter</a:t>
            </a:r>
            <a:endParaRPr lang="nl-NL" b="1" dirty="0">
              <a:solidFill>
                <a:prstClr val="black"/>
              </a:solidFill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tabLst>
                <a:tab pos="1676400" algn="l"/>
              </a:tabLst>
            </a:pPr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1052736"/>
          </a:xfrm>
        </p:spPr>
        <p:txBody>
          <a:bodyPr/>
          <a:lstStyle/>
          <a:p>
            <a:pPr algn="l"/>
            <a:r>
              <a:rPr lang="nl-NL" b="1" dirty="0" smtClean="0"/>
              <a:t>Vraag 6. Tanken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9328" y="1033828"/>
            <a:ext cx="7920880" cy="5635532"/>
          </a:xfrm>
        </p:spPr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 </a:t>
            </a:r>
            <a:r>
              <a:rPr lang="nl-NL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 loopt 1 op 14 (dat wil zeggen: u heeft 1 liter benzine nodig om 14 kilometer te rijden). </a:t>
            </a:r>
            <a:endParaRPr lang="nl-NL" sz="28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nl-NL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benzinetank heeft ruimte voor 60 liter. U heeft een afspraak op 245 kilometer van uw huis. Bij vertrek van uw huis is uw tank nog maar een kwart vol. </a:t>
            </a:r>
            <a:endParaRPr lang="nl-NL" sz="2800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28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Hoeveel </a:t>
            </a:r>
            <a:r>
              <a:rPr lang="nl-NL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 moet u minimaal tanken om </a:t>
            </a:r>
            <a:r>
              <a:rPr lang="nl-NL" sz="2800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thuis</a:t>
            </a:r>
            <a:r>
              <a:rPr lang="nl-NL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 komen? </a:t>
            </a:r>
            <a:endParaRPr lang="nl-NL" sz="3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9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1052736"/>
          </a:xfrm>
        </p:spPr>
        <p:txBody>
          <a:bodyPr/>
          <a:lstStyle/>
          <a:p>
            <a:pPr algn="l"/>
            <a:r>
              <a:rPr lang="nl-NL" b="1" dirty="0" smtClean="0"/>
              <a:t>Vraag 6. Tanken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9328" y="1033828"/>
            <a:ext cx="7920880" cy="5635532"/>
          </a:xfrm>
        </p:spPr>
        <p:txBody>
          <a:bodyPr>
            <a:no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Nodig: </a:t>
            </a:r>
            <a:r>
              <a:rPr lang="nl-NL" b="1" dirty="0" smtClean="0">
                <a:solidFill>
                  <a:prstClr val="black"/>
                </a:solidFill>
              </a:rPr>
              <a:t>2 </a:t>
            </a:r>
            <a:r>
              <a:rPr lang="nl-NL" dirty="0" smtClean="0">
                <a:solidFill>
                  <a:prstClr val="black"/>
                </a:solidFill>
              </a:rPr>
              <a:t>x 245 km : 14 =          35 liter</a:t>
            </a:r>
          </a:p>
          <a:p>
            <a:pPr lvl="0" algn="l"/>
            <a:r>
              <a:rPr lang="nl-NL" u="sng" dirty="0" smtClean="0">
                <a:solidFill>
                  <a:prstClr val="black"/>
                </a:solidFill>
              </a:rPr>
              <a:t>Inhoud bij start: </a:t>
            </a:r>
            <a:r>
              <a:rPr lang="nl-NL" sz="32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liter : 4 =  15 liter </a:t>
            </a:r>
            <a:r>
              <a:rPr lang="nl-NL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nl-NL" sz="32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l"/>
            <a:r>
              <a:rPr lang="nl-NL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Nog tanken:  </a:t>
            </a:r>
            <a:r>
              <a:rPr lang="nl-NL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liter</a:t>
            </a:r>
            <a:endParaRPr lang="nl-NL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0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1251520"/>
          </a:xfrm>
        </p:spPr>
        <p:txBody>
          <a:bodyPr/>
          <a:lstStyle/>
          <a:p>
            <a:pPr algn="l"/>
            <a:r>
              <a:rPr lang="nl-NL" b="1" dirty="0" smtClean="0"/>
              <a:t>Vraag 7. Bioscoopkaartje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5184576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Een bioscoopkaartje kost normaal € 9,25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Wat is het voordeel per keer?</a:t>
            </a:r>
          </a:p>
        </p:txBody>
      </p:sp>
      <p:pic>
        <p:nvPicPr>
          <p:cNvPr id="4" name="133373" descr="https://www.examenbladmbo.nl/9384000/d/oefenexamens_mbo/mbo_coe_2012-2012_rekenen_2f_voorbeeldexamens/mbo%20coe%202012-2013%20rekenen%202f%20voorbeeldexamen/00044-bioscoopkaartje%20(2)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84377"/>
            <a:ext cx="6408712" cy="4338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83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1251520"/>
          </a:xfrm>
        </p:spPr>
        <p:txBody>
          <a:bodyPr/>
          <a:lstStyle/>
          <a:p>
            <a:pPr algn="l"/>
            <a:r>
              <a:rPr lang="nl-NL" b="1" dirty="0" smtClean="0"/>
              <a:t>Vraag 7. Bioscoopkaartje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5184576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Antwoord:</a:t>
            </a: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Normaal: 6 x 9,25 = </a:t>
            </a:r>
            <a:r>
              <a:rPr lang="nl-NL" dirty="0">
                <a:solidFill>
                  <a:prstClr val="black"/>
                </a:solidFill>
              </a:rPr>
              <a:t>€ </a:t>
            </a:r>
            <a:r>
              <a:rPr lang="nl-NL" dirty="0" smtClean="0">
                <a:solidFill>
                  <a:prstClr val="black"/>
                </a:solidFill>
              </a:rPr>
              <a:t>55,50</a:t>
            </a:r>
          </a:p>
          <a:p>
            <a:pPr lvl="0" algn="l"/>
            <a:r>
              <a:rPr lang="nl-NL" u="sng" dirty="0" smtClean="0">
                <a:solidFill>
                  <a:prstClr val="black"/>
                </a:solidFill>
              </a:rPr>
              <a:t>Met korting:              € 33,00</a:t>
            </a:r>
            <a:endParaRPr lang="nl-NL" u="sng" dirty="0">
              <a:solidFill>
                <a:prstClr val="black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Voordeel totaal:       € 22,50</a:t>
            </a:r>
          </a:p>
          <a:p>
            <a:pPr algn="l"/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Voordeel per keer: 22,50 : 6 = </a:t>
            </a:r>
            <a:r>
              <a:rPr lang="nl-NL" b="1" dirty="0">
                <a:solidFill>
                  <a:prstClr val="black"/>
                </a:solidFill>
              </a:rPr>
              <a:t>€ </a:t>
            </a:r>
            <a:r>
              <a:rPr lang="nl-NL" b="1" dirty="0" smtClean="0">
                <a:solidFill>
                  <a:schemeClr val="tx1"/>
                </a:solidFill>
              </a:rPr>
              <a:t>3,75</a:t>
            </a:r>
          </a:p>
        </p:txBody>
      </p:sp>
    </p:spTree>
    <p:extLst>
      <p:ext uri="{BB962C8B-B14F-4D97-AF65-F5344CB8AC3E}">
        <p14:creationId xmlns:p14="http://schemas.microsoft.com/office/powerpoint/2010/main" val="12557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Vraag 8</a:t>
            </a:r>
            <a:r>
              <a:rPr lang="nl-N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Pakket </a:t>
            </a:r>
            <a:r>
              <a:rPr lang="nl-N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versturen</a:t>
            </a:r>
            <a:r>
              <a:rPr lang="nl-N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748464" cy="5877272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wilt een pakket versturen met de afmetingen 285 x 318 x 72 </a:t>
            </a:r>
            <a:r>
              <a:rPr lang="nl-NL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mm.</a:t>
            </a:r>
          </a:p>
          <a:p>
            <a:pPr algn="l"/>
            <a:r>
              <a:rPr lang="nl-NL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welke doos past dit pakket?</a:t>
            </a:r>
            <a:endParaRPr lang="nl-NL" sz="2800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A. 60 x 20 x 20 cm       C.  50 x 40 x 10 cm</a:t>
            </a:r>
          </a:p>
          <a:p>
            <a:pPr marL="514350" indent="-514350" algn="l"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B. 30 x 30 x 20 cm        D. 40 x 30 x 5 cm </a:t>
            </a:r>
          </a:p>
        </p:txBody>
      </p:sp>
      <p:pic>
        <p:nvPicPr>
          <p:cNvPr id="10" name="Afbeelding 9" descr="https://www.examenbladmbo.nl/9384000/d/oefenexamens_mbo/mbo_coe_2012-2012_rekenen_2f_voorbeeldexamens/mbo%20coe%202012-2013%20rekenen%202f%20voorbeeldexamen/00020%20doos-a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43115"/>
            <a:ext cx="1800225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 descr="https://www.examenbladmbo.nl/9384000/d/oefenexamens_mbo/mbo_coe_2012-2012_rekenen_2f_voorbeeldexamens/mbo%20coe%202012-2013%20rekenen%202f%20voorbeeldexamen/00020%20doos-b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697604"/>
            <a:ext cx="18002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Afbeelding 11" descr="https://www.examenbladmbo.nl/9384000/d/oefenexamens_mbo/mbo_coe_2012-2012_rekenen_2f_voorbeeldexamens/mbo%20coe%202012-2013%20rekenen%202f%20voorbeeldexamen/00020%20doos-c.gi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450" y="2647865"/>
            <a:ext cx="1733550" cy="1114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 descr="https://www.examenbladmbo.nl/9384000/d/oefenexamens_mbo/mbo_coe_2012-2012_rekenen_2f_voorbeeldexamens/mbo%20coe%202012-2013%20rekenen%202f%20voorbeeldexamen/00020%20doos-d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768" y="4697604"/>
            <a:ext cx="1890464" cy="1053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67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Vraag 8. Pakket </a:t>
            </a:r>
            <a:r>
              <a:rPr lang="nl-N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versturen</a:t>
            </a:r>
            <a:br>
              <a:rPr lang="nl-N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748464" cy="5877272"/>
          </a:xfrm>
        </p:spPr>
        <p:txBody>
          <a:bodyPr>
            <a:normAutofit/>
          </a:bodyPr>
          <a:lstStyle/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Antwoord: C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16891"/>
              </p:ext>
            </p:extLst>
          </p:nvPr>
        </p:nvGraphicFramePr>
        <p:xfrm>
          <a:off x="395536" y="1916832"/>
          <a:ext cx="8060430" cy="2808310"/>
        </p:xfrm>
        <a:graphic>
          <a:graphicData uri="http://schemas.openxmlformats.org/drawingml/2006/table">
            <a:tbl>
              <a:tblPr firstRow="1" firstCol="1" bandRow="1"/>
              <a:tblGrid>
                <a:gridCol w="2014663"/>
                <a:gridCol w="2014663"/>
                <a:gridCol w="2015552"/>
                <a:gridCol w="2015552"/>
              </a:tblGrid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Pakket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31,8 cm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28,5 cm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 cm 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nl-N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nl-N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82" y="-58319"/>
            <a:ext cx="6285521" cy="119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5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404663"/>
            <a:ext cx="8060432" cy="864097"/>
          </a:xfrm>
        </p:spPr>
        <p:txBody>
          <a:bodyPr/>
          <a:lstStyle/>
          <a:p>
            <a:pPr algn="l"/>
            <a:r>
              <a:rPr lang="nl-NL" b="1" dirty="0" smtClean="0"/>
              <a:t>Vraag 9. Oppervlakte woonkamer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1"/>
            <a:ext cx="7920880" cy="5040559"/>
          </a:xfrm>
        </p:spPr>
        <p:txBody>
          <a:bodyPr>
            <a:normAutofit/>
          </a:bodyPr>
          <a:lstStyle/>
          <a:p>
            <a:pPr algn="l"/>
            <a:r>
              <a:rPr lang="nl-NL" dirty="0">
                <a:solidFill>
                  <a:schemeClr val="tx1"/>
                </a:solidFill>
              </a:rPr>
              <a:t>Hoeveel vierkante meter is de woonkamer? </a:t>
            </a: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133372" descr="https://www.examenbladmbo.nl/9384000/d/oefenexamens_mbo/mbo_coe_2012-2012_rekenen_2f_voorbeeldexamens/mbo%20coe%202012-2013%20rekenen%202f%20voorbeeldexamen/00003_oppervlakte_woonkamer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6048672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8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404663"/>
            <a:ext cx="8060432" cy="864097"/>
          </a:xfrm>
        </p:spPr>
        <p:txBody>
          <a:bodyPr/>
          <a:lstStyle/>
          <a:p>
            <a:pPr algn="l"/>
            <a:r>
              <a:rPr lang="nl-NL" b="1" dirty="0" smtClean="0"/>
              <a:t>Vraag 9. Oppervlakte woonkamer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1"/>
            <a:ext cx="7920880" cy="5040559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Oppervlakte vierkant: 10 x 11 m = 110 m2</a:t>
            </a:r>
          </a:p>
          <a:p>
            <a:pPr lvl="0" algn="l"/>
            <a:r>
              <a:rPr lang="nl-NL" u="sng" dirty="0" smtClean="0">
                <a:solidFill>
                  <a:prstClr val="black"/>
                </a:solidFill>
              </a:rPr>
              <a:t>Oppervlakte uitsparing 4m x 6m =   24 m2  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Oppervlakte woonkamer:                  </a:t>
            </a:r>
            <a:r>
              <a:rPr lang="nl-NL" b="1" dirty="0" smtClean="0">
                <a:solidFill>
                  <a:prstClr val="black"/>
                </a:solidFill>
              </a:rPr>
              <a:t>86 m2 </a:t>
            </a:r>
            <a:endParaRPr lang="nl-NL" b="1" dirty="0">
              <a:solidFill>
                <a:prstClr val="black"/>
              </a:solidFill>
            </a:endParaRP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0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1. Decimale getallen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Zet de decimale getallen van </a:t>
            </a:r>
            <a:r>
              <a:rPr lang="nl-NL" u="sng" dirty="0" smtClean="0">
                <a:solidFill>
                  <a:schemeClr val="tx1"/>
                </a:solidFill>
              </a:rPr>
              <a:t>groot naar klein</a:t>
            </a:r>
            <a:r>
              <a:rPr lang="nl-NL" dirty="0" smtClean="0">
                <a:solidFill>
                  <a:schemeClr val="tx1"/>
                </a:solidFill>
              </a:rPr>
              <a:t>. Welk getal komt er in het rode vak?</a:t>
            </a: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25300"/>
              </p:ext>
            </p:extLst>
          </p:nvPr>
        </p:nvGraphicFramePr>
        <p:xfrm>
          <a:off x="827583" y="3537043"/>
          <a:ext cx="7628384" cy="1903344"/>
        </p:xfrm>
        <a:graphic>
          <a:graphicData uri="http://schemas.openxmlformats.org/drawingml/2006/table">
            <a:tbl>
              <a:tblPr firstRow="1" firstCol="1" bandRow="1"/>
              <a:tblGrid>
                <a:gridCol w="1089288"/>
                <a:gridCol w="1089288"/>
                <a:gridCol w="1089288"/>
                <a:gridCol w="1090130"/>
                <a:gridCol w="1090130"/>
                <a:gridCol w="1090130"/>
                <a:gridCol w="1090130"/>
              </a:tblGrid>
              <a:tr h="951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7,43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1,68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4,29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95450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8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-237269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</a:t>
            </a:r>
            <a:r>
              <a:rPr lang="nl-NL" b="1" dirty="0" smtClean="0"/>
              <a:t>10. </a:t>
            </a:r>
            <a:r>
              <a:rPr lang="nl-NL" b="1" dirty="0" smtClean="0"/>
              <a:t>Rekening delen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208912" cy="5256584"/>
          </a:xfrm>
        </p:spPr>
        <p:txBody>
          <a:bodyPr>
            <a:normAutofit/>
          </a:bodyPr>
          <a:lstStyle/>
          <a:p>
            <a:pPr algn="l"/>
            <a:r>
              <a:rPr lang="nl-NL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 en Niels betalen ieder de helft van deze rekening. Stan heeft nog </a:t>
            </a:r>
            <a:r>
              <a:rPr lang="nl-NL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maar </a:t>
            </a:r>
            <a:r>
              <a:rPr lang="nl-NL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€ 5,70 en vraagt of Niels de rest voorschiet.</a:t>
            </a:r>
          </a:p>
          <a:p>
            <a:pPr algn="l"/>
            <a:r>
              <a:rPr lang="nl-NL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Hoeveel moet Stan later aan Niels terug betalen</a:t>
            </a:r>
            <a:r>
              <a:rPr lang="nl-NL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nl-NL" sz="2800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 descr="https://www.examenbladmbo.nl/9384000/d/oefenexamens_mbo/mbo_coe_2012-2012_rekenen_2f_voorbeeldexamens/mbo%20coe%202012-2013%20rekenen%202f%20voorbeeldexamen/rekening%20vergulde%20ki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96952"/>
            <a:ext cx="6548264" cy="3861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4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-237269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</a:t>
            </a:r>
            <a:r>
              <a:rPr lang="nl-NL" b="1" dirty="0" smtClean="0"/>
              <a:t>10. </a:t>
            </a:r>
            <a:r>
              <a:rPr lang="nl-NL" b="1" dirty="0" smtClean="0"/>
              <a:t>Rekening delen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208912" cy="5256584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Antwoord:</a:t>
            </a: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Kosten per persoon</a:t>
            </a:r>
            <a:r>
              <a:rPr lang="nl-NL" dirty="0">
                <a:solidFill>
                  <a:prstClr val="black"/>
                </a:solidFill>
              </a:rPr>
              <a:t>: </a:t>
            </a:r>
            <a:r>
              <a:rPr lang="nl-NL" dirty="0" smtClean="0">
                <a:solidFill>
                  <a:prstClr val="black"/>
                </a:solidFill>
              </a:rPr>
              <a:t>€ 14,90 : 2 = </a:t>
            </a:r>
            <a:r>
              <a:rPr lang="nl-NL" dirty="0">
                <a:solidFill>
                  <a:prstClr val="black"/>
                </a:solidFill>
              </a:rPr>
              <a:t> </a:t>
            </a:r>
            <a:r>
              <a:rPr lang="nl-NL" dirty="0" smtClean="0">
                <a:solidFill>
                  <a:prstClr val="black"/>
                </a:solidFill>
              </a:rPr>
              <a:t>€ 7,45</a:t>
            </a:r>
          </a:p>
          <a:p>
            <a:pPr lvl="0" algn="l"/>
            <a:r>
              <a:rPr lang="nl-NL" dirty="0">
                <a:solidFill>
                  <a:prstClr val="black"/>
                </a:solidFill>
              </a:rPr>
              <a:t>N</a:t>
            </a:r>
            <a:r>
              <a:rPr lang="nl-NL" dirty="0" smtClean="0">
                <a:solidFill>
                  <a:prstClr val="black"/>
                </a:solidFill>
              </a:rPr>
              <a:t>og betalen</a:t>
            </a:r>
            <a:r>
              <a:rPr lang="nl-NL" dirty="0">
                <a:solidFill>
                  <a:prstClr val="black"/>
                </a:solidFill>
              </a:rPr>
              <a:t>:  </a:t>
            </a:r>
            <a:r>
              <a:rPr lang="nl-NL" dirty="0" smtClean="0">
                <a:solidFill>
                  <a:prstClr val="black"/>
                </a:solidFill>
              </a:rPr>
              <a:t>€ 7,45 </a:t>
            </a:r>
            <a:r>
              <a:rPr lang="nl-NL" dirty="0">
                <a:solidFill>
                  <a:prstClr val="black"/>
                </a:solidFill>
              </a:rPr>
              <a:t>– </a:t>
            </a:r>
            <a:r>
              <a:rPr lang="nl-NL" dirty="0" smtClean="0">
                <a:solidFill>
                  <a:prstClr val="black"/>
                </a:solidFill>
              </a:rPr>
              <a:t>€ 5,70 </a:t>
            </a:r>
            <a:r>
              <a:rPr lang="nl-NL" dirty="0">
                <a:solidFill>
                  <a:prstClr val="black"/>
                </a:solidFill>
              </a:rPr>
              <a:t>= </a:t>
            </a:r>
            <a:r>
              <a:rPr lang="nl-NL" b="1" dirty="0" smtClean="0">
                <a:solidFill>
                  <a:prstClr val="black"/>
                </a:solidFill>
              </a:rPr>
              <a:t>€ 1,75</a:t>
            </a:r>
            <a:endParaRPr lang="nl-NL" b="1" dirty="0">
              <a:solidFill>
                <a:prstClr val="black"/>
              </a:solidFill>
            </a:endParaRPr>
          </a:p>
          <a:p>
            <a:pPr algn="l"/>
            <a:endParaRPr lang="nl-NL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8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11. Uitverkoop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algn="l"/>
            <a:r>
              <a:rPr lang="nl-N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Hoeveel moet je betalen voor de broek?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 descr="https://www.examenbladmbo.nl/9384000/d/oefenexamens_mbo/mbo_coe_2012-2012_rekenen_2f_voorbeeldexamens/mbo%20coe%202012-2013%20rekenen%202f%20voorbeeldexamen/00041-uitverkoop1%20klei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9248"/>
            <a:ext cx="6223198" cy="4284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s://www.examenbladmbo.nl/9384000/d/oefenexamens_mbo/mbo_coe_2012-2012_rekenen_2f_voorbeeldexamens/mbo%20coe%202012-2013%20rekenen%202f%20voorbeeldexamen/00041-uitverkoop2%20klei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22" y="3274876"/>
            <a:ext cx="2381250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362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11. Uitverkoop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Korting</a:t>
            </a:r>
            <a:r>
              <a:rPr lang="nl-NL" dirty="0" smtClean="0">
                <a:solidFill>
                  <a:prstClr val="black"/>
                </a:solidFill>
              </a:rPr>
              <a:t>: 40</a:t>
            </a:r>
            <a:r>
              <a:rPr lang="nl-NL" dirty="0">
                <a:solidFill>
                  <a:prstClr val="black"/>
                </a:solidFill>
              </a:rPr>
              <a:t>% van € 80 = </a:t>
            </a:r>
            <a:r>
              <a:rPr lang="nl-NL" dirty="0" smtClean="0">
                <a:solidFill>
                  <a:prstClr val="black"/>
                </a:solidFill>
              </a:rPr>
              <a:t>€ 32</a:t>
            </a:r>
            <a:r>
              <a:rPr lang="nl-NL" dirty="0" smtClean="0">
                <a:solidFill>
                  <a:prstClr val="black"/>
                </a:solidFill>
              </a:rPr>
              <a:t>,-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Prijs = 80 – 32 = 48,-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25</a:t>
            </a:r>
            <a:r>
              <a:rPr lang="nl-NL" dirty="0">
                <a:solidFill>
                  <a:prstClr val="black"/>
                </a:solidFill>
              </a:rPr>
              <a:t>% kassakorting x </a:t>
            </a:r>
            <a:r>
              <a:rPr lang="nl-NL" dirty="0" smtClean="0">
                <a:solidFill>
                  <a:prstClr val="black"/>
                </a:solidFill>
              </a:rPr>
              <a:t>€ </a:t>
            </a:r>
            <a:r>
              <a:rPr lang="nl-NL" dirty="0" smtClean="0">
                <a:solidFill>
                  <a:prstClr val="black"/>
                </a:solidFill>
              </a:rPr>
              <a:t>48</a:t>
            </a:r>
            <a:r>
              <a:rPr lang="nl-NL" dirty="0" smtClean="0">
                <a:solidFill>
                  <a:prstClr val="black"/>
                </a:solidFill>
              </a:rPr>
              <a:t> </a:t>
            </a:r>
            <a:r>
              <a:rPr lang="nl-NL" dirty="0">
                <a:solidFill>
                  <a:prstClr val="black"/>
                </a:solidFill>
              </a:rPr>
              <a:t>= = </a:t>
            </a:r>
            <a:r>
              <a:rPr lang="nl-NL" dirty="0" smtClean="0">
                <a:solidFill>
                  <a:prstClr val="black"/>
                </a:solidFill>
              </a:rPr>
              <a:t>€ </a:t>
            </a:r>
            <a:r>
              <a:rPr lang="nl-NL" dirty="0" smtClean="0">
                <a:solidFill>
                  <a:prstClr val="black"/>
                </a:solidFill>
              </a:rPr>
              <a:t>12,-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Je </a:t>
            </a:r>
            <a:r>
              <a:rPr lang="nl-NL" dirty="0" smtClean="0">
                <a:solidFill>
                  <a:prstClr val="black"/>
                </a:solidFill>
              </a:rPr>
              <a:t>betaalt: </a:t>
            </a:r>
            <a:r>
              <a:rPr lang="nl-NL" dirty="0" smtClean="0">
                <a:solidFill>
                  <a:prstClr val="black"/>
                </a:solidFill>
              </a:rPr>
              <a:t>48</a:t>
            </a:r>
            <a:r>
              <a:rPr lang="nl-NL" dirty="0" smtClean="0">
                <a:solidFill>
                  <a:prstClr val="black"/>
                </a:solidFill>
              </a:rPr>
              <a:t> </a:t>
            </a:r>
            <a:r>
              <a:rPr lang="nl-NL" dirty="0" smtClean="0">
                <a:solidFill>
                  <a:prstClr val="black"/>
                </a:solidFill>
              </a:rPr>
              <a:t>– </a:t>
            </a:r>
            <a:r>
              <a:rPr lang="nl-NL" dirty="0" smtClean="0">
                <a:solidFill>
                  <a:prstClr val="black"/>
                </a:solidFill>
              </a:rPr>
              <a:t>12 </a:t>
            </a:r>
            <a:r>
              <a:rPr lang="nl-NL" dirty="0" smtClean="0">
                <a:solidFill>
                  <a:prstClr val="black"/>
                </a:solidFill>
              </a:rPr>
              <a:t>= </a:t>
            </a:r>
            <a:r>
              <a:rPr lang="nl-NL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€ </a:t>
            </a:r>
            <a:r>
              <a:rPr lang="nl-NL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36</a:t>
            </a:r>
            <a:r>
              <a:rPr lang="nl-NL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,-</a:t>
            </a:r>
            <a:endParaRPr lang="nl-NL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2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12. Krantenwijk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Dorette </a:t>
            </a:r>
            <a:r>
              <a:rPr lang="nl-NL" dirty="0">
                <a:solidFill>
                  <a:schemeClr val="tx1"/>
                </a:solidFill>
              </a:rPr>
              <a:t>brengt een weekkrantje rond.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Hiervoor ontvangt ze elke week  </a:t>
            </a:r>
            <a:r>
              <a:rPr lang="nl-NL" dirty="0" smtClean="0">
                <a:solidFill>
                  <a:schemeClr val="tx1"/>
                </a:solidFill>
              </a:rPr>
              <a:t>€ 9,90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Met het vouwen is ze drie kwartier bezig en het bezorgen duurt anderhalf uur. 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Hoeveel verdient Dorette per uur? 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12. Krantenwijk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Totaal </a:t>
            </a:r>
            <a:r>
              <a:rPr lang="nl-NL" dirty="0">
                <a:solidFill>
                  <a:schemeClr val="tx1"/>
                </a:solidFill>
              </a:rPr>
              <a:t>werkt ze: 45 min  + 90 min  = 135 min                                        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€ 9,90 </a:t>
            </a:r>
            <a:r>
              <a:rPr lang="nl-NL" dirty="0">
                <a:solidFill>
                  <a:schemeClr val="tx1"/>
                </a:solidFill>
              </a:rPr>
              <a:t>: 135 x 60 = </a:t>
            </a:r>
            <a:r>
              <a:rPr lang="nl-NL" b="1" dirty="0">
                <a:solidFill>
                  <a:schemeClr val="tx1"/>
                </a:solidFill>
              </a:rPr>
              <a:t>€ 4,40 per uur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13. Hockeystick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8208912" cy="5184576"/>
          </a:xfrm>
        </p:spPr>
        <p:txBody>
          <a:bodyPr>
            <a:normAutofit fontScale="92500"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 </a:t>
            </a:r>
            <a:r>
              <a:rPr lang="nl-N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 berekenen hoe lang de hockeystick van een speler moet zijn, gebruik je de volgende vuistregel:</a:t>
            </a:r>
            <a:br>
              <a:rPr lang="nl-N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l-N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</a:p>
          <a:p>
            <a:pPr algn="l"/>
            <a:r>
              <a:rPr lang="nl-NL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5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Twee </a:t>
            </a:r>
            <a:r>
              <a:rPr lang="nl-NL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derde van de </a:t>
            </a:r>
            <a:r>
              <a:rPr lang="nl-NL" sz="35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lichaamslengte</a:t>
            </a:r>
          </a:p>
          <a:p>
            <a:pPr algn="l"/>
            <a:r>
              <a:rPr lang="nl-NL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5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in </a:t>
            </a:r>
            <a:r>
              <a:rPr lang="nl-NL" sz="35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centimeters </a:t>
            </a:r>
            <a:r>
              <a:rPr lang="nl-NL" sz="35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nl-N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l-N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l-N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</a:t>
            </a:r>
          </a:p>
          <a:p>
            <a:pPr algn="l"/>
            <a:r>
              <a:rPr lang="nl-N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Geef het </a:t>
            </a:r>
            <a:r>
              <a:rPr lang="nl-NL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antwoord in </a:t>
            </a:r>
            <a:r>
              <a:rPr lang="nl-NL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hele centimeters</a:t>
            </a:r>
            <a:r>
              <a:rPr lang="nl-N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l-N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133374" descr="https://www.examenbladmbo.nl/9384000/d/oefenexamens_mbo/mbo_coe_2012-2012_rekenen_2f_voorbeeldexamens/mbo%20coe%202012-2013%20rekenen%202f%20voorbeeldexamen/00058-hockeystick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26717"/>
            <a:ext cx="2699792" cy="46146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3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13. Hockeystick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8208912" cy="5184576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algn="l"/>
            <a:endParaRPr lang="nl-NL" dirty="0">
              <a:solidFill>
                <a:prstClr val="black"/>
              </a:solidFill>
            </a:endParaRPr>
          </a:p>
          <a:p>
            <a:pPr algn="l"/>
            <a:r>
              <a:rPr lang="nl-NL" dirty="0" smtClean="0">
                <a:solidFill>
                  <a:prstClr val="black"/>
                </a:solidFill>
              </a:rPr>
              <a:t>Lengte = 174 cm : 3 x 2 = </a:t>
            </a:r>
            <a:r>
              <a:rPr lang="nl-NL" b="1" dirty="0" smtClean="0">
                <a:solidFill>
                  <a:prstClr val="black"/>
                </a:solidFill>
              </a:rPr>
              <a:t>116 cm</a:t>
            </a:r>
            <a:endParaRPr lang="nl-NL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936546"/>
          </a:xfrm>
        </p:spPr>
        <p:txBody>
          <a:bodyPr/>
          <a:lstStyle/>
          <a:p>
            <a:pPr algn="l"/>
            <a:r>
              <a:rPr lang="nl-NL" b="1" dirty="0">
                <a:solidFill>
                  <a:prstClr val="black"/>
                </a:solidFill>
              </a:rPr>
              <a:t>Vraag  </a:t>
            </a:r>
            <a:r>
              <a:rPr lang="nl-NL" b="1" dirty="0" smtClean="0">
                <a:solidFill>
                  <a:prstClr val="black"/>
                </a:solidFill>
              </a:rPr>
              <a:t>14. 2 seconderegel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936546"/>
            <a:ext cx="8604448" cy="5372774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 </a:t>
            </a:r>
            <a:r>
              <a:rPr lang="nl-NL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 snelweg moet je 2 seconden afstand houden. </a:t>
            </a:r>
            <a:endParaRPr lang="nl-NL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nl-NL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nl-NL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Hoeveel </a:t>
            </a:r>
            <a:r>
              <a:rPr lang="nl-N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meter afstand moet je dan ongeveer houden bij een snelheid van </a:t>
            </a:r>
            <a:r>
              <a:rPr lang="nl-NL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 km/u</a:t>
            </a:r>
            <a:r>
              <a:rPr lang="nl-NL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133375" descr="https://www.examenbladmbo.nl/9384000/d/oefenexamens_mbo/mbo_coe_2012-2012_rekenen_2f_voorbeeldexamens/mbo%20coe%202012-2013%20rekenen%202f%20voorbeeldexamen/00061-twee-seconden-regel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87241"/>
            <a:ext cx="4283968" cy="3770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3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936546"/>
          </a:xfrm>
        </p:spPr>
        <p:txBody>
          <a:bodyPr/>
          <a:lstStyle/>
          <a:p>
            <a:pPr algn="l"/>
            <a:r>
              <a:rPr lang="nl-NL" b="1" dirty="0">
                <a:solidFill>
                  <a:prstClr val="black"/>
                </a:solidFill>
              </a:rPr>
              <a:t>Vraag  </a:t>
            </a:r>
            <a:r>
              <a:rPr lang="nl-NL" b="1" dirty="0" smtClean="0">
                <a:solidFill>
                  <a:prstClr val="black"/>
                </a:solidFill>
              </a:rPr>
              <a:t>14. 2 seconderegel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936546"/>
            <a:ext cx="8350809" cy="5372774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100 km/uur = 100 x 1000 : 3600 = 27,77 m/s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Afstand 2 seconden: 2 x 27,77 = </a:t>
            </a:r>
            <a:r>
              <a:rPr lang="nl-NL" b="1" dirty="0" smtClean="0">
                <a:solidFill>
                  <a:schemeClr val="tx1"/>
                </a:solidFill>
              </a:rPr>
              <a:t>55,56 meter</a:t>
            </a:r>
          </a:p>
        </p:txBody>
      </p:sp>
    </p:spTree>
    <p:extLst>
      <p:ext uri="{BB962C8B-B14F-4D97-AF65-F5344CB8AC3E}">
        <p14:creationId xmlns:p14="http://schemas.microsoft.com/office/powerpoint/2010/main" val="38991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1. Decimale getallen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Antwoord: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52956"/>
              </p:ext>
            </p:extLst>
          </p:nvPr>
        </p:nvGraphicFramePr>
        <p:xfrm>
          <a:off x="827583" y="3537043"/>
          <a:ext cx="7628384" cy="1903344"/>
        </p:xfrm>
        <a:graphic>
          <a:graphicData uri="http://schemas.openxmlformats.org/drawingml/2006/table">
            <a:tbl>
              <a:tblPr firstRow="1" firstCol="1" bandRow="1"/>
              <a:tblGrid>
                <a:gridCol w="1089288"/>
                <a:gridCol w="1089288"/>
                <a:gridCol w="1089288"/>
                <a:gridCol w="1090130"/>
                <a:gridCol w="1090130"/>
                <a:gridCol w="1090130"/>
                <a:gridCol w="1090130"/>
              </a:tblGrid>
              <a:tr h="951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7,43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1,68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4,29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7,49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7,43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5,05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4,29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1,68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95450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7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15.  Sprinten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100 </a:t>
            </a:r>
            <a:r>
              <a:rPr lang="nl-NL" dirty="0">
                <a:solidFill>
                  <a:schemeClr val="tx1"/>
                </a:solidFill>
              </a:rPr>
              <a:t>meter </a:t>
            </a:r>
            <a:r>
              <a:rPr lang="nl-NL" dirty="0" smtClean="0">
                <a:solidFill>
                  <a:schemeClr val="tx1"/>
                </a:solidFill>
              </a:rPr>
              <a:t>sprint.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Karim </a:t>
            </a:r>
            <a:r>
              <a:rPr lang="nl-NL" dirty="0">
                <a:solidFill>
                  <a:schemeClr val="tx1"/>
                </a:solidFill>
              </a:rPr>
              <a:t>loopt de 100 meter in 15 seconden. 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Wat is zijn snelheid in km/u? </a:t>
            </a:r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4149080"/>
            <a:ext cx="28003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7808" y="122771"/>
            <a:ext cx="7772400" cy="1001973"/>
          </a:xfrm>
        </p:spPr>
        <p:txBody>
          <a:bodyPr/>
          <a:lstStyle/>
          <a:p>
            <a:pPr algn="l"/>
            <a:r>
              <a:rPr lang="nl-NL" b="1" dirty="0" smtClean="0"/>
              <a:t>Vraag 15.  Sprinten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20880" cy="5040560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  <a:p>
            <a:pPr lvl="0" algn="l"/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</a:p>
          <a:p>
            <a:pPr algn="l"/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>
                <a:solidFill>
                  <a:schemeClr val="tx1"/>
                </a:solidFill>
              </a:rPr>
              <a:t>In 1 seconde: 100: 15 = 6,6666 meter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In 1 uur: 6,66666 x 3600 = 23999,99 meter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In Km: 23999,99 : 1000 = 24 km </a:t>
            </a:r>
          </a:p>
          <a:p>
            <a:pPr algn="l"/>
            <a:r>
              <a:rPr lang="nl-NL" b="1" dirty="0">
                <a:solidFill>
                  <a:schemeClr val="tx1"/>
                </a:solidFill>
              </a:rPr>
              <a:t>Snelheid is 24 km / uur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2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2. Breuken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Zet de breuken van </a:t>
            </a:r>
            <a:r>
              <a:rPr lang="nl-NL" u="sng" dirty="0" smtClean="0">
                <a:solidFill>
                  <a:schemeClr val="tx1"/>
                </a:solidFill>
              </a:rPr>
              <a:t>groot naar klein</a:t>
            </a:r>
            <a:r>
              <a:rPr lang="nl-NL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Welke breuk komt er in het rode vak?</a:t>
            </a:r>
          </a:p>
          <a:p>
            <a:pPr marL="514350" indent="-514350" algn="l">
              <a:buAutoNum type="arabicPeriod"/>
            </a:pPr>
            <a:endParaRPr lang="nl-NL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868483"/>
              </p:ext>
            </p:extLst>
          </p:nvPr>
        </p:nvGraphicFramePr>
        <p:xfrm>
          <a:off x="827583" y="3537043"/>
          <a:ext cx="7628384" cy="1903344"/>
        </p:xfrm>
        <a:graphic>
          <a:graphicData uri="http://schemas.openxmlformats.org/drawingml/2006/table">
            <a:tbl>
              <a:tblPr firstRow="1" firstCol="1" bandRow="1"/>
              <a:tblGrid>
                <a:gridCol w="1089288"/>
                <a:gridCol w="1089288"/>
                <a:gridCol w="1089288"/>
                <a:gridCol w="1090130"/>
                <a:gridCol w="1090130"/>
                <a:gridCol w="1090130"/>
                <a:gridCol w="1090130"/>
              </a:tblGrid>
              <a:tr h="951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1/8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7/8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3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95450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6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2. Breuken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Antwoord: 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8631"/>
              </p:ext>
            </p:extLst>
          </p:nvPr>
        </p:nvGraphicFramePr>
        <p:xfrm>
          <a:off x="827583" y="3537043"/>
          <a:ext cx="7628384" cy="1903344"/>
        </p:xfrm>
        <a:graphic>
          <a:graphicData uri="http://schemas.openxmlformats.org/drawingml/2006/table">
            <a:tbl>
              <a:tblPr firstRow="1" firstCol="1" bandRow="1"/>
              <a:tblGrid>
                <a:gridCol w="1089288"/>
                <a:gridCol w="1089288"/>
                <a:gridCol w="1089288"/>
                <a:gridCol w="1090130"/>
                <a:gridCol w="1090130"/>
                <a:gridCol w="1090130"/>
                <a:gridCol w="1090130"/>
              </a:tblGrid>
              <a:tr h="951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1/8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1/5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  <a:endParaRPr lang="nl-N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7/8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7/8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1/5</a:t>
                      </a:r>
                      <a:endParaRPr lang="nl-N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1/8</a:t>
                      </a:r>
                      <a:endParaRPr lang="nl-NL" sz="32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95450" y="3536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7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1196752"/>
          </a:xfrm>
        </p:spPr>
        <p:txBody>
          <a:bodyPr/>
          <a:lstStyle/>
          <a:p>
            <a:pPr algn="l"/>
            <a:r>
              <a:rPr lang="nl-NL" b="1" dirty="0" smtClean="0"/>
              <a:t>Vraag 3. De bus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544616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een bus zitten 8 passagiers en de chauffeur. Bij een halte stappen er 5 mensen in en 3 mensen uit. Bij een volgende halte stappen er 3 kinderen in met hun moeder. Er stappen 7 mensen uit. Bij  de volgende halte stappen er 7 mensen in en 2 mensen uit</a:t>
            </a:r>
            <a:r>
              <a:rPr lang="nl-NL" sz="3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3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Hoeveel </a:t>
            </a: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mensen zitten er in de bus?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1196752"/>
          </a:xfrm>
        </p:spPr>
        <p:txBody>
          <a:bodyPr/>
          <a:lstStyle/>
          <a:p>
            <a:pPr algn="l"/>
            <a:r>
              <a:rPr lang="nl-NL" b="1" dirty="0" smtClean="0"/>
              <a:t>Vraag 3. De bus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920880" cy="5544616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  <a:r>
              <a:rPr lang="nl-NL" dirty="0" smtClean="0">
                <a:solidFill>
                  <a:prstClr val="black"/>
                </a:solidFill>
              </a:rPr>
              <a:t> 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8 + 1 = 9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9 + 5 – 3 = 11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11 + 3 + 1 – 7 = 8</a:t>
            </a: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8 + 7 – 2 = </a:t>
            </a:r>
            <a:r>
              <a:rPr lang="nl-NL" b="1" dirty="0" smtClean="0">
                <a:solidFill>
                  <a:prstClr val="black"/>
                </a:solidFill>
              </a:rPr>
              <a:t>13 mensen</a:t>
            </a:r>
          </a:p>
          <a:p>
            <a:pPr lvl="0" algn="l"/>
            <a:endParaRPr lang="nl-NL" dirty="0">
              <a:solidFill>
                <a:prstClr val="black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4. Verhoudingen 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Bekijk </a:t>
            </a:r>
            <a:r>
              <a:rPr lang="nl-N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filmpje van meneer Megens. Wat is het antwoord op zijn vraag. </a:t>
            </a:r>
            <a:endParaRPr lang="nl-NL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https://www.youtube.com/watch?v=Y4U4Sb1qYkU</a:t>
            </a:r>
            <a:endParaRPr lang="nl-NL" sz="2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1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pPr algn="l"/>
            <a:r>
              <a:rPr lang="nl-NL" b="1" dirty="0" smtClean="0"/>
              <a:t>Vraag 4. Verhoudingen 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20880" cy="4392488"/>
          </a:xfrm>
        </p:spPr>
        <p:txBody>
          <a:bodyPr>
            <a:normAutofit/>
          </a:bodyPr>
          <a:lstStyle/>
          <a:p>
            <a:pPr lvl="0" algn="l"/>
            <a:endParaRPr lang="nl-NL" dirty="0" smtClean="0">
              <a:solidFill>
                <a:prstClr val="black"/>
              </a:solidFill>
            </a:endParaRPr>
          </a:p>
          <a:p>
            <a:pPr lvl="0" algn="l"/>
            <a:r>
              <a:rPr lang="nl-NL" dirty="0" smtClean="0">
                <a:solidFill>
                  <a:prstClr val="black"/>
                </a:solidFill>
              </a:rPr>
              <a:t>Antwoord</a:t>
            </a:r>
            <a:r>
              <a:rPr lang="nl-NL" dirty="0">
                <a:solidFill>
                  <a:prstClr val="black"/>
                </a:solidFill>
              </a:rPr>
              <a:t>: 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0716"/>
              </p:ext>
            </p:extLst>
          </p:nvPr>
        </p:nvGraphicFramePr>
        <p:xfrm>
          <a:off x="278880" y="3167307"/>
          <a:ext cx="8424936" cy="1891538"/>
        </p:xfrm>
        <a:graphic>
          <a:graphicData uri="http://schemas.openxmlformats.org/drawingml/2006/table">
            <a:tbl>
              <a:tblPr firstRow="1" firstCol="1" bandRow="1"/>
              <a:tblGrid>
                <a:gridCol w="2304256"/>
                <a:gridCol w="1728192"/>
                <a:gridCol w="1800200"/>
                <a:gridCol w="259228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Boterhammen (snee)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Kaas (plak)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(plak)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Mosterd (schep)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nl-NL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nl-N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nl-N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3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952</Words>
  <Application>Microsoft Office PowerPoint</Application>
  <PresentationFormat>Diavoorstelling (4:3)</PresentationFormat>
  <Paragraphs>277</Paragraphs>
  <Slides>31</Slides>
  <Notes>31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Kantoorthema</vt:lpstr>
      <vt:lpstr>Rekenquiz</vt:lpstr>
      <vt:lpstr>Vraag 1. Decimale getallen</vt:lpstr>
      <vt:lpstr>Vraag 1. Decimale getallen</vt:lpstr>
      <vt:lpstr>Vraag 2. Breuken</vt:lpstr>
      <vt:lpstr>Vraag 2. Breuken</vt:lpstr>
      <vt:lpstr>Vraag 3. De bus</vt:lpstr>
      <vt:lpstr>Vraag 3. De bus</vt:lpstr>
      <vt:lpstr>Vraag 4. Verhoudingen </vt:lpstr>
      <vt:lpstr>Vraag 4. Verhoudingen </vt:lpstr>
      <vt:lpstr>Vraag 5. Modelauto</vt:lpstr>
      <vt:lpstr>Vraag 5. Modelauto</vt:lpstr>
      <vt:lpstr>Vraag 6. Tanken</vt:lpstr>
      <vt:lpstr>Vraag 6. Tanken</vt:lpstr>
      <vt:lpstr>Vraag 7. Bioscoopkaartje</vt:lpstr>
      <vt:lpstr>Vraag 7. Bioscoopkaartje</vt:lpstr>
      <vt:lpstr>Vraag 8. Pakket versturen  .  </vt:lpstr>
      <vt:lpstr>Vraag 8. Pakket versturen  .              </vt:lpstr>
      <vt:lpstr>Vraag 9. Oppervlakte woonkamer</vt:lpstr>
      <vt:lpstr>Vraag 9. Oppervlakte woonkamer</vt:lpstr>
      <vt:lpstr>Vraag 10. Rekening delen</vt:lpstr>
      <vt:lpstr>Vraag 10. Rekening delen</vt:lpstr>
      <vt:lpstr>Vraag 11. Uitverkoop</vt:lpstr>
      <vt:lpstr>Vraag 11. Uitverkoop</vt:lpstr>
      <vt:lpstr>Vraag 12. Krantenwijk</vt:lpstr>
      <vt:lpstr>Vraag 12. Krantenwijk</vt:lpstr>
      <vt:lpstr>Vraag 13. Hockeystick</vt:lpstr>
      <vt:lpstr>Vraag 13. Hockeystick</vt:lpstr>
      <vt:lpstr>Vraag  14. 2 seconderegel</vt:lpstr>
      <vt:lpstr>Vraag  14. 2 seconderegel</vt:lpstr>
      <vt:lpstr>Vraag 15.  Sprinten</vt:lpstr>
      <vt:lpstr>Vraag 15.  Sprinten</vt:lpstr>
    </vt:vector>
  </TitlesOfParts>
  <Company>ROC Nijmegen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Hans Derksen</dc:creator>
  <cp:lastModifiedBy>Wim Baas</cp:lastModifiedBy>
  <cp:revision>45</cp:revision>
  <cp:lastPrinted>2016-02-02T12:11:31Z</cp:lastPrinted>
  <dcterms:created xsi:type="dcterms:W3CDTF">2013-08-23T07:09:49Z</dcterms:created>
  <dcterms:modified xsi:type="dcterms:W3CDTF">2016-02-03T09:57:51Z</dcterms:modified>
</cp:coreProperties>
</file>