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59" r:id="rId14"/>
    <p:sldId id="266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8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jyljeta Hoxhaj" userId="S::g.hoxhaj@noorderpoort.nl::346c9518-da2d-4f25-b9bd-e3d0983f50e6" providerId="AD" clId="Web-{8A072B21-7471-4526-B53A-7145A8DBB10D}"/>
    <pc:docChg chg="modSld">
      <pc:chgData name="Gjyljeta Hoxhaj" userId="S::g.hoxhaj@noorderpoort.nl::346c9518-da2d-4f25-b9bd-e3d0983f50e6" providerId="AD" clId="Web-{8A072B21-7471-4526-B53A-7145A8DBB10D}" dt="2018-05-06T18:43:37.219" v="7"/>
      <pc:docMkLst>
        <pc:docMk/>
      </pc:docMkLst>
      <pc:sldChg chg="modSp">
        <pc:chgData name="Gjyljeta Hoxhaj" userId="S::g.hoxhaj@noorderpoort.nl::346c9518-da2d-4f25-b9bd-e3d0983f50e6" providerId="AD" clId="Web-{8A072B21-7471-4526-B53A-7145A8DBB10D}" dt="2018-05-06T18:43:37.219" v="6"/>
        <pc:sldMkLst>
          <pc:docMk/>
          <pc:sldMk cId="1717078425" sldId="288"/>
        </pc:sldMkLst>
        <pc:spChg chg="mod">
          <ac:chgData name="Gjyljeta Hoxhaj" userId="S::g.hoxhaj@noorderpoort.nl::346c9518-da2d-4f25-b9bd-e3d0983f50e6" providerId="AD" clId="Web-{8A072B21-7471-4526-B53A-7145A8DBB10D}" dt="2018-05-06T18:43:37.219" v="6"/>
          <ac:spMkLst>
            <pc:docMk/>
            <pc:sldMk cId="1717078425" sldId="288"/>
            <ac:spMk id="3" creationId="{00000000-0000-0000-0000-000000000000}"/>
          </ac:spMkLst>
        </pc:spChg>
      </pc:sldChg>
    </pc:docChg>
  </pc:docChgLst>
  <pc:docChgLst>
    <pc:chgData clId="Web-{EA05032D-3F5A-4084-83C1-C6DBDAB68045}"/>
    <pc:docChg chg="modSld">
      <pc:chgData name="" userId="" providerId="" clId="Web-{EA05032D-3F5A-4084-83C1-C6DBDAB68045}" dt="2018-06-18T12:01:13.865" v="158" actId="20577"/>
      <pc:docMkLst>
        <pc:docMk/>
      </pc:docMkLst>
      <pc:sldChg chg="modSp">
        <pc:chgData name="" userId="" providerId="" clId="Web-{EA05032D-3F5A-4084-83C1-C6DBDAB68045}" dt="2018-06-18T11:50:19.526" v="34" actId="20577"/>
        <pc:sldMkLst>
          <pc:docMk/>
          <pc:sldMk cId="262933560" sldId="266"/>
        </pc:sldMkLst>
        <pc:spChg chg="mod">
          <ac:chgData name="" userId="" providerId="" clId="Web-{EA05032D-3F5A-4084-83C1-C6DBDAB68045}" dt="2018-06-18T11:50:19.526" v="34" actId="20577"/>
          <ac:spMkLst>
            <pc:docMk/>
            <pc:sldMk cId="262933560" sldId="266"/>
            <ac:spMk id="2" creationId="{00000000-0000-0000-0000-000000000000}"/>
          </ac:spMkLst>
        </pc:spChg>
        <pc:spChg chg="mod">
          <ac:chgData name="" userId="" providerId="" clId="Web-{EA05032D-3F5A-4084-83C1-C6DBDAB68045}" dt="2018-06-18T11:50:19.495" v="32" actId="20577"/>
          <ac:spMkLst>
            <pc:docMk/>
            <pc:sldMk cId="262933560" sldId="266"/>
            <ac:spMk id="3" creationId="{00000000-0000-0000-0000-000000000000}"/>
          </ac:spMkLst>
        </pc:spChg>
      </pc:sldChg>
      <pc:sldChg chg="modSp">
        <pc:chgData name="" userId="" providerId="" clId="Web-{EA05032D-3F5A-4084-83C1-C6DBDAB68045}" dt="2018-06-18T11:51:35.232" v="49" actId="20577"/>
        <pc:sldMkLst>
          <pc:docMk/>
          <pc:sldMk cId="869609160" sldId="269"/>
        </pc:sldMkLst>
        <pc:spChg chg="mod">
          <ac:chgData name="" userId="" providerId="" clId="Web-{EA05032D-3F5A-4084-83C1-C6DBDAB68045}" dt="2018-06-18T11:51:35.232" v="49" actId="20577"/>
          <ac:spMkLst>
            <pc:docMk/>
            <pc:sldMk cId="869609160" sldId="269"/>
            <ac:spMk id="3" creationId="{00000000-0000-0000-0000-000000000000}"/>
          </ac:spMkLst>
        </pc:spChg>
      </pc:sldChg>
      <pc:sldChg chg="modSp">
        <pc:chgData name="" userId="" providerId="" clId="Web-{EA05032D-3F5A-4084-83C1-C6DBDAB68045}" dt="2018-06-18T11:54:44.522" v="113" actId="20577"/>
        <pc:sldMkLst>
          <pc:docMk/>
          <pc:sldMk cId="3122433713" sldId="271"/>
        </pc:sldMkLst>
        <pc:spChg chg="mod">
          <ac:chgData name="" userId="" providerId="" clId="Web-{EA05032D-3F5A-4084-83C1-C6DBDAB68045}" dt="2018-06-18T11:54:44.522" v="113" actId="20577"/>
          <ac:spMkLst>
            <pc:docMk/>
            <pc:sldMk cId="3122433713" sldId="271"/>
            <ac:spMk id="3" creationId="{00000000-0000-0000-0000-000000000000}"/>
          </ac:spMkLst>
        </pc:spChg>
      </pc:sldChg>
      <pc:sldChg chg="modSp">
        <pc:chgData name="" userId="" providerId="" clId="Web-{EA05032D-3F5A-4084-83C1-C6DBDAB68045}" dt="2018-06-18T11:56:20.432" v="125" actId="20577"/>
        <pc:sldMkLst>
          <pc:docMk/>
          <pc:sldMk cId="2410634010" sldId="277"/>
        </pc:sldMkLst>
        <pc:spChg chg="mod">
          <ac:chgData name="" userId="" providerId="" clId="Web-{EA05032D-3F5A-4084-83C1-C6DBDAB68045}" dt="2018-06-18T11:56:20.432" v="125" actId="20577"/>
          <ac:spMkLst>
            <pc:docMk/>
            <pc:sldMk cId="2410634010" sldId="277"/>
            <ac:spMk id="3" creationId="{00000000-0000-0000-0000-000000000000}"/>
          </ac:spMkLst>
        </pc:spChg>
      </pc:sldChg>
      <pc:sldChg chg="modSp">
        <pc:chgData name="" userId="" providerId="" clId="Web-{EA05032D-3F5A-4084-83C1-C6DBDAB68045}" dt="2018-06-18T12:01:13.865" v="157" actId="20577"/>
        <pc:sldMkLst>
          <pc:docMk/>
          <pc:sldMk cId="1582160580" sldId="278"/>
        </pc:sldMkLst>
        <pc:spChg chg="mod">
          <ac:chgData name="" userId="" providerId="" clId="Web-{EA05032D-3F5A-4084-83C1-C6DBDAB68045}" dt="2018-06-18T12:01:13.865" v="157" actId="20577"/>
          <ac:spMkLst>
            <pc:docMk/>
            <pc:sldMk cId="1582160580" sldId="278"/>
            <ac:spMk id="3" creationId="{00000000-0000-0000-0000-000000000000}"/>
          </ac:spMkLst>
        </pc:spChg>
      </pc:sldChg>
      <pc:sldChg chg="modSp">
        <pc:chgData name="" userId="" providerId="" clId="Web-{EA05032D-3F5A-4084-83C1-C6DBDAB68045}" dt="2018-06-18T11:48:47.148" v="28" actId="20577"/>
        <pc:sldMkLst>
          <pc:docMk/>
          <pc:sldMk cId="1263288633" sldId="281"/>
        </pc:sldMkLst>
        <pc:spChg chg="mod">
          <ac:chgData name="" userId="" providerId="" clId="Web-{EA05032D-3F5A-4084-83C1-C6DBDAB68045}" dt="2018-06-18T11:48:47.148" v="28" actId="20577"/>
          <ac:spMkLst>
            <pc:docMk/>
            <pc:sldMk cId="1263288633" sldId="28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F7E75B-F4A8-4A16-A68C-3F5E12CF68F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AAA1FB-D408-40D3-93CF-FA1CDB8AC9C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ZOdQRWtSl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/>
              <a:t>Helpende plus</a:t>
            </a:r>
          </a:p>
          <a:p>
            <a:r>
              <a:rPr lang="nl-NL" dirty="0"/>
              <a:t>2018-2019</a:t>
            </a:r>
          </a:p>
          <a:p>
            <a:r>
              <a:rPr lang="nl-NL" dirty="0"/>
              <a:t>Les 2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effectLst/>
              </a:rPr>
              <a:t>De anatomie van het urinewegstelsel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5382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Urine observeren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Lichamelijke aandoeningen kunnen zich uiten door afwijkende urine.</a:t>
            </a:r>
          </a:p>
          <a:p>
            <a:r>
              <a:rPr lang="nl-NL" dirty="0"/>
              <a:t>Observatiepunten zijn:</a:t>
            </a:r>
          </a:p>
          <a:p>
            <a:pPr marL="45720" indent="0">
              <a:buNone/>
            </a:pPr>
            <a:r>
              <a:rPr lang="nl-NL" dirty="0"/>
              <a:t>  -frequenties</a:t>
            </a:r>
          </a:p>
          <a:p>
            <a:pPr marL="45720" indent="0">
              <a:buNone/>
            </a:pPr>
            <a:r>
              <a:rPr lang="nl-NL" dirty="0"/>
              <a:t>  -hoeveelheid</a:t>
            </a:r>
          </a:p>
          <a:p>
            <a:pPr marL="45720" indent="0">
              <a:buNone/>
            </a:pPr>
            <a:r>
              <a:rPr lang="nl-NL" dirty="0"/>
              <a:t>  -kleur</a:t>
            </a:r>
          </a:p>
          <a:p>
            <a:pPr marL="45720" indent="0">
              <a:buNone/>
            </a:pPr>
            <a:r>
              <a:rPr lang="nl-NL" dirty="0"/>
              <a:t>  -helderheid</a:t>
            </a:r>
          </a:p>
          <a:p>
            <a:pPr marL="45720" indent="0">
              <a:buNone/>
            </a:pPr>
            <a:r>
              <a:rPr lang="nl-NL" dirty="0"/>
              <a:t>  -geur</a:t>
            </a:r>
          </a:p>
          <a:p>
            <a:pPr marL="45720" indent="0">
              <a:buNone/>
            </a:pPr>
            <a:r>
              <a:rPr lang="nl-NL" dirty="0"/>
              <a:t>  -manier van urineren</a:t>
            </a:r>
          </a:p>
        </p:txBody>
      </p:sp>
    </p:spTree>
    <p:extLst>
      <p:ext uri="{BB962C8B-B14F-4D97-AF65-F5344CB8AC3E}">
        <p14:creationId xmlns:p14="http://schemas.microsoft.com/office/powerpoint/2010/main" val="181251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Test strips  of urinestick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Urine kan afwijkend zijn bijv.: suiker bij diabetes en eiwit bij ontstekingen.</a:t>
            </a:r>
          </a:p>
          <a:p>
            <a:endParaRPr lang="nl-NL" dirty="0"/>
          </a:p>
          <a:p>
            <a:r>
              <a:rPr lang="nl-NL" dirty="0"/>
              <a:t>Met test strips kunnen afwijkingen aangetoond worden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933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1" y="4372168"/>
            <a:ext cx="6974160" cy="114300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Laboratoriumonderzoek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Voor het stellen voor een medische diagnose</a:t>
            </a:r>
          </a:p>
          <a:p>
            <a:endParaRPr lang="nl-NL" dirty="0"/>
          </a:p>
          <a:p>
            <a:r>
              <a:rPr lang="nl-NL" dirty="0">
                <a:solidFill>
                  <a:schemeClr val="tx1"/>
                </a:solidFill>
              </a:rPr>
              <a:t>Bacteriologisch</a:t>
            </a:r>
            <a:r>
              <a:rPr lang="nl-NL" dirty="0"/>
              <a:t> onderzoek: </a:t>
            </a:r>
            <a:r>
              <a:rPr lang="nl-NL" dirty="0" err="1"/>
              <a:t>midstream</a:t>
            </a:r>
            <a:r>
              <a:rPr lang="nl-NL" dirty="0"/>
              <a:t>-urine </a:t>
            </a:r>
          </a:p>
          <a:p>
            <a:endParaRPr lang="nl-NL" dirty="0"/>
          </a:p>
          <a:p>
            <a:r>
              <a:rPr lang="nl-NL" dirty="0" err="1"/>
              <a:t>Midstream</a:t>
            </a:r>
            <a:r>
              <a:rPr lang="nl-NL" dirty="0"/>
              <a:t>-urine: eerst geslacht wassen, de eerste urine vang je niet op, het middengedeelte wel.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9609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Hulp bij urineren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De te bieden hulp is bij elke zorgvragers anders </a:t>
            </a:r>
          </a:p>
          <a:p>
            <a:pPr marL="45720" indent="0">
              <a:buNone/>
            </a:pPr>
            <a:endParaRPr lang="nl-NL" dirty="0"/>
          </a:p>
          <a:p>
            <a:r>
              <a:rPr lang="nl-NL" dirty="0"/>
              <a:t>Privacy</a:t>
            </a:r>
          </a:p>
          <a:p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7826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Niet kunnen urineren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nl-NL" dirty="0"/>
              <a:t>Ondanks een volle blaas kunnen </a:t>
            </a:r>
            <a:r>
              <a:rPr lang="nl-NL" dirty="0">
                <a:solidFill>
                  <a:schemeClr val="tx1"/>
                </a:solidFill>
              </a:rPr>
              <a:t>cliënten</a:t>
            </a:r>
            <a:r>
              <a:rPr lang="nl-NL" dirty="0"/>
              <a:t> soms niet urineren. De oorzaak kan zowel psychisch als lichamelijk zijn.</a:t>
            </a:r>
          </a:p>
          <a:p>
            <a:endParaRPr lang="nl-NL" dirty="0"/>
          </a:p>
          <a:p>
            <a:r>
              <a:rPr lang="nl-NL" dirty="0"/>
              <a:t>Afhankelijk van de oorzaak kun je maatregelen nemen:</a:t>
            </a:r>
          </a:p>
          <a:p>
            <a:pPr marL="45720" indent="0">
              <a:buNone/>
            </a:pPr>
            <a:r>
              <a:rPr lang="nl-NL" dirty="0"/>
              <a:t>  -een </a:t>
            </a:r>
            <a:r>
              <a:rPr lang="nl-NL" dirty="0">
                <a:solidFill>
                  <a:schemeClr val="tx1"/>
                </a:solidFill>
              </a:rPr>
              <a:t>zo natuurlijk mogelijke houding aannemen</a:t>
            </a:r>
            <a:r>
              <a:rPr lang="nl-NL" dirty="0"/>
              <a:t> bij urineren.</a:t>
            </a:r>
          </a:p>
          <a:p>
            <a:pPr marL="45720" indent="0">
              <a:buNone/>
            </a:pPr>
            <a:r>
              <a:rPr lang="nl-NL" dirty="0"/>
              <a:t>  -waterkraan laten lopen.</a:t>
            </a:r>
          </a:p>
          <a:p>
            <a:pPr marL="45720" indent="0">
              <a:buNone/>
            </a:pPr>
            <a:r>
              <a:rPr lang="nl-NL" dirty="0"/>
              <a:t>  -privacy</a:t>
            </a:r>
          </a:p>
          <a:p>
            <a:pPr marL="45720" indent="0">
              <a:buNone/>
            </a:pPr>
            <a:r>
              <a:rPr lang="nl-NL" dirty="0"/>
              <a:t>  -neem/ gun de tijd.</a:t>
            </a:r>
          </a:p>
          <a:p>
            <a:pPr marL="45720" indent="0">
              <a:buNone/>
            </a:pPr>
            <a:r>
              <a:rPr lang="nl-NL" dirty="0"/>
              <a:t>  -spoel geslachtsorganen met warm water</a:t>
            </a:r>
          </a:p>
        </p:txBody>
      </p:sp>
    </p:spTree>
    <p:extLst>
      <p:ext uri="{BB962C8B-B14F-4D97-AF65-F5344CB8AC3E}">
        <p14:creationId xmlns:p14="http://schemas.microsoft.com/office/powerpoint/2010/main" val="3122433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Bladderscan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Controleren of er urine in de blaas achterblijft bij een zorgvrager die niet of onvoldoende kan uitplassen. </a:t>
            </a:r>
          </a:p>
          <a:p>
            <a:endParaRPr lang="nl-NL" dirty="0"/>
          </a:p>
          <a:p>
            <a:r>
              <a:rPr lang="nl-NL" dirty="0"/>
              <a:t>Behulp van geluidsgolven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348880"/>
            <a:ext cx="3199035" cy="222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217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Urine-incontinentie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Urine-incontinentie: onwilligkeurig verlies van urine ( bijv. na bevalling verzwakking van blaas).</a:t>
            </a:r>
            <a:br>
              <a:rPr lang="nl-NL" dirty="0"/>
            </a:br>
            <a:endParaRPr lang="nl-NL" dirty="0"/>
          </a:p>
          <a:p>
            <a:r>
              <a:rPr lang="nl-NL" dirty="0"/>
              <a:t>Een op de 20 mensen lijdt hieraan.</a:t>
            </a:r>
            <a:br>
              <a:rPr lang="nl-NL" dirty="0"/>
            </a:br>
            <a:endParaRPr lang="nl-NL" dirty="0"/>
          </a:p>
          <a:p>
            <a:r>
              <a:rPr lang="nl-NL" dirty="0"/>
              <a:t>Komt ook op jonge leeftijd voor.</a:t>
            </a:r>
            <a:br>
              <a:rPr lang="nl-NL" dirty="0"/>
            </a:br>
            <a:endParaRPr lang="nl-NL" dirty="0"/>
          </a:p>
          <a:p>
            <a:r>
              <a:rPr lang="nl-NL" dirty="0"/>
              <a:t>Schaamte en  jezelf vies voelen </a:t>
            </a:r>
          </a:p>
        </p:txBody>
      </p:sp>
    </p:spTree>
    <p:extLst>
      <p:ext uri="{BB962C8B-B14F-4D97-AF65-F5344CB8AC3E}">
        <p14:creationId xmlns:p14="http://schemas.microsoft.com/office/powerpoint/2010/main" val="2972819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Vormen incontinentie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849608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Stress-of inspanningsincontinentie: gevolg van verslapping bekkenbodemspieren.</a:t>
            </a:r>
            <a:br>
              <a:rPr lang="nl-NL" dirty="0"/>
            </a:br>
            <a:endParaRPr lang="nl-NL" dirty="0"/>
          </a:p>
          <a:p>
            <a:r>
              <a:rPr lang="nl-NL" dirty="0" err="1"/>
              <a:t>Urge</a:t>
            </a:r>
            <a:r>
              <a:rPr lang="nl-NL" dirty="0"/>
              <a:t>-of aandrangincontinentie: meteen moeten plassen als er aandrang is.</a:t>
            </a:r>
          </a:p>
          <a:p>
            <a:endParaRPr lang="nl-NL" dirty="0"/>
          </a:p>
          <a:p>
            <a:r>
              <a:rPr lang="nl-NL" dirty="0"/>
              <a:t>Overloopincontinentie: regelmatig druppeltjes urine verliezen (oorzaak overvolle blaas, waarbij geen aandrang wordt gevoeld).</a:t>
            </a:r>
          </a:p>
          <a:p>
            <a:endParaRPr lang="nl-NL" dirty="0"/>
          </a:p>
          <a:p>
            <a:r>
              <a:rPr lang="nl-NL" dirty="0"/>
              <a:t>Druppelincontinentie: langdurig nadruppelen na urinelozing (vergrote prostaat meestal de oorzaak).</a:t>
            </a:r>
          </a:p>
        </p:txBody>
      </p:sp>
    </p:spTree>
    <p:extLst>
      <p:ext uri="{BB962C8B-B14F-4D97-AF65-F5344CB8AC3E}">
        <p14:creationId xmlns:p14="http://schemas.microsoft.com/office/powerpoint/2010/main" val="2651471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Vormen incontinentie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Reflexincontinentie: stoornis aan zenuwstelsel (bij verlammingen geen controle over de blaasspieren).</a:t>
            </a:r>
            <a:br>
              <a:rPr lang="nl-NL" dirty="0"/>
            </a:br>
            <a:endParaRPr lang="nl-NL" dirty="0"/>
          </a:p>
          <a:p>
            <a:r>
              <a:rPr lang="nl-NL" dirty="0"/>
              <a:t>Incontinentie door psychische oorzaken. </a:t>
            </a:r>
            <a:br>
              <a:rPr lang="nl-NL" dirty="0"/>
            </a:br>
            <a:endParaRPr lang="nl-NL" dirty="0"/>
          </a:p>
          <a:p>
            <a:r>
              <a:rPr lang="nl-NL" dirty="0"/>
              <a:t>Hormonale incontinentie: menopauze.</a:t>
            </a:r>
            <a:br>
              <a:rPr lang="nl-NL" dirty="0"/>
            </a:br>
            <a:endParaRPr lang="nl-NL" dirty="0"/>
          </a:p>
          <a:p>
            <a:r>
              <a:rPr lang="nl-NL" dirty="0"/>
              <a:t>Incontinentie bij ouderen: blaascapaciteit wordt steeds minder met de loop van jaren</a:t>
            </a:r>
          </a:p>
        </p:txBody>
      </p:sp>
    </p:spTree>
    <p:extLst>
      <p:ext uri="{BB962C8B-B14F-4D97-AF65-F5344CB8AC3E}">
        <p14:creationId xmlns:p14="http://schemas.microsoft.com/office/powerpoint/2010/main" val="1863002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Urine opvangsysteem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Condoomkatheter: voorkant een opening, hier zit de slang naar urinezakje bevestigd.</a:t>
            </a:r>
          </a:p>
          <a:p>
            <a:endParaRPr lang="nl-NL" dirty="0"/>
          </a:p>
          <a:p>
            <a:r>
              <a:rPr lang="nl-NL" dirty="0"/>
              <a:t>Blaaskatheter: flexibele buis door </a:t>
            </a:r>
          </a:p>
          <a:p>
            <a:pPr marL="45720" indent="0">
              <a:buNone/>
            </a:pPr>
            <a:r>
              <a:rPr lang="nl-NL" dirty="0"/>
              <a:t>de urinebuis in de blaas om de urine af te voeren.</a:t>
            </a:r>
          </a:p>
          <a:p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476" y="1677938"/>
            <a:ext cx="2511524" cy="2511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543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De student heeft basiskennis van de anatomie van het urinewegstelsel </a:t>
            </a:r>
          </a:p>
          <a:p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060848"/>
            <a:ext cx="3037879" cy="231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724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Verblijfskatheter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Voor een langere periode</a:t>
            </a:r>
            <a:br>
              <a:rPr lang="nl-NL" dirty="0"/>
            </a:br>
            <a:endParaRPr lang="nl-NL" dirty="0"/>
          </a:p>
          <a:p>
            <a:r>
              <a:rPr lang="nl-NL" dirty="0"/>
              <a:t>Hygiënisch werken bij het vervangen van urinezakjes i.v.m. hoge kans op urineweginfectie.</a:t>
            </a:r>
          </a:p>
          <a:p>
            <a:pPr marL="4572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/>
              <a:t>Regelmatig controleren of </a:t>
            </a:r>
            <a:r>
              <a:rPr lang="nl-NL" dirty="0">
                <a:solidFill>
                  <a:schemeClr val="tx1"/>
                </a:solidFill>
              </a:rPr>
              <a:t>de</a:t>
            </a:r>
            <a:r>
              <a:rPr lang="nl-NL" dirty="0"/>
              <a:t> urine goed loopt</a:t>
            </a:r>
          </a:p>
        </p:txBody>
      </p:sp>
    </p:spTree>
    <p:extLst>
      <p:ext uri="{BB962C8B-B14F-4D97-AF65-F5344CB8AC3E}">
        <p14:creationId xmlns:p14="http://schemas.microsoft.com/office/powerpoint/2010/main" val="2410634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Supra pubis katheter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dirty="0">
                <a:solidFill>
                  <a:schemeClr val="tx1"/>
                </a:solidFill>
              </a:rPr>
              <a:t>Wordt door </a:t>
            </a:r>
            <a:r>
              <a:rPr lang="nl-NL" dirty="0"/>
              <a:t>de buikwand direct in de blaas  ingebracht.</a:t>
            </a:r>
            <a:br>
              <a:rPr lang="nl-NL" dirty="0"/>
            </a:br>
            <a:endParaRPr lang="nl-NL" dirty="0"/>
          </a:p>
          <a:p>
            <a:r>
              <a:rPr lang="nl-NL" dirty="0"/>
              <a:t>Als </a:t>
            </a:r>
            <a:r>
              <a:rPr lang="nl-NL" dirty="0">
                <a:solidFill>
                  <a:schemeClr val="tx1"/>
                </a:solidFill>
              </a:rPr>
              <a:t>de</a:t>
            </a:r>
            <a:r>
              <a:rPr lang="nl-NL" dirty="0"/>
              <a:t> katheter via de urineleider heel moeilijk of niet gaat, wordt een supra pubis katheter ingebracht (bijv. door een vergrote prostaat). </a:t>
            </a:r>
            <a:br>
              <a:rPr lang="nl-NL" dirty="0"/>
            </a:br>
            <a:r>
              <a:rPr lang="nl-NL" dirty="0"/>
              <a:t>Maar ook als de zorgvrager steeds een urineweginfectie heeft. 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2160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Verwerkingsopdrachten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Verwerkingsopdrachten maken en in je verslag toevoegen</a:t>
            </a:r>
          </a:p>
        </p:txBody>
      </p:sp>
    </p:spTree>
    <p:extLst>
      <p:ext uri="{BB962C8B-B14F-4D97-AF65-F5344CB8AC3E}">
        <p14:creationId xmlns:p14="http://schemas.microsoft.com/office/powerpoint/2010/main" val="24016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Hoe hebben jullie de  les ervaren? </a:t>
            </a:r>
          </a:p>
          <a:p>
            <a:r>
              <a:rPr lang="nl-NL" dirty="0"/>
              <a:t>Wat hebben jullie geleerd? </a:t>
            </a:r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2132856"/>
            <a:ext cx="3744416" cy="214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7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Urinewegstelsel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" indent="0">
              <a:buNone/>
            </a:pPr>
            <a:r>
              <a:rPr lang="nl-NL" dirty="0"/>
              <a:t>De nieren regelen de vocht- en zoutbalans door het bloed te filteren en urine te produceren en af te voeren, waarin afvalstoffen zijn opgelost.</a:t>
            </a:r>
          </a:p>
          <a:p>
            <a:endParaRPr lang="nl-NL" dirty="0"/>
          </a:p>
          <a:p>
            <a:pPr marL="45720" indent="0">
              <a:buNone/>
            </a:pPr>
            <a:r>
              <a:rPr lang="nl-NL" dirty="0"/>
              <a:t>A – nieren</a:t>
            </a:r>
            <a:br>
              <a:rPr lang="nl-NL" dirty="0"/>
            </a:br>
            <a:r>
              <a:rPr lang="nl-NL" dirty="0"/>
              <a:t>B – urineleiders </a:t>
            </a:r>
            <a:br>
              <a:rPr lang="nl-NL" dirty="0"/>
            </a:br>
            <a:r>
              <a:rPr lang="nl-NL" dirty="0"/>
              <a:t>C – urineblaas </a:t>
            </a:r>
            <a:br>
              <a:rPr lang="nl-NL" dirty="0"/>
            </a:br>
            <a:r>
              <a:rPr lang="nl-NL" dirty="0"/>
              <a:t>D – blaashals </a:t>
            </a:r>
            <a:br>
              <a:rPr lang="nl-NL" dirty="0"/>
            </a:br>
            <a:r>
              <a:rPr lang="nl-NL" dirty="0"/>
              <a:t>E – urinebuis </a:t>
            </a:r>
            <a:br>
              <a:rPr lang="nl-NL" dirty="0"/>
            </a:br>
            <a:r>
              <a:rPr lang="nl-NL" dirty="0"/>
              <a:t>F – sluitspieren </a:t>
            </a:r>
            <a:br>
              <a:rPr lang="nl-NL" dirty="0"/>
            </a:br>
            <a:r>
              <a:rPr lang="nl-NL" dirty="0"/>
              <a:t>G – zenuwuiteinden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16832"/>
            <a:ext cx="2664296" cy="228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8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Nieren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95736" y="2752125"/>
            <a:ext cx="2364854" cy="1891883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 rot="10800000" flipV="1">
            <a:off x="755576" y="1880966"/>
            <a:ext cx="9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/>
              <a:t>Ze filteren het bloed en produceren urine </a:t>
            </a:r>
          </a:p>
          <a:p>
            <a:pPr algn="ctr"/>
            <a:r>
              <a:rPr lang="nl-NL" dirty="0"/>
              <a:t>waarin afvalstoffen worden afgevoerd</a:t>
            </a:r>
          </a:p>
        </p:txBody>
      </p:sp>
    </p:spTree>
    <p:extLst>
      <p:ext uri="{BB962C8B-B14F-4D97-AF65-F5344CB8AC3E}">
        <p14:creationId xmlns:p14="http://schemas.microsoft.com/office/powerpoint/2010/main" val="77235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Urineleiders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zijn twee dunne buisjes waardoor urine stroomt van de nieren naar de urineblaas.</a:t>
            </a:r>
          </a:p>
          <a:p>
            <a:r>
              <a:rPr lang="nl-NL" dirty="0"/>
              <a:t>stuwen de urine in de richting van de blaas door samen te trekken</a:t>
            </a:r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4" y="2852737"/>
            <a:ext cx="2082527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68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urineblaas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een gespierd orgaan in de onderbuik en dient als reservoir voor urine. </a:t>
            </a:r>
          </a:p>
          <a:p>
            <a:r>
              <a:rPr lang="nl-NL" dirty="0"/>
              <a:t>De spieren in de blaaswand rekken op wanneer de blaas volloopt en trekken samen wanneer de blaas is geleegd</a:t>
            </a:r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2857500"/>
            <a:ext cx="2304255" cy="134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14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urinebuis/urethra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is een buis met dunne wanden waardoor urine uit de blaas het lichaam kan verlaten. </a:t>
            </a:r>
          </a:p>
          <a:p>
            <a:r>
              <a:rPr lang="nl-NL" dirty="0"/>
              <a:t>is bij vrouwen 3 tot 5 cm lang. </a:t>
            </a:r>
          </a:p>
          <a:p>
            <a:r>
              <a:rPr lang="nl-NL" dirty="0"/>
              <a:t>is bij mannen 15 tot 20 cm lang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809834"/>
            <a:ext cx="1002407" cy="12672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2" y="2928937"/>
            <a:ext cx="714375" cy="114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803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sluitspieren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regelen het plassen. </a:t>
            </a:r>
          </a:p>
          <a:p>
            <a:r>
              <a:rPr lang="nl-NL" dirty="0"/>
              <a:t>de inwendige sluitspier is een ringvormige spier die rond de uitgang van de blaas ligt.</a:t>
            </a:r>
          </a:p>
          <a:p>
            <a:r>
              <a:rPr lang="nl-NL" dirty="0"/>
              <a:t>sluitspieren worden onbewust aangespannen en ontspannen.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2943225"/>
            <a:ext cx="14287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5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Zenuwuiteinden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reageren op de spanning van de wand.</a:t>
            </a:r>
          </a:p>
          <a:p>
            <a:r>
              <a:rPr lang="nl-NL" dirty="0"/>
              <a:t>wanneer de blaas vol raakt, zorgen zij voor het mictiereflex, oftewel het plasgevoel</a:t>
            </a:r>
          </a:p>
          <a:p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570140"/>
            <a:ext cx="2148830" cy="171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57879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787D772952241B80A0987E0DB8C97" ma:contentTypeVersion="6" ma:contentTypeDescription="Een nieuw document maken." ma:contentTypeScope="" ma:versionID="caf2b65c0eb9eb02d3208b495a991543">
  <xsd:schema xmlns:xsd="http://www.w3.org/2001/XMLSchema" xmlns:xs="http://www.w3.org/2001/XMLSchema" xmlns:p="http://schemas.microsoft.com/office/2006/metadata/properties" xmlns:ns2="c5ec088f-14fe-4aaf-aea7-9313a4d643aa" xmlns:ns3="cb8fc49e-25b0-4af0-a73b-89bb7ffb62a0" targetNamespace="http://schemas.microsoft.com/office/2006/metadata/properties" ma:root="true" ma:fieldsID="d8ae6d46a3774f4974ba2428b0ddf679" ns2:_="" ns3:_="">
    <xsd:import namespace="c5ec088f-14fe-4aaf-aea7-9313a4d643aa"/>
    <xsd:import namespace="cb8fc49e-25b0-4af0-a73b-89bb7ffb62a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Time" minOccurs="0"/>
                <xsd:element ref="ns2:LastSharedByUser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c088f-14fe-4aaf-aea7-9313a4d643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Time" ma:index="10" nillable="true" ma:displayName="Laatst gedeeld, per tijdstip" ma:description="" ma:internalName="LastSharedByTime" ma:readOnly="true">
      <xsd:simpleType>
        <xsd:restriction base="dms:DateTime"/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8fc49e-25b0-4af0-a73b-89bb7ffb62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SharedByUser xmlns="c5ec088f-14fe-4aaf-aea7-9313a4d643aa" xsi:nil="true"/>
    <SharedWithUsers xmlns="c5ec088f-14fe-4aaf-aea7-9313a4d643aa">
      <UserInfo>
        <DisplayName/>
        <AccountId xsi:nil="true"/>
        <AccountType/>
      </UserInfo>
    </SharedWithUsers>
    <LastSharedByTime xmlns="c5ec088f-14fe-4aaf-aea7-9313a4d643a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D2E9F0-D7DE-4215-80AA-EE0152B79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ec088f-14fe-4aaf-aea7-9313a4d643aa"/>
    <ds:schemaRef ds:uri="cb8fc49e-25b0-4af0-a73b-89bb7ffb62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5D6957-7B86-48BD-9591-AC4D3BC7AC19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cb8fc49e-25b0-4af0-a73b-89bb7ffb62a0"/>
    <ds:schemaRef ds:uri="http://schemas.openxmlformats.org/package/2006/metadata/core-properties"/>
    <ds:schemaRef ds:uri="http://purl.org/dc/elements/1.1/"/>
    <ds:schemaRef ds:uri="c5ec088f-14fe-4aaf-aea7-9313a4d643a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98921FC-88C2-4155-A59C-BF7E8DDAF9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276</TotalTime>
  <Words>454</Words>
  <Application>Microsoft Office PowerPoint</Application>
  <PresentationFormat>Diavoorstelling (4:3)</PresentationFormat>
  <Paragraphs>105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6" baseType="lpstr">
      <vt:lpstr>Georgia</vt:lpstr>
      <vt:lpstr>Trebuchet MS</vt:lpstr>
      <vt:lpstr>Slipstream</vt:lpstr>
      <vt:lpstr>De anatomie van het urinewegstelsel</vt:lpstr>
      <vt:lpstr>Doelen</vt:lpstr>
      <vt:lpstr>Urinewegstelsel</vt:lpstr>
      <vt:lpstr>Nieren</vt:lpstr>
      <vt:lpstr>Urineleiders</vt:lpstr>
      <vt:lpstr>De urineblaas</vt:lpstr>
      <vt:lpstr>De urinebuis/urethra</vt:lpstr>
      <vt:lpstr>Twee sluitspieren</vt:lpstr>
      <vt:lpstr>Zenuwuiteinden</vt:lpstr>
      <vt:lpstr>Urine observeren</vt:lpstr>
      <vt:lpstr>Test strips  of urinestick</vt:lpstr>
      <vt:lpstr>Laboratoriumonderzoek</vt:lpstr>
      <vt:lpstr>Hulp bij urineren</vt:lpstr>
      <vt:lpstr>Niet kunnen urineren</vt:lpstr>
      <vt:lpstr>Bladderscan</vt:lpstr>
      <vt:lpstr>Urine-incontinentie</vt:lpstr>
      <vt:lpstr>Vormen incontinentie</vt:lpstr>
      <vt:lpstr>Vormen incontinentie</vt:lpstr>
      <vt:lpstr>Urine opvangsysteem</vt:lpstr>
      <vt:lpstr>Verblijfskatheter</vt:lpstr>
      <vt:lpstr>Supra pubis katheter</vt:lpstr>
      <vt:lpstr>Verwerkingsopdrachten</vt:lpstr>
      <vt:lpstr>Evaluatie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Uitscheiding urine</dc:title>
  <dc:creator>Hoxhaj,G.</dc:creator>
  <cp:lastModifiedBy>Jente van der Mei</cp:lastModifiedBy>
  <cp:revision>50</cp:revision>
  <dcterms:created xsi:type="dcterms:W3CDTF">2012-10-07T16:40:37Z</dcterms:created>
  <dcterms:modified xsi:type="dcterms:W3CDTF">2019-01-23T19:48:52Z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0x0101006D5787D772952241B80A0987E0DB8C97</vt:lpwstr>
  </property>
  <property fmtid="{D5CDD505-2E9C-101B-9397-08002B2CF9AE}" pid="3" name="Order">
    <vt:r8>29700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</Properties>
</file>