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7"/>
  </p:notesMasterIdLst>
  <p:sldIdLst>
    <p:sldId id="295" r:id="rId5"/>
    <p:sldId id="302" r:id="rId6"/>
    <p:sldId id="256" r:id="rId7"/>
    <p:sldId id="280" r:id="rId8"/>
    <p:sldId id="487" r:id="rId9"/>
    <p:sldId id="269" r:id="rId10"/>
    <p:sldId id="270" r:id="rId11"/>
    <p:sldId id="272" r:id="rId12"/>
    <p:sldId id="273" r:id="rId13"/>
    <p:sldId id="275" r:id="rId14"/>
    <p:sldId id="276" r:id="rId15"/>
    <p:sldId id="277" r:id="rId16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8D200"/>
    <a:srgbClr val="D8D922"/>
    <a:srgbClr val="D8D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63115-3D1C-4452-B7E3-662D4887E3BA}" v="28" dt="2024-03-12T08:00:14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90009" autoAdjust="0"/>
  </p:normalViewPr>
  <p:slideViewPr>
    <p:cSldViewPr snapToGrid="0">
      <p:cViewPr varScale="1">
        <p:scale>
          <a:sx n="109" d="100"/>
          <a:sy n="109" d="100"/>
        </p:scale>
        <p:origin x="108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C0163115-3D1C-4452-B7E3-662D4887E3BA}"/>
    <pc:docChg chg="undo custSel addSld delSld modSld sldOrd">
      <pc:chgData name="Thomas Noordeloos" userId="df9f46e9-7760-4f6a-814f-9e8180d7b46a" providerId="ADAL" clId="{C0163115-3D1C-4452-B7E3-662D4887E3BA}" dt="2024-03-12T08:03:06.151" v="352"/>
      <pc:docMkLst>
        <pc:docMk/>
      </pc:docMkLst>
      <pc:sldChg chg="add del">
        <pc:chgData name="Thomas Noordeloos" userId="df9f46e9-7760-4f6a-814f-9e8180d7b46a" providerId="ADAL" clId="{C0163115-3D1C-4452-B7E3-662D4887E3BA}" dt="2024-03-11T15:49:15.776" v="274" actId="47"/>
        <pc:sldMkLst>
          <pc:docMk/>
          <pc:sldMk cId="3788715575" sldId="256"/>
        </pc:sldMkLst>
      </pc:sldChg>
      <pc:sldChg chg="addSp delSp modSp add mod ord setBg">
        <pc:chgData name="Thomas Noordeloos" userId="df9f46e9-7760-4f6a-814f-9e8180d7b46a" providerId="ADAL" clId="{C0163115-3D1C-4452-B7E3-662D4887E3BA}" dt="2024-03-12T08:03:06.151" v="352"/>
        <pc:sldMkLst>
          <pc:docMk/>
          <pc:sldMk cId="4132212741" sldId="256"/>
        </pc:sldMkLst>
        <pc:spChg chg="mod">
          <ac:chgData name="Thomas Noordeloos" userId="df9f46e9-7760-4f6a-814f-9e8180d7b46a" providerId="ADAL" clId="{C0163115-3D1C-4452-B7E3-662D4887E3BA}" dt="2024-03-11T15:55:23.099" v="276" actId="108"/>
          <ac:spMkLst>
            <pc:docMk/>
            <pc:sldMk cId="4132212741" sldId="256"/>
            <ac:spMk id="21" creationId="{00000000-0000-0000-0000-000000000000}"/>
          </ac:spMkLst>
        </pc:spChg>
        <pc:spChg chg="mod">
          <ac:chgData name="Thomas Noordeloos" userId="df9f46e9-7760-4f6a-814f-9e8180d7b46a" providerId="ADAL" clId="{C0163115-3D1C-4452-B7E3-662D4887E3BA}" dt="2024-03-11T15:55:42.866" v="281" actId="108"/>
          <ac:spMkLst>
            <pc:docMk/>
            <pc:sldMk cId="4132212741" sldId="256"/>
            <ac:spMk id="23" creationId="{00000000-0000-0000-0000-000000000000}"/>
          </ac:spMkLst>
        </pc:spChg>
        <pc:spChg chg="mod">
          <ac:chgData name="Thomas Noordeloos" userId="df9f46e9-7760-4f6a-814f-9e8180d7b46a" providerId="ADAL" clId="{C0163115-3D1C-4452-B7E3-662D4887E3BA}" dt="2024-03-11T15:55:59.331" v="286" actId="108"/>
          <ac:spMkLst>
            <pc:docMk/>
            <pc:sldMk cId="4132212741" sldId="256"/>
            <ac:spMk id="24" creationId="{00000000-0000-0000-0000-000000000000}"/>
          </ac:spMkLst>
        </pc:spChg>
        <pc:picChg chg="add mod">
          <ac:chgData name="Thomas Noordeloos" userId="df9f46e9-7760-4f6a-814f-9e8180d7b46a" providerId="ADAL" clId="{C0163115-3D1C-4452-B7E3-662D4887E3BA}" dt="2024-03-11T15:57:29.682" v="290" actId="14100"/>
          <ac:picMkLst>
            <pc:docMk/>
            <pc:sldMk cId="4132212741" sldId="256"/>
            <ac:picMk id="2" creationId="{2C7F3FEB-A19D-65BD-8AC4-264CE6070FAE}"/>
          </ac:picMkLst>
        </pc:picChg>
        <pc:picChg chg="del">
          <ac:chgData name="Thomas Noordeloos" userId="df9f46e9-7760-4f6a-814f-9e8180d7b46a" providerId="ADAL" clId="{C0163115-3D1C-4452-B7E3-662D4887E3BA}" dt="2024-03-11T15:57:22.784" v="287" actId="478"/>
          <ac:picMkLst>
            <pc:docMk/>
            <pc:sldMk cId="4132212741" sldId="256"/>
            <ac:picMk id="1026" creationId="{B5E82880-F23F-407B-AAD0-D46A8C59FC09}"/>
          </ac:picMkLst>
        </pc:picChg>
      </pc:sldChg>
      <pc:sldChg chg="add">
        <pc:chgData name="Thomas Noordeloos" userId="df9f46e9-7760-4f6a-814f-9e8180d7b46a" providerId="ADAL" clId="{C0163115-3D1C-4452-B7E3-662D4887E3BA}" dt="2024-03-11T15:46:50.209" v="272"/>
        <pc:sldMkLst>
          <pc:docMk/>
          <pc:sldMk cId="3701102598" sldId="269"/>
        </pc:sldMkLst>
      </pc:sldChg>
      <pc:sldChg chg="add">
        <pc:chgData name="Thomas Noordeloos" userId="df9f46e9-7760-4f6a-814f-9e8180d7b46a" providerId="ADAL" clId="{C0163115-3D1C-4452-B7E3-662D4887E3BA}" dt="2024-03-11T15:46:50.209" v="272"/>
        <pc:sldMkLst>
          <pc:docMk/>
          <pc:sldMk cId="4047347571" sldId="270"/>
        </pc:sldMkLst>
      </pc:sldChg>
      <pc:sldChg chg="add del">
        <pc:chgData name="Thomas Noordeloos" userId="df9f46e9-7760-4f6a-814f-9e8180d7b46a" providerId="ADAL" clId="{C0163115-3D1C-4452-B7E3-662D4887E3BA}" dt="2024-03-11T15:47:32.919" v="273" actId="47"/>
        <pc:sldMkLst>
          <pc:docMk/>
          <pc:sldMk cId="4286042615" sldId="271"/>
        </pc:sldMkLst>
      </pc:sldChg>
      <pc:sldChg chg="add">
        <pc:chgData name="Thomas Noordeloos" userId="df9f46e9-7760-4f6a-814f-9e8180d7b46a" providerId="ADAL" clId="{C0163115-3D1C-4452-B7E3-662D4887E3BA}" dt="2024-03-11T15:46:50.209" v="272"/>
        <pc:sldMkLst>
          <pc:docMk/>
          <pc:sldMk cId="3012566451" sldId="272"/>
        </pc:sldMkLst>
      </pc:sldChg>
      <pc:sldChg chg="add">
        <pc:chgData name="Thomas Noordeloos" userId="df9f46e9-7760-4f6a-814f-9e8180d7b46a" providerId="ADAL" clId="{C0163115-3D1C-4452-B7E3-662D4887E3BA}" dt="2024-03-11T15:46:50.209" v="272"/>
        <pc:sldMkLst>
          <pc:docMk/>
          <pc:sldMk cId="1510823825" sldId="273"/>
        </pc:sldMkLst>
      </pc:sldChg>
      <pc:sldChg chg="add">
        <pc:chgData name="Thomas Noordeloos" userId="df9f46e9-7760-4f6a-814f-9e8180d7b46a" providerId="ADAL" clId="{C0163115-3D1C-4452-B7E3-662D4887E3BA}" dt="2024-03-11T15:46:50.209" v="272"/>
        <pc:sldMkLst>
          <pc:docMk/>
          <pc:sldMk cId="3447437205" sldId="275"/>
        </pc:sldMkLst>
      </pc:sldChg>
      <pc:sldChg chg="add">
        <pc:chgData name="Thomas Noordeloos" userId="df9f46e9-7760-4f6a-814f-9e8180d7b46a" providerId="ADAL" clId="{C0163115-3D1C-4452-B7E3-662D4887E3BA}" dt="2024-03-11T15:46:50.209" v="272"/>
        <pc:sldMkLst>
          <pc:docMk/>
          <pc:sldMk cId="366070385" sldId="276"/>
        </pc:sldMkLst>
      </pc:sldChg>
      <pc:sldChg chg="add">
        <pc:chgData name="Thomas Noordeloos" userId="df9f46e9-7760-4f6a-814f-9e8180d7b46a" providerId="ADAL" clId="{C0163115-3D1C-4452-B7E3-662D4887E3BA}" dt="2024-03-11T15:46:50.209" v="272"/>
        <pc:sldMkLst>
          <pc:docMk/>
          <pc:sldMk cId="531652695" sldId="277"/>
        </pc:sldMkLst>
      </pc:sldChg>
      <pc:sldChg chg="addSp delSp modSp add mod">
        <pc:chgData name="Thomas Noordeloos" userId="df9f46e9-7760-4f6a-814f-9e8180d7b46a" providerId="ADAL" clId="{C0163115-3D1C-4452-B7E3-662D4887E3BA}" dt="2024-03-11T15:36:33.258" v="271" actId="14100"/>
        <pc:sldMkLst>
          <pc:docMk/>
          <pc:sldMk cId="2001252079" sldId="280"/>
        </pc:sldMkLst>
        <pc:spChg chg="mod">
          <ac:chgData name="Thomas Noordeloos" userId="df9f46e9-7760-4f6a-814f-9e8180d7b46a" providerId="ADAL" clId="{C0163115-3D1C-4452-B7E3-662D4887E3BA}" dt="2024-03-11T15:09:48.557" v="164" actId="20577"/>
          <ac:spMkLst>
            <pc:docMk/>
            <pc:sldMk cId="2001252079" sldId="280"/>
            <ac:spMk id="2" creationId="{00000000-0000-0000-0000-000000000000}"/>
          </ac:spMkLst>
        </pc:spChg>
        <pc:spChg chg="mod">
          <ac:chgData name="Thomas Noordeloos" userId="df9f46e9-7760-4f6a-814f-9e8180d7b46a" providerId="ADAL" clId="{C0163115-3D1C-4452-B7E3-662D4887E3BA}" dt="2024-03-11T15:13:22.626" v="217" actId="208"/>
          <ac:spMkLst>
            <pc:docMk/>
            <pc:sldMk cId="2001252079" sldId="280"/>
            <ac:spMk id="3" creationId="{00000000-0000-0000-0000-000000000000}"/>
          </ac:spMkLst>
        </pc:spChg>
        <pc:spChg chg="add mod">
          <ac:chgData name="Thomas Noordeloos" userId="df9f46e9-7760-4f6a-814f-9e8180d7b46a" providerId="ADAL" clId="{C0163115-3D1C-4452-B7E3-662D4887E3BA}" dt="2024-03-11T15:13:48.668" v="222" actId="12"/>
          <ac:spMkLst>
            <pc:docMk/>
            <pc:sldMk cId="2001252079" sldId="280"/>
            <ac:spMk id="5" creationId="{D3A391F0-7699-C550-40C5-234AD7439041}"/>
          </ac:spMkLst>
        </pc:spChg>
        <pc:spChg chg="add">
          <ac:chgData name="Thomas Noordeloos" userId="df9f46e9-7760-4f6a-814f-9e8180d7b46a" providerId="ADAL" clId="{C0163115-3D1C-4452-B7E3-662D4887E3BA}" dt="2024-03-11T15:31:41.188" v="229"/>
          <ac:spMkLst>
            <pc:docMk/>
            <pc:sldMk cId="2001252079" sldId="280"/>
            <ac:spMk id="6" creationId="{FD762157-6E40-4393-FF40-0D9478231840}"/>
          </ac:spMkLst>
        </pc:spChg>
        <pc:spChg chg="add">
          <ac:chgData name="Thomas Noordeloos" userId="df9f46e9-7760-4f6a-814f-9e8180d7b46a" providerId="ADAL" clId="{C0163115-3D1C-4452-B7E3-662D4887E3BA}" dt="2024-03-11T15:32:58.055" v="235"/>
          <ac:spMkLst>
            <pc:docMk/>
            <pc:sldMk cId="2001252079" sldId="280"/>
            <ac:spMk id="8" creationId="{9E8B296A-82D6-3658-4224-B6061159A2E6}"/>
          </ac:spMkLst>
        </pc:spChg>
        <pc:spChg chg="add">
          <ac:chgData name="Thomas Noordeloos" userId="df9f46e9-7760-4f6a-814f-9e8180d7b46a" providerId="ADAL" clId="{C0163115-3D1C-4452-B7E3-662D4887E3BA}" dt="2024-03-11T15:34:13.935" v="248"/>
          <ac:spMkLst>
            <pc:docMk/>
            <pc:sldMk cId="2001252079" sldId="280"/>
            <ac:spMk id="11" creationId="{5EF4CC47-A9A0-C897-BA37-5928A3D55A11}"/>
          </ac:spMkLst>
        </pc:spChg>
        <pc:picChg chg="add mod modCrop">
          <ac:chgData name="Thomas Noordeloos" userId="df9f46e9-7760-4f6a-814f-9e8180d7b46a" providerId="ADAL" clId="{C0163115-3D1C-4452-B7E3-662D4887E3BA}" dt="2024-03-11T15:35:02.611" v="260" actId="1076"/>
          <ac:picMkLst>
            <pc:docMk/>
            <pc:sldMk cId="2001252079" sldId="280"/>
            <ac:picMk id="7" creationId="{48BB00A0-91F8-D975-7743-0FEEB6D83E95}"/>
          </ac:picMkLst>
        </pc:picChg>
        <pc:picChg chg="add mod">
          <ac:chgData name="Thomas Noordeloos" userId="df9f46e9-7760-4f6a-814f-9e8180d7b46a" providerId="ADAL" clId="{C0163115-3D1C-4452-B7E3-662D4887E3BA}" dt="2024-03-11T15:36:24.045" v="268" actId="1076"/>
          <ac:picMkLst>
            <pc:docMk/>
            <pc:sldMk cId="2001252079" sldId="280"/>
            <ac:picMk id="9" creationId="{4D9D7BB1-5DF2-8C54-B756-5DD5580DA905}"/>
          </ac:picMkLst>
        </pc:picChg>
        <pc:picChg chg="add mod modCrop">
          <ac:chgData name="Thomas Noordeloos" userId="df9f46e9-7760-4f6a-814f-9e8180d7b46a" providerId="ADAL" clId="{C0163115-3D1C-4452-B7E3-662D4887E3BA}" dt="2024-03-11T15:36:27.090" v="269" actId="1076"/>
          <ac:picMkLst>
            <pc:docMk/>
            <pc:sldMk cId="2001252079" sldId="280"/>
            <ac:picMk id="10" creationId="{93F219F9-774F-9814-29DC-89DD122D0D7B}"/>
          </ac:picMkLst>
        </pc:picChg>
        <pc:picChg chg="add mod modCrop">
          <ac:chgData name="Thomas Noordeloos" userId="df9f46e9-7760-4f6a-814f-9e8180d7b46a" providerId="ADAL" clId="{C0163115-3D1C-4452-B7E3-662D4887E3BA}" dt="2024-03-11T15:36:33.258" v="271" actId="14100"/>
          <ac:picMkLst>
            <pc:docMk/>
            <pc:sldMk cId="2001252079" sldId="280"/>
            <ac:picMk id="12" creationId="{A38FB808-1B17-2B9F-8479-8509998480DA}"/>
          </ac:picMkLst>
        </pc:picChg>
        <pc:picChg chg="del mod">
          <ac:chgData name="Thomas Noordeloos" userId="df9f46e9-7760-4f6a-814f-9e8180d7b46a" providerId="ADAL" clId="{C0163115-3D1C-4452-B7E3-662D4887E3BA}" dt="2024-03-11T15:34:19.885" v="250" actId="478"/>
          <ac:picMkLst>
            <pc:docMk/>
            <pc:sldMk cId="2001252079" sldId="280"/>
            <ac:picMk id="2050" creationId="{8203F12D-5B41-CEB7-E32E-793FD8CB9393}"/>
          </ac:picMkLst>
        </pc:picChg>
      </pc:sldChg>
      <pc:sldChg chg="addSp delSp modSp">
        <pc:chgData name="Thomas Noordeloos" userId="df9f46e9-7760-4f6a-814f-9e8180d7b46a" providerId="ADAL" clId="{C0163115-3D1C-4452-B7E3-662D4887E3BA}" dt="2024-03-11T15:02:24.617" v="3" actId="1440"/>
        <pc:sldMkLst>
          <pc:docMk/>
          <pc:sldMk cId="114588922" sldId="295"/>
        </pc:sldMkLst>
        <pc:picChg chg="add mod">
          <ac:chgData name="Thomas Noordeloos" userId="df9f46e9-7760-4f6a-814f-9e8180d7b46a" providerId="ADAL" clId="{C0163115-3D1C-4452-B7E3-662D4887E3BA}" dt="2024-03-11T15:02:24.617" v="3" actId="1440"/>
          <ac:picMkLst>
            <pc:docMk/>
            <pc:sldMk cId="114588922" sldId="295"/>
            <ac:picMk id="2" creationId="{A4B28B45-9A44-6D08-2758-FC69D88C9DF0}"/>
          </ac:picMkLst>
        </pc:picChg>
        <pc:picChg chg="del">
          <ac:chgData name="Thomas Noordeloos" userId="df9f46e9-7760-4f6a-814f-9e8180d7b46a" providerId="ADAL" clId="{C0163115-3D1C-4452-B7E3-662D4887E3BA}" dt="2024-03-11T15:02:15.862" v="0" actId="478"/>
          <ac:picMkLst>
            <pc:docMk/>
            <pc:sldMk cId="114588922" sldId="295"/>
            <ac:picMk id="7" creationId="{5FB4D673-2707-44BE-AC2C-3CF5A245E514}"/>
          </ac:picMkLst>
        </pc:picChg>
      </pc:sldChg>
      <pc:sldChg chg="addSp modSp mod">
        <pc:chgData name="Thomas Noordeloos" userId="df9f46e9-7760-4f6a-814f-9e8180d7b46a" providerId="ADAL" clId="{C0163115-3D1C-4452-B7E3-662D4887E3BA}" dt="2024-03-12T08:02:26.374" v="350" actId="207"/>
        <pc:sldMkLst>
          <pc:docMk/>
          <pc:sldMk cId="2491452202" sldId="302"/>
        </pc:sldMkLst>
        <pc:graphicFrameChg chg="mod modGraphic">
          <ac:chgData name="Thomas Noordeloos" userId="df9f46e9-7760-4f6a-814f-9e8180d7b46a" providerId="ADAL" clId="{C0163115-3D1C-4452-B7E3-662D4887E3BA}" dt="2024-03-12T08:02:26.374" v="350" actId="207"/>
          <ac:graphicFrameMkLst>
            <pc:docMk/>
            <pc:sldMk cId="2491452202" sldId="302"/>
            <ac:graphicFrameMk id="7" creationId="{27FE12E7-92C7-27F5-2044-258C6D342713}"/>
          </ac:graphicFrameMkLst>
        </pc:graphicFrameChg>
        <pc:picChg chg="add mod">
          <ac:chgData name="Thomas Noordeloos" userId="df9f46e9-7760-4f6a-814f-9e8180d7b46a" providerId="ADAL" clId="{C0163115-3D1C-4452-B7E3-662D4887E3BA}" dt="2024-03-11T15:02:38.471" v="4"/>
          <ac:picMkLst>
            <pc:docMk/>
            <pc:sldMk cId="2491452202" sldId="302"/>
            <ac:picMk id="3" creationId="{95705BC5-1AF3-7E56-3FDB-0D93C845FADF}"/>
          </ac:picMkLst>
        </pc:picChg>
      </pc:sldChg>
      <pc:sldChg chg="del">
        <pc:chgData name="Thomas Noordeloos" userId="df9f46e9-7760-4f6a-814f-9e8180d7b46a" providerId="ADAL" clId="{C0163115-3D1C-4452-B7E3-662D4887E3BA}" dt="2024-03-11T15:02:49.759" v="7" actId="47"/>
        <pc:sldMkLst>
          <pc:docMk/>
          <pc:sldMk cId="967680951" sldId="307"/>
        </pc:sldMkLst>
      </pc:sldChg>
      <pc:sldChg chg="add">
        <pc:chgData name="Thomas Noordeloos" userId="df9f46e9-7760-4f6a-814f-9e8180d7b46a" providerId="ADAL" clId="{C0163115-3D1C-4452-B7E3-662D4887E3BA}" dt="2024-03-11T15:02:45.254" v="5"/>
        <pc:sldMkLst>
          <pc:docMk/>
          <pc:sldMk cId="2854331560" sldId="487"/>
        </pc:sldMkLst>
      </pc:sldChg>
      <pc:sldChg chg="add del">
        <pc:chgData name="Thomas Noordeloos" userId="df9f46e9-7760-4f6a-814f-9e8180d7b46a" providerId="ADAL" clId="{C0163115-3D1C-4452-B7E3-662D4887E3BA}" dt="2024-03-11T15:08:46.075" v="162" actId="47"/>
        <pc:sldMkLst>
          <pc:docMk/>
          <pc:sldMk cId="1557094502" sldId="4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C489FC-091A-445C-9E31-CAEC130F1AE6}" type="datetimeFigureOut">
              <a:rPr lang="nl-NL"/>
              <a:pPr>
                <a:defRPr/>
              </a:pPr>
              <a:t>12-3-2024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4E43C0-1E7E-4388-A524-C6A1A188B9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954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E43C0-1E7E-4388-A524-C6A1A188B955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56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wordt hier uitgebeeld?</a:t>
            </a:r>
          </a:p>
          <a:p>
            <a:endParaRPr lang="nl-NL" dirty="0"/>
          </a:p>
          <a:p>
            <a:r>
              <a:rPr lang="nl-NL" dirty="0"/>
              <a:t>Verschillende antwoorden, weinig connectie te zien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5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Wat wordt hier uitgebeeld?</a:t>
            </a:r>
          </a:p>
          <a:p>
            <a:endParaRPr lang="nl-NL" dirty="0"/>
          </a:p>
          <a:p>
            <a:r>
              <a:rPr lang="nl-NL" dirty="0"/>
              <a:t>Verteld een verhaal. Visueel kan je een connectie leggen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7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Verschil aanvulling/opvulling.</a:t>
            </a:r>
          </a:p>
          <a:p>
            <a:endParaRPr lang="nl-NL" dirty="0"/>
          </a:p>
          <a:p>
            <a:r>
              <a:rPr lang="nl-NL" dirty="0"/>
              <a:t>Aanvulling: Vult iets toe AAN het verhaal. Heeft meer context en verteld een verhaal.</a:t>
            </a:r>
          </a:p>
          <a:p>
            <a:endParaRPr lang="nl-NL" dirty="0"/>
          </a:p>
          <a:p>
            <a:r>
              <a:rPr lang="nl-NL" dirty="0"/>
              <a:t>Opvulling: Vult een leegte OP. Heeft vaak tekst nodig om het duidelijk te maken. Is soms ook een vorm van sensatie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5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Is dit opvulling of aanvulling? Is dit een goede visuele representatie van ‘gebouwen van de toekomst’?</a:t>
            </a:r>
          </a:p>
          <a:p>
            <a:endParaRPr lang="nl-NL" dirty="0"/>
          </a:p>
          <a:p>
            <a:r>
              <a:rPr lang="nl-NL" dirty="0"/>
              <a:t>Opvulling, omdat het nietszeggend is. We willen zien hoe het gebouw eruit gaat zien.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0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charset="0"/>
              <a:buNone/>
            </a:pPr>
            <a:r>
              <a:rPr lang="nl-NL" b="0" i="0" dirty="0"/>
              <a:t>Stel jezelf de vragen: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Wat zegt dit beeld? Veel of Weinig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Voegt het beeld iets toe? Ja of Nee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Versterkt dit mijn verhaal? Ja of Nee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69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1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snapt waar het over gaat als je naar de plaatjes kijkt.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59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33CB-133B-45DE-9270-8AB102EE21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01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O0gugWsIWs?feature=oembed" TargetMode="Externa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ZPU7bY4Yb4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78CBD25-3E60-4B26-9421-2C958EF89C36}"/>
              </a:ext>
            </a:extLst>
          </p:cNvPr>
          <p:cNvSpPr txBox="1">
            <a:spLocks/>
          </p:cNvSpPr>
          <p:nvPr/>
        </p:nvSpPr>
        <p:spPr>
          <a:xfrm>
            <a:off x="1524000" y="43180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nl-NL" sz="5400" b="1" dirty="0">
                <a:solidFill>
                  <a:srgbClr val="0070C0"/>
                </a:solidFill>
                <a:latin typeface="Athletics" panose="02000000000000000000" pitchFamily="2" charset="0"/>
              </a:rPr>
              <a:t>Week opstart IBS</a:t>
            </a:r>
            <a:br>
              <a:rPr lang="nl-NL" sz="5400" b="1" dirty="0">
                <a:solidFill>
                  <a:srgbClr val="0070C0"/>
                </a:solidFill>
                <a:latin typeface="Athletics" panose="02000000000000000000" pitchFamily="2" charset="0"/>
              </a:rPr>
            </a:br>
            <a:r>
              <a:rPr lang="nl-NL" sz="5400" b="1" dirty="0">
                <a:solidFill>
                  <a:srgbClr val="0070C0"/>
                </a:solidFill>
                <a:latin typeface="Athletics" panose="02000000000000000000" pitchFamily="2" charset="0"/>
              </a:rPr>
              <a:t>De stad van de toekomst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FB37B2C-F9B9-4777-BE7D-1239CA9917F6}"/>
              </a:ext>
            </a:extLst>
          </p:cNvPr>
          <p:cNvSpPr txBox="1">
            <a:spLocks/>
          </p:cNvSpPr>
          <p:nvPr/>
        </p:nvSpPr>
        <p:spPr>
          <a:xfrm>
            <a:off x="1524000" y="1572616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nl-NL" dirty="0">
                <a:solidFill>
                  <a:srgbClr val="0070C0"/>
                </a:solidFill>
                <a:latin typeface="Athletics" panose="02000000000000000000" pitchFamily="2" charset="0"/>
              </a:rPr>
              <a:t>Week 4</a:t>
            </a:r>
          </a:p>
        </p:txBody>
      </p:sp>
      <p:pic>
        <p:nvPicPr>
          <p:cNvPr id="2" name="Picture 2" descr="Future-city 3D models - Sketchfab">
            <a:extLst>
              <a:ext uri="{FF2B5EF4-FFF2-40B4-BE49-F238E27FC236}">
                <a16:creationId xmlns:a16="http://schemas.microsoft.com/office/drawing/2014/main" id="{A4B28B45-9A44-6D08-2758-FC69D88C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06857"/>
            <a:ext cx="685800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0E2C248-33E1-4F22-814F-C84C7297425F}"/>
              </a:ext>
            </a:extLst>
          </p:cNvPr>
          <p:cNvSpPr txBox="1">
            <a:spLocks/>
          </p:cNvSpPr>
          <p:nvPr/>
        </p:nvSpPr>
        <p:spPr bwMode="auto">
          <a:xfrm>
            <a:off x="838200" y="2222810"/>
            <a:ext cx="9413488" cy="353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Stel jezelf de vragen: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Wat zegt dit beeld? Veel of Weinig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Voegt het beeld iets toe? Ja of Nee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Versterkt dit mijn verhaal? Ja of Nee</a:t>
            </a:r>
          </a:p>
        </p:txBody>
      </p:sp>
    </p:spTree>
    <p:extLst>
      <p:ext uri="{BB962C8B-B14F-4D97-AF65-F5344CB8AC3E}">
        <p14:creationId xmlns:p14="http://schemas.microsoft.com/office/powerpoint/2010/main" val="3447437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weergave: Smart Building</a:t>
            </a:r>
          </a:p>
        </p:txBody>
      </p:sp>
      <p:pic>
        <p:nvPicPr>
          <p:cNvPr id="3" name="Online Media 2" title="Smart Buildings">
            <a:hlinkClick r:id="" action="ppaction://media"/>
            <a:extLst>
              <a:ext uri="{FF2B5EF4-FFF2-40B4-BE49-F238E27FC236}">
                <a16:creationId xmlns:a16="http://schemas.microsoft.com/office/drawing/2014/main" id="{9AE938E2-1542-48C4-AA4A-882129E441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83726" y="1690688"/>
            <a:ext cx="7225990" cy="40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9706C-3346-4C98-BD5C-B1C040AD8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20" t="5643" b="6226"/>
          <a:stretch/>
        </p:blipFill>
        <p:spPr>
          <a:xfrm>
            <a:off x="1912938" y="1825626"/>
            <a:ext cx="4419600" cy="2195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2D6D4-F452-44D9-A4B3-A8CC7CBDD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643" r="1843" b="8882"/>
          <a:stretch/>
        </p:blipFill>
        <p:spPr>
          <a:xfrm>
            <a:off x="6389689" y="1825626"/>
            <a:ext cx="3890963" cy="2195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69B71-37DA-4D23-B722-35D4A503A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91" t="3366" r="731" b="6416"/>
          <a:stretch/>
        </p:blipFill>
        <p:spPr>
          <a:xfrm>
            <a:off x="1912938" y="4078289"/>
            <a:ext cx="4025900" cy="209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A0127F-0649-41E7-8BFE-460AD2F477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84" t="5642" r="915" b="9261"/>
          <a:stretch/>
        </p:blipFill>
        <p:spPr>
          <a:xfrm>
            <a:off x="5995989" y="4078289"/>
            <a:ext cx="4283075" cy="2098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Visuele weergave: Smart Building</a:t>
            </a:r>
          </a:p>
        </p:txBody>
      </p:sp>
    </p:spTree>
    <p:extLst>
      <p:ext uri="{BB962C8B-B14F-4D97-AF65-F5344CB8AC3E}">
        <p14:creationId xmlns:p14="http://schemas.microsoft.com/office/powerpoint/2010/main" val="53165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380C-D876-172A-14EF-409240F40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4D531-946E-FCF7-D1CB-B8D7C55A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IBS De stad van de toekomst</a:t>
            </a:r>
          </a:p>
        </p:txBody>
      </p:sp>
      <p:graphicFrame>
        <p:nvGraphicFramePr>
          <p:cNvPr id="7" name="Tabel 2">
            <a:extLst>
              <a:ext uri="{FF2B5EF4-FFF2-40B4-BE49-F238E27FC236}">
                <a16:creationId xmlns:a16="http://schemas.microsoft.com/office/drawing/2014/main" id="{27FE12E7-92C7-27F5-2044-258C6D342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135735"/>
              </p:ext>
            </p:extLst>
          </p:nvPr>
        </p:nvGraphicFramePr>
        <p:xfrm>
          <a:off x="334108" y="1447459"/>
          <a:ext cx="9874080" cy="5441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4207">
                  <a:extLst>
                    <a:ext uri="{9D8B030D-6E8A-4147-A177-3AD203B41FA5}">
                      <a16:colId xmlns:a16="http://schemas.microsoft.com/office/drawing/2014/main" val="1237320612"/>
                    </a:ext>
                  </a:extLst>
                </a:gridCol>
                <a:gridCol w="3089743">
                  <a:extLst>
                    <a:ext uri="{9D8B030D-6E8A-4147-A177-3AD203B41FA5}">
                      <a16:colId xmlns:a16="http://schemas.microsoft.com/office/drawing/2014/main" val="1184782360"/>
                    </a:ext>
                  </a:extLst>
                </a:gridCol>
                <a:gridCol w="3434150">
                  <a:extLst>
                    <a:ext uri="{9D8B030D-6E8A-4147-A177-3AD203B41FA5}">
                      <a16:colId xmlns:a16="http://schemas.microsoft.com/office/drawing/2014/main" val="886868527"/>
                    </a:ext>
                  </a:extLst>
                </a:gridCol>
                <a:gridCol w="2215980">
                  <a:extLst>
                    <a:ext uri="{9D8B030D-6E8A-4147-A177-3AD203B41FA5}">
                      <a16:colId xmlns:a16="http://schemas.microsoft.com/office/drawing/2014/main" val="3857444242"/>
                    </a:ext>
                  </a:extLst>
                </a:gridCol>
              </a:tblGrid>
              <a:tr h="731336">
                <a:tc>
                  <a:txBody>
                    <a:bodyPr/>
                    <a:lstStyle/>
                    <a:p>
                      <a:pPr algn="l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Dinsdag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Woensdag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Vrijdag</a:t>
                      </a:r>
                    </a:p>
                    <a:p>
                      <a:pPr algn="ctr"/>
                      <a:r>
                        <a:rPr lang="nl-NL" sz="2000" b="1" dirty="0">
                          <a:solidFill>
                            <a:srgbClr val="FF0000"/>
                          </a:solidFill>
                          <a:latin typeface="Athletics" panose="02000000000000000000" pitchFamily="2" charset="0"/>
                        </a:rPr>
                        <a:t>Deadline LA 2</a:t>
                      </a:r>
                      <a:endParaRPr lang="nl-NL" sz="2400" b="1" dirty="0">
                        <a:solidFill>
                          <a:srgbClr val="FF0000"/>
                        </a:solidFill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9787180"/>
                  </a:ext>
                </a:extLst>
              </a:tr>
              <a:tr h="591021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>
                          <a:latin typeface="Athletics" panose="02000000000000000000" pitchFamily="2" charset="0"/>
                        </a:rPr>
                        <a:t>Opstart</a:t>
                      </a:r>
                      <a:endParaRPr lang="nl-NL" b="1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1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Workshop Woensdag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Robotisering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6751549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  <a:p>
                      <a:pPr algn="l"/>
                      <a:endParaRPr lang="nl-NL" sz="1600" i="1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Valerie &amp; Thomas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Intro LA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Seminar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Document verantwoording H2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10:00 – 11:00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Gastles </a:t>
                      </a:r>
                      <a:r>
                        <a:rPr lang="nl-NL" i="1" dirty="0" err="1">
                          <a:latin typeface="Athletics" panose="02000000000000000000" pitchFamily="2" charset="0"/>
                        </a:rPr>
                        <a:t>natuurinclusief</a:t>
                      </a:r>
                      <a:r>
                        <a:rPr lang="nl-NL" i="1" dirty="0">
                          <a:latin typeface="Athletics" panose="02000000000000000000" pitchFamily="2" charset="0"/>
                        </a:rPr>
                        <a:t> bouwen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Geopolitiek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i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Ingolf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15002"/>
                  </a:ext>
                </a:extLst>
              </a:tr>
              <a:tr h="1060017">
                <a:tc>
                  <a:txBody>
                    <a:bodyPr/>
                    <a:lstStyle/>
                    <a:p>
                      <a:pPr algn="l"/>
                      <a:r>
                        <a:rPr lang="nl-NL" sz="1800" b="1" i="0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  <a:endParaRPr lang="nl-NL" sz="1600" b="1" i="0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endParaRPr lang="nl-NL" sz="1600" b="1" i="0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b="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  <a:p>
                      <a:pPr algn="l"/>
                      <a:endParaRPr lang="nl-NL" sz="1600" b="0" i="1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b="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0" dirty="0">
                          <a:latin typeface="Athletics" panose="02000000000000000000" pitchFamily="2" charset="0"/>
                        </a:rPr>
                        <a:t>Voorbereiding kerntaak 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050" b="0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1" dirty="0">
                          <a:latin typeface="Athletics" panose="02000000000000000000" pitchFamily="2" charset="0"/>
                        </a:rPr>
                        <a:t>Thomas (lokaal 7)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0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1" dirty="0">
                          <a:latin typeface="Athletics" panose="02000000000000000000" pitchFamily="2" charset="0"/>
                        </a:rPr>
                        <a:t>B1-K4-W2 Bewaakt financiën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1" dirty="0">
                          <a:solidFill>
                            <a:srgbClr val="FFC000"/>
                          </a:solidFill>
                          <a:latin typeface="Athletics" panose="02000000000000000000" pitchFamily="2" charset="0"/>
                        </a:rPr>
                        <a:t>3A - 12:45 </a:t>
                      </a:r>
                      <a:r>
                        <a:rPr lang="nl-NL" b="0" i="0" dirty="0">
                          <a:latin typeface="Athletics" panose="02000000000000000000" pitchFamily="2" charset="0"/>
                        </a:rPr>
                        <a:t>|</a:t>
                      </a:r>
                      <a:r>
                        <a:rPr lang="nl-NL" b="0" i="1" dirty="0">
                          <a:latin typeface="Athletics" panose="02000000000000000000" pitchFamily="2" charset="0"/>
                        </a:rPr>
                        <a:t> </a:t>
                      </a:r>
                      <a:r>
                        <a:rPr lang="nl-NL" sz="1800" b="1" i="1" kern="1200" dirty="0">
                          <a:solidFill>
                            <a:srgbClr val="FFC000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3B -  13:45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0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b="1" i="1" kern="1200" dirty="0">
                        <a:solidFill>
                          <a:srgbClr val="FF0000"/>
                        </a:solidFill>
                        <a:latin typeface="Athletic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51639"/>
                  </a:ext>
                </a:extLst>
              </a:tr>
              <a:tr h="517633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Schrijven verslag</a:t>
                      </a:r>
                      <a:endParaRPr lang="nl-NL" b="1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b="1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800" b="1" kern="1200" dirty="0">
                        <a:solidFill>
                          <a:schemeClr val="tx1"/>
                        </a:solidFill>
                        <a:latin typeface="Athletic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6688876"/>
                  </a:ext>
                </a:extLst>
              </a:tr>
              <a:tr h="435392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Steven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58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45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1309544" y="222240"/>
            <a:ext cx="7894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70C0"/>
                </a:solidFill>
                <a:latin typeface="Athletics Black" panose="02000000000000000000" pitchFamily="2" charset="0"/>
                <a:ea typeface="+mj-ea"/>
                <a:cs typeface="+mj-cs"/>
              </a:rPr>
              <a:t>2324 SVT LA3 Visie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309544" y="925670"/>
            <a:ext cx="4943772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300" dirty="0"/>
              <a:t>Je kunt een </a:t>
            </a:r>
            <a:r>
              <a:rPr lang="nl-NL" sz="1300" b="1" dirty="0">
                <a:solidFill>
                  <a:srgbClr val="0070C0"/>
                </a:solidFill>
              </a:rPr>
              <a:t>visie</a:t>
            </a:r>
            <a:r>
              <a:rPr lang="nl-NL" sz="1300" dirty="0"/>
              <a:t> schrijven op de stad van de toekomst binnen jouw </a:t>
            </a:r>
            <a:r>
              <a:rPr lang="nl-NL" sz="1300" b="1" dirty="0">
                <a:solidFill>
                  <a:srgbClr val="0070C0"/>
                </a:solidFill>
              </a:rPr>
              <a:t>specialisatie</a:t>
            </a:r>
            <a:r>
              <a:rPr lang="nl-NL" sz="1300" dirty="0"/>
              <a:t>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300" dirty="0"/>
              <a:t>Je kunt beargumenteren welke onderdelen uit je </a:t>
            </a:r>
            <a:r>
              <a:rPr lang="nl-NL" sz="1300" b="1" dirty="0">
                <a:solidFill>
                  <a:srgbClr val="0070C0"/>
                </a:solidFill>
              </a:rPr>
              <a:t>best</a:t>
            </a:r>
            <a:r>
              <a:rPr lang="nl-NL" sz="1300" dirty="0"/>
              <a:t> </a:t>
            </a:r>
            <a:r>
              <a:rPr lang="nl-NL" sz="1300" b="1" dirty="0" err="1">
                <a:solidFill>
                  <a:srgbClr val="0070C0"/>
                </a:solidFill>
              </a:rPr>
              <a:t>practice</a:t>
            </a:r>
            <a:r>
              <a:rPr lang="nl-NL" sz="1300" dirty="0"/>
              <a:t> zijn meegenomen. 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309544" y="2321193"/>
            <a:ext cx="4943772" cy="907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</a:p>
          <a:p>
            <a:pPr eaLnBrk="0" hangingPunct="0"/>
            <a:r>
              <a:rPr lang="nl-NL" sz="1300" dirty="0">
                <a:ea typeface="Calibri" pitchFamily="34" charset="0"/>
                <a:cs typeface="Arial" charset="0"/>
              </a:rPr>
              <a:t>Een verslag met jouw advies op de stad van de toekomst binnen jouw </a:t>
            </a:r>
            <a:r>
              <a:rPr lang="nl-NL" sz="1300" b="1" dirty="0">
                <a:solidFill>
                  <a:srgbClr val="0070C0"/>
                </a:solidFill>
              </a:rPr>
              <a:t>specialisatie</a:t>
            </a:r>
            <a:r>
              <a:rPr lang="nl-NL" sz="1300" dirty="0">
                <a:ea typeface="Calibri" pitchFamily="34" charset="0"/>
                <a:cs typeface="Arial" charset="0"/>
              </a:rPr>
              <a:t>, gebaseerd op de huidige </a:t>
            </a:r>
            <a:r>
              <a:rPr lang="nl-NL" sz="1300" b="1" dirty="0">
                <a:solidFill>
                  <a:srgbClr val="0070C0"/>
                </a:solidFill>
              </a:rPr>
              <a:t>uitdagingen</a:t>
            </a:r>
            <a:r>
              <a:rPr lang="nl-NL" sz="1300" dirty="0">
                <a:ea typeface="Calibri" pitchFamily="34" charset="0"/>
                <a:cs typeface="Arial" charset="0"/>
              </a:rPr>
              <a:t> en verwachte </a:t>
            </a:r>
            <a:r>
              <a:rPr lang="nl-NL" sz="1300" b="1" dirty="0">
                <a:solidFill>
                  <a:srgbClr val="0070C0"/>
                </a:solidFill>
              </a:rPr>
              <a:t>trends</a:t>
            </a:r>
            <a:r>
              <a:rPr lang="nl-NL" sz="1300" dirty="0">
                <a:ea typeface="Calibri" pitchFamily="34" charset="0"/>
                <a:cs typeface="Arial" charset="0"/>
              </a:rPr>
              <a:t> </a:t>
            </a:r>
            <a:r>
              <a:rPr lang="nl-NL" sz="1300" b="1" dirty="0">
                <a:solidFill>
                  <a:srgbClr val="0070C0"/>
                </a:solidFill>
              </a:rPr>
              <a:t>en</a:t>
            </a:r>
            <a:r>
              <a:rPr lang="nl-NL" sz="1300" dirty="0">
                <a:ea typeface="Calibri" pitchFamily="34" charset="0"/>
                <a:cs typeface="Arial" charset="0"/>
              </a:rPr>
              <a:t> </a:t>
            </a:r>
            <a:r>
              <a:rPr lang="nl-NL" sz="1300" b="1" dirty="0">
                <a:solidFill>
                  <a:srgbClr val="0070C0"/>
                </a:solidFill>
              </a:rPr>
              <a:t>ontwikkelingen</a:t>
            </a:r>
            <a:r>
              <a:rPr lang="nl-NL" sz="1300" dirty="0">
                <a:ea typeface="Calibri" pitchFamily="34" charset="0"/>
                <a:cs typeface="Arial" charset="0"/>
              </a:rPr>
              <a:t>. 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319087" y="3516662"/>
            <a:ext cx="4943772" cy="190821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6213" indent="-176213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Stappen</a:t>
            </a:r>
            <a:r>
              <a:rPr lang="nl-NL" sz="1200" b="1" dirty="0">
                <a:solidFill>
                  <a:srgbClr val="CCFF33"/>
                </a:solidFill>
              </a:rPr>
              <a:t>			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Er is een visie geschreven op de stad van de toekomst binnen jouw specialisatie..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Er is beargumenteerd welke onderdelen uit de best </a:t>
            </a:r>
            <a:r>
              <a:rPr lang="nl-NL" sz="1300" dirty="0" err="1">
                <a:ea typeface="Calibri" pitchFamily="34" charset="0"/>
                <a:cs typeface="Arial" charset="0"/>
              </a:rPr>
              <a:t>practice</a:t>
            </a:r>
            <a:r>
              <a:rPr lang="nl-NL" sz="1300" dirty="0">
                <a:ea typeface="Calibri" pitchFamily="34" charset="0"/>
                <a:cs typeface="Arial" charset="0"/>
              </a:rPr>
              <a:t> in je visie zijn meegenomen.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Er is beschreven welke thema’s uit de opleiding gebruikt zijn om tot de visie te komen.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Je kunt samenvattend beargumenteren op welke wijze je visie bijdraagt aan een duurzame en innovatieve leefomgeving.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026476" y="3756643"/>
            <a:ext cx="4570157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Bronnen</a:t>
            </a:r>
          </a:p>
          <a:p>
            <a:pPr>
              <a:defRPr/>
            </a:pPr>
            <a:r>
              <a:rPr lang="nl-NL" sz="1300" dirty="0">
                <a:cs typeface="Arial" charset="0"/>
              </a:rPr>
              <a:t>Lessen specialisatie en IBS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026474" y="3011156"/>
            <a:ext cx="4570157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Bijeenkomsten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Bijeenkomsten stad van de toekomst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Bijeenkomsten specialisatie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026475" y="865287"/>
            <a:ext cx="4570157" cy="1908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nl-NL" sz="1200" b="1" dirty="0">
                <a:solidFill>
                  <a:srgbClr val="CCFF33"/>
                </a:solidFill>
                <a:latin typeface="Arial" pitchFamily="36" charset="0"/>
                <a:cs typeface="ＭＳ Ｐゴシック" pitchFamily="36" charset="-128"/>
              </a:rPr>
              <a:t>		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Deze opdracht maak je alleen.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Plaats je product op Teams.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Bekijk leerproducten van anderen en geef feedback tijdens feedback </a:t>
            </a:r>
            <a:r>
              <a:rPr lang="nl-NL" sz="13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friends</a:t>
            </a:r>
            <a:endParaRPr lang="nl-NL" sz="13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Deadline product</a:t>
            </a:r>
            <a:r>
              <a:rPr lang="nl-NL" sz="130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</a:t>
            </a:r>
            <a:r>
              <a:rPr lang="nl-NL" sz="13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</a:t>
            </a:r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</a:t>
            </a:r>
            <a:r>
              <a:rPr lang="nl-NL" sz="13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-03-2024</a:t>
            </a:r>
            <a:endParaRPr lang="nl-NL" sz="1300" b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endParaRPr lang="nl-NL" sz="1300" b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Feedback </a:t>
            </a:r>
            <a:r>
              <a:rPr lang="nl-NL" sz="13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friends</a:t>
            </a: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CE, LS en WE: </a:t>
            </a:r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27-03-2024</a:t>
            </a:r>
          </a:p>
          <a:p>
            <a:pPr eaLnBrk="0" hangingPunct="0"/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                         </a:t>
            </a: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VT en SW:        </a:t>
            </a:r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28-03-2024</a:t>
            </a: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21805" r="10840"/>
          <a:stretch/>
        </p:blipFill>
        <p:spPr>
          <a:xfrm>
            <a:off x="746955" y="899590"/>
            <a:ext cx="385812" cy="531573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0" y="2421220"/>
            <a:ext cx="263290" cy="321303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8" y="3516662"/>
            <a:ext cx="266283" cy="416301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833" y="925670"/>
            <a:ext cx="385812" cy="263054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882" y="3760436"/>
            <a:ext cx="299225" cy="290796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7"/>
          <a:srcRect l="17050" t="33024" r="61669" b="30375"/>
          <a:stretch/>
        </p:blipFill>
        <p:spPr>
          <a:xfrm>
            <a:off x="6565270" y="3011156"/>
            <a:ext cx="300737" cy="290796"/>
          </a:xfrm>
          <a:prstGeom prst="rect">
            <a:avLst/>
          </a:prstGeom>
        </p:spPr>
      </p:pic>
      <p:pic>
        <p:nvPicPr>
          <p:cNvPr id="2" name="Picture 2" descr="Afbeeldingsresultaat voor visie&quot;">
            <a:extLst>
              <a:ext uri="{FF2B5EF4-FFF2-40B4-BE49-F238E27FC236}">
                <a16:creationId xmlns:a16="http://schemas.microsoft.com/office/drawing/2014/main" id="{2C7F3FEB-A19D-65BD-8AC4-264CE6070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9"/>
          <a:stretch/>
        </p:blipFill>
        <p:spPr bwMode="auto">
          <a:xfrm>
            <a:off x="9425353" y="4387605"/>
            <a:ext cx="2171277" cy="15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1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4814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Seminar – donderdag 4 april (avond)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13255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nl-NL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Voorwaarde voor beoordeling</a:t>
            </a:r>
          </a:p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900" dirty="0">
                <a:latin typeface="Arial" panose="020B0604020202020204" pitchFamily="34" charset="0"/>
                <a:cs typeface="Times New Roman" panose="02020603050405020304" pitchFamily="18" charset="0"/>
              </a:rPr>
              <a:t>Zie checklist ‘Verslag schrijven’ voor voorwaarden schriftelijk product inleveren.</a:t>
            </a:r>
          </a:p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900" dirty="0">
                <a:latin typeface="Arial" panose="020B0604020202020204" pitchFamily="34" charset="0"/>
                <a:cs typeface="Times New Roman" panose="02020603050405020304" pitchFamily="18" charset="0"/>
              </a:rPr>
              <a:t>Je hebt een visuele weergave gemaakt die gepresenteerd wordt tijdens het seminar</a:t>
            </a:r>
            <a:endParaRPr lang="nl-NL" sz="19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3A391F0-7699-C550-40C5-234AD7439041}"/>
              </a:ext>
            </a:extLst>
          </p:cNvPr>
          <p:cNvSpPr txBox="1"/>
          <p:nvPr/>
        </p:nvSpPr>
        <p:spPr>
          <a:xfrm>
            <a:off x="838199" y="2898071"/>
            <a:ext cx="10515599" cy="1876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Visuele weergave visie (onderdeel 5 Visiedocument)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een visuele weergave gemaakt van (een gedeelte van) de stad van de toekomst.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een visuele weergave gemaakt die aansluit bij de visie uit het verslag.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gezorgd dat de visuele weergave tijdens het seminar gepresenteerd kan worden (vorm van de weergave is vrij).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gezorgd voor een representatieve visuele weergave. 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8BB00A0-91F8-D975-7743-0FEEB6D83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7" t="27308" b="23718"/>
          <a:stretch/>
        </p:blipFill>
        <p:spPr>
          <a:xfrm>
            <a:off x="838199" y="4917030"/>
            <a:ext cx="2538047" cy="185438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D9D7BB1-5DF2-8C54-B756-5DD5580D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089" y="4917030"/>
            <a:ext cx="1386421" cy="184856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F219F9-774F-9814-29DC-89DD122D0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9" t="9359" r="28014" b="22564"/>
          <a:stretch/>
        </p:blipFill>
        <p:spPr>
          <a:xfrm>
            <a:off x="5140353" y="4911207"/>
            <a:ext cx="2427113" cy="185438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8FB808-1B17-2B9F-8479-8509998480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14" r="5709" b="24077"/>
          <a:stretch/>
        </p:blipFill>
        <p:spPr>
          <a:xfrm>
            <a:off x="7756309" y="4911207"/>
            <a:ext cx="1948310" cy="18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5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49702D0-5895-527A-A9A6-47B2607C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Seminar</a:t>
            </a:r>
          </a:p>
        </p:txBody>
      </p:sp>
      <p:pic>
        <p:nvPicPr>
          <p:cNvPr id="2" name="Onlinemedia 1" title="Visualisatie">
            <a:hlinkClick r:id="" action="ppaction://media"/>
            <a:extLst>
              <a:ext uri="{FF2B5EF4-FFF2-40B4-BE49-F238E27FC236}">
                <a16:creationId xmlns:a16="http://schemas.microsoft.com/office/drawing/2014/main" id="{C027333C-8583-8D88-4EF1-B67F6D19E3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1718" y="1333408"/>
            <a:ext cx="8268564" cy="46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connecties</a:t>
            </a:r>
          </a:p>
        </p:txBody>
      </p:sp>
      <p:pic>
        <p:nvPicPr>
          <p:cNvPr id="4098" name="Picture 2" descr="10x wandelen door de mooiste natuur in Noord-Brabant - Map of Joy">
            <a:extLst>
              <a:ext uri="{FF2B5EF4-FFF2-40B4-BE49-F238E27FC236}">
                <a16:creationId xmlns:a16="http://schemas.microsoft.com/office/drawing/2014/main" id="{FA1DC276-D089-4DF6-8FA7-28D777D9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1" y="2231429"/>
            <a:ext cx="3272673" cy="218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uatemala natuur | Tips voor een rondreis in Guatemala">
            <a:extLst>
              <a:ext uri="{FF2B5EF4-FFF2-40B4-BE49-F238E27FC236}">
                <a16:creationId xmlns:a16="http://schemas.microsoft.com/office/drawing/2014/main" id="{B512A994-25FC-423B-87FB-E439244F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76" y="2242587"/>
            <a:ext cx="2894164" cy="21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mpel jezelf onder in de natuur bij Nijmegen | PlusOnline">
            <a:extLst>
              <a:ext uri="{FF2B5EF4-FFF2-40B4-BE49-F238E27FC236}">
                <a16:creationId xmlns:a16="http://schemas.microsoft.com/office/drawing/2014/main" id="{8217976E-B078-4127-A546-3221374A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984" y="2241229"/>
            <a:ext cx="3842737" cy="2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0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connecties</a:t>
            </a:r>
          </a:p>
        </p:txBody>
      </p:sp>
      <p:pic>
        <p:nvPicPr>
          <p:cNvPr id="5122" name="Picture 2" descr="Meer initiatieven om eenzaamheid ouderen terug te dringen - Gemeente.nu">
            <a:extLst>
              <a:ext uri="{FF2B5EF4-FFF2-40B4-BE49-F238E27FC236}">
                <a16:creationId xmlns:a16="http://schemas.microsoft.com/office/drawing/2014/main" id="{A5E7E961-18BA-483B-99A7-764DB52CB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4"/>
          <a:stretch/>
        </p:blipFill>
        <p:spPr bwMode="auto">
          <a:xfrm>
            <a:off x="1651307" y="2224826"/>
            <a:ext cx="2756949" cy="21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eeds meer ouderen, steeds meer eenzaamheid">
            <a:extLst>
              <a:ext uri="{FF2B5EF4-FFF2-40B4-BE49-F238E27FC236}">
                <a16:creationId xmlns:a16="http://schemas.microsoft.com/office/drawing/2014/main" id="{976AA93D-4FFF-48DC-A87A-2A4F5DD9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91" y="2218928"/>
            <a:ext cx="4141383" cy="21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Eenzaamheid terugdringen. Hoe doe je dat? | Kennisplein Zorg voor Beter">
            <a:extLst>
              <a:ext uri="{FF2B5EF4-FFF2-40B4-BE49-F238E27FC236}">
                <a16:creationId xmlns:a16="http://schemas.microsoft.com/office/drawing/2014/main" id="{80E76984-3F49-45A4-865A-645AA161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09" y="2218928"/>
            <a:ext cx="2172395" cy="21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4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2560507"/>
            <a:ext cx="4611029" cy="584139"/>
          </a:xfrm>
        </p:spPr>
        <p:txBody>
          <a:bodyPr/>
          <a:lstStyle/>
          <a:p>
            <a:pPr marL="0" indent="0">
              <a:buNone/>
            </a:pPr>
            <a:r>
              <a:rPr lang="nl-NL" b="1" dirty="0" err="1"/>
              <a:t>AANvulling</a:t>
            </a:r>
            <a:endParaRPr lang="nl-NL" b="1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7B880E8-1AB3-4D85-B008-FE74B0F6E4AB}"/>
              </a:ext>
            </a:extLst>
          </p:cNvPr>
          <p:cNvSpPr txBox="1">
            <a:spLocks/>
          </p:cNvSpPr>
          <p:nvPr/>
        </p:nvSpPr>
        <p:spPr bwMode="auto">
          <a:xfrm>
            <a:off x="5934309" y="2560506"/>
            <a:ext cx="4611029" cy="14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OPvulling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0E2C248-33E1-4F22-814F-C84C7297425F}"/>
              </a:ext>
            </a:extLst>
          </p:cNvPr>
          <p:cNvSpPr txBox="1">
            <a:spLocks/>
          </p:cNvSpPr>
          <p:nvPr/>
        </p:nvSpPr>
        <p:spPr bwMode="auto">
          <a:xfrm>
            <a:off x="838200" y="1822378"/>
            <a:ext cx="6358054" cy="58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Onderwerp: </a:t>
            </a: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Zonne energie</a:t>
            </a:r>
          </a:p>
        </p:txBody>
      </p:sp>
      <p:pic>
        <p:nvPicPr>
          <p:cNvPr id="6150" name="Picture 6" descr="10 redenen om over te stappen op zonne-energie | De Zaak">
            <a:extLst>
              <a:ext uri="{FF2B5EF4-FFF2-40B4-BE49-F238E27FC236}">
                <a16:creationId xmlns:a16="http://schemas.microsoft.com/office/drawing/2014/main" id="{5783AFBF-83A5-4488-83F4-578175BE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58" y="3196763"/>
            <a:ext cx="3531220" cy="19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ot wanneer kun je zonne-energie salderen? | Gaslicht.com">
            <a:extLst>
              <a:ext uri="{FF2B5EF4-FFF2-40B4-BE49-F238E27FC236}">
                <a16:creationId xmlns:a16="http://schemas.microsoft.com/office/drawing/2014/main" id="{AFE06DC9-76EF-4B18-935D-1111FE70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41" y="3196763"/>
            <a:ext cx="3686532" cy="19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6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pic>
        <p:nvPicPr>
          <p:cNvPr id="7172" name="Picture 4" descr="Digital Building | Leica Geosystems">
            <a:extLst>
              <a:ext uri="{FF2B5EF4-FFF2-40B4-BE49-F238E27FC236}">
                <a16:creationId xmlns:a16="http://schemas.microsoft.com/office/drawing/2014/main" id="{FE0C3D7D-008D-48C0-AE8D-70CA5F7C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85" y="2698595"/>
            <a:ext cx="5433831" cy="29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64B74F8-4365-4639-ABD8-ABD25ECCC9C3}"/>
              </a:ext>
            </a:extLst>
          </p:cNvPr>
          <p:cNvSpPr txBox="1">
            <a:spLocks/>
          </p:cNvSpPr>
          <p:nvPr/>
        </p:nvSpPr>
        <p:spPr bwMode="auto">
          <a:xfrm>
            <a:off x="838200" y="1822378"/>
            <a:ext cx="6358054" cy="58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Onderwerp: </a:t>
            </a: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Gebouwen van de toekomst</a:t>
            </a:r>
          </a:p>
        </p:txBody>
      </p:sp>
    </p:spTree>
    <p:extLst>
      <p:ext uri="{BB962C8B-B14F-4D97-AF65-F5344CB8AC3E}">
        <p14:creationId xmlns:p14="http://schemas.microsoft.com/office/powerpoint/2010/main" val="1510823825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5" ma:contentTypeDescription="Een nieuw document maken." ma:contentTypeScope="" ma:versionID="b705bd57771d5b5977f7919ee309c30f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05c3486ec18a18b1f535a3b94463eec2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  <MediaLengthInSeconds xmlns="c67c63a5-6c7f-42bb-9d17-0feff5816463" xsi:nil="true"/>
  </documentManagement>
</p:properties>
</file>

<file path=customXml/itemProps1.xml><?xml version="1.0" encoding="utf-8"?>
<ds:datastoreItem xmlns:ds="http://schemas.openxmlformats.org/officeDocument/2006/customXml" ds:itemID="{B692CF53-BEB0-4E72-8A37-B4949DCC0D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8F83BF-4DFF-494A-9E87-591D1C5247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45E640-2CDA-4137-AE15-3E3C33034BEF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47a28104-336f-447d-946e-e305ac2bcd47"/>
    <ds:schemaRef ds:uri="34354c1b-6b8c-435b-ad50-990538c19557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c6f82ce1-f6df-49a5-8b49-cf8409a27aa4"/>
    <ds:schemaRef ds:uri="2c4f0c93-2979-4f27-aab2-70de95932352"/>
    <ds:schemaRef ds:uri="c67c63a5-6c7f-42bb-9d17-0feff5816463"/>
    <ds:schemaRef ds:uri="c20cf8ba-b598-4d03-85bf-01d90a2844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599</Words>
  <Application>Microsoft Office PowerPoint</Application>
  <PresentationFormat>Breedbeeld</PresentationFormat>
  <Paragraphs>115</Paragraphs>
  <Slides>12</Slides>
  <Notes>8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Athletics</vt:lpstr>
      <vt:lpstr>Athletics Black</vt:lpstr>
      <vt:lpstr>Calibri</vt:lpstr>
      <vt:lpstr>Calibri Light</vt:lpstr>
      <vt:lpstr>1_Kantoorthema</vt:lpstr>
      <vt:lpstr>PowerPoint-presentatie</vt:lpstr>
      <vt:lpstr>IBS De stad van de toekomst</vt:lpstr>
      <vt:lpstr>PowerPoint-presentatie</vt:lpstr>
      <vt:lpstr>Seminar – donderdag 4 april (avond)</vt:lpstr>
      <vt:lpstr>Seminar</vt:lpstr>
      <vt:lpstr>Visuele connecties</vt:lpstr>
      <vt:lpstr>Visuele connecties</vt:lpstr>
      <vt:lpstr>Visualisatie als aanvulling/opvulling</vt:lpstr>
      <vt:lpstr>Visualisatie als aanvulling/opvulling</vt:lpstr>
      <vt:lpstr>Visualisatie als aanvulling/opvulling</vt:lpstr>
      <vt:lpstr>Visuele weergave: Smart Building</vt:lpstr>
      <vt:lpstr>Visuele weergave: Smart Building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cp:lastModifiedBy>Thomas Noordeloos</cp:lastModifiedBy>
  <cp:revision>107</cp:revision>
  <dcterms:created xsi:type="dcterms:W3CDTF">2015-02-09T20:38:33Z</dcterms:created>
  <dcterms:modified xsi:type="dcterms:W3CDTF">2024-03-12T08:03:14Z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_ExtendedDescription">
    <vt:lpwstr/>
  </property>
  <property fmtid="{D5CDD505-2E9C-101B-9397-08002B2CF9AE}" pid="4" name="TriggerFlowInfo">
    <vt:lpwstr/>
  </property>
  <property fmtid="{D5CDD505-2E9C-101B-9397-08002B2CF9AE}" pid="5" name="MediaServiceImageTags">
    <vt:lpwstr/>
  </property>
  <property fmtid="{D5CDD505-2E9C-101B-9397-08002B2CF9AE}" pid="6" name="Order">
    <vt:r8>4282500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