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71" r:id="rId4"/>
    <p:sldId id="259" r:id="rId5"/>
    <p:sldId id="274" r:id="rId6"/>
    <p:sldId id="275" r:id="rId7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4" autoAdjust="0"/>
    <p:restoredTop sz="94660"/>
  </p:normalViewPr>
  <p:slideViewPr>
    <p:cSldViewPr snapToGrid="0">
      <p:cViewPr>
        <p:scale>
          <a:sx n="50" d="100"/>
          <a:sy n="50" d="100"/>
        </p:scale>
        <p:origin x="720" y="4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E1A35-0258-47D1-AC19-B14996A2EF54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1098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1CC69-BC6C-4936-B085-814D110D67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999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0FB53-6521-47E3-98F0-7D25C451D866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606" y="4750815"/>
            <a:ext cx="5438464" cy="38871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098" y="9378477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E1C9C-0DDA-466C-8AD5-CD161BF8AE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2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39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E1C9C-0DDA-466C-8AD5-CD161BF8AE3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07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3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2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14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83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8226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8910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596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26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777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073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EF38CA-2123-4A42-BA2D-3D0032F30EC4}" type="datetimeFigureOut">
              <a:rPr lang="nl-NL" smtClean="0"/>
              <a:pPr/>
              <a:t>28-1-2020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F611DE-872D-4643-86AB-D2B429FC108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416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3427" y="1537252"/>
            <a:ext cx="10323514" cy="3956123"/>
          </a:xfrm>
        </p:spPr>
        <p:txBody>
          <a:bodyPr/>
          <a:lstStyle/>
          <a:p>
            <a:r>
              <a:rPr lang="nl-NL" dirty="0"/>
              <a:t>Verpleegkundig rekenen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Les2</a:t>
            </a:r>
          </a:p>
          <a:p>
            <a:r>
              <a:rPr lang="nl-NL" dirty="0" smtClean="0"/>
              <a:t>Medicatie - procenten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82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nl-NL" dirty="0"/>
              <a:t>Medicatie in %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2106198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is 1 procent?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1 % = 1/100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Totaal is altijd 100% </a:t>
            </a:r>
          </a:p>
        </p:txBody>
      </p:sp>
    </p:spTree>
    <p:extLst>
      <p:ext uri="{BB962C8B-B14F-4D97-AF65-F5344CB8AC3E}">
        <p14:creationId xmlns:p14="http://schemas.microsoft.com/office/powerpoint/2010/main" val="39948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97C051-C243-4257-9891-A20CEDC6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608983"/>
            <a:ext cx="10178322" cy="1492132"/>
          </a:xfrm>
        </p:spPr>
        <p:txBody>
          <a:bodyPr/>
          <a:lstStyle/>
          <a:p>
            <a:pPr algn="ctr"/>
            <a:r>
              <a:rPr lang="nl-NL" dirty="0"/>
              <a:t>Bij medicatie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81B74-DF09-4002-A362-B64F857D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478506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1%= 1 gram per 100 ml</a:t>
            </a:r>
          </a:p>
          <a:p>
            <a:pPr marL="0" indent="0">
              <a:buNone/>
            </a:pPr>
            <a:r>
              <a:rPr lang="it-IT" sz="2800" dirty="0"/>
              <a:t> </a:t>
            </a:r>
          </a:p>
          <a:p>
            <a:pPr marL="0" indent="0">
              <a:buNone/>
            </a:pPr>
            <a:r>
              <a:rPr lang="it-IT" sz="2800" dirty="0"/>
              <a:t>1%= 1000 mg per 100 ml 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1%= 10 mg per 1 ml</a:t>
            </a:r>
            <a:endParaRPr lang="nl-NL" sz="2800" dirty="0"/>
          </a:p>
        </p:txBody>
      </p:sp>
      <p:pic>
        <p:nvPicPr>
          <p:cNvPr id="1026" name="Picture 2" descr="Afbeeldingsresultaat voor tip">
            <a:extLst>
              <a:ext uri="{FF2B5EF4-FFF2-40B4-BE49-F238E27FC236}">
                <a16:creationId xmlns:a16="http://schemas.microsoft.com/office/drawing/2014/main" id="{0C9FABF8-293A-436C-9ED1-F12CDF254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308" y="1355049"/>
            <a:ext cx="3901677" cy="390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3E76BED4-AC82-4915-B23A-26D93562AAD1}"/>
              </a:ext>
            </a:extLst>
          </p:cNvPr>
          <p:cNvSpPr txBox="1"/>
          <p:nvPr/>
        </p:nvSpPr>
        <p:spPr>
          <a:xfrm>
            <a:off x="9355414" y="4044833"/>
            <a:ext cx="21416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tx2">
                    <a:lumMod val="50000"/>
                    <a:lumOff val="50000"/>
                  </a:schemeClr>
                </a:solidFill>
                <a:latin typeface="Amatic" panose="02000803000000000000"/>
              </a:rPr>
              <a:t>Leer dit uit je hoofd </a:t>
            </a:r>
          </a:p>
          <a:p>
            <a:r>
              <a:rPr lang="nl-NL" sz="2800" dirty="0">
                <a:solidFill>
                  <a:schemeClr val="tx2">
                    <a:lumMod val="50000"/>
                    <a:lumOff val="50000"/>
                  </a:schemeClr>
                </a:solidFill>
                <a:latin typeface="Amatic" panose="02000803000000000000"/>
              </a:rPr>
              <a:t>&amp;</a:t>
            </a:r>
          </a:p>
          <a:p>
            <a:r>
              <a:rPr lang="nl-NL" sz="2800" dirty="0">
                <a:solidFill>
                  <a:schemeClr val="tx2">
                    <a:lumMod val="50000"/>
                    <a:lumOff val="50000"/>
                  </a:schemeClr>
                </a:solidFill>
                <a:latin typeface="Amatic" panose="02000803000000000000"/>
              </a:rPr>
              <a:t>zet boven aan je </a:t>
            </a:r>
            <a:r>
              <a:rPr lang="nl-NL" sz="28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Amatic" panose="02000803000000000000"/>
              </a:rPr>
              <a:t>toets</a:t>
            </a:r>
            <a:endParaRPr lang="nl-NL" sz="2800" dirty="0">
              <a:solidFill>
                <a:schemeClr val="tx2">
                  <a:lumMod val="50000"/>
                  <a:lumOff val="50000"/>
                </a:schemeClr>
              </a:solidFill>
              <a:latin typeface="Amatic" panose="02000803000000000000"/>
            </a:endParaRPr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2951018" y="2992582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Gekromde pijl-omlaag 8">
            <a:extLst>
              <a:ext uri="{FF2B5EF4-FFF2-40B4-BE49-F238E27FC236}">
                <a16:creationId xmlns:a16="http://schemas.microsoft.com/office/drawing/2014/main" id="{B4A2C36A-2FE7-4BF0-9A62-65BBCEE4D763}"/>
              </a:ext>
            </a:extLst>
          </p:cNvPr>
          <p:cNvSpPr/>
          <p:nvPr/>
        </p:nvSpPr>
        <p:spPr>
          <a:xfrm rot="5400000">
            <a:off x="4965767" y="4265682"/>
            <a:ext cx="1143000" cy="4411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796765" y="4275301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:100</a:t>
            </a:r>
            <a:endParaRPr lang="nl-NL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9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8798" y="1511641"/>
            <a:ext cx="11478486" cy="6998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Er is een ampul morfine met een concentratie van 2,5%.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Een</a:t>
            </a:r>
            <a:r>
              <a:rPr lang="nl-NL" dirty="0"/>
              <a:t> patiënt moet een injectie met 7,5 mg krijgen. </a:t>
            </a:r>
            <a:endParaRPr lang="nl-NL" dirty="0" smtClean="0"/>
          </a:p>
          <a:p>
            <a:pPr marL="0" indent="0">
              <a:buNone/>
            </a:pPr>
            <a:r>
              <a:rPr lang="nl-NL" sz="2800" b="1" dirty="0" smtClean="0"/>
              <a:t>?</a:t>
            </a:r>
            <a:r>
              <a:rPr lang="nl-NL" dirty="0" smtClean="0"/>
              <a:t>  </a:t>
            </a:r>
            <a:r>
              <a:rPr lang="nl-NL" dirty="0" smtClean="0"/>
              <a:t>Hoeveel</a:t>
            </a:r>
            <a:r>
              <a:rPr lang="nl-NL" dirty="0"/>
              <a:t> ml moet je injecteren?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Stap 1: Bereken eerst hoeveel mg je hebt per </a:t>
            </a:r>
            <a:r>
              <a:rPr lang="nl-NL" b="1" u="sng" dirty="0" smtClean="0"/>
              <a:t>ml</a:t>
            </a:r>
            <a:r>
              <a:rPr lang="nl-NL" dirty="0"/>
              <a:t>	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Je </a:t>
            </a:r>
            <a:r>
              <a:rPr lang="nl-NL" dirty="0"/>
              <a:t>weet</a:t>
            </a:r>
            <a:r>
              <a:rPr lang="nl-NL" dirty="0"/>
              <a:t>:							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								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Dus:          </a:t>
            </a: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2,5 </a:t>
            </a:r>
            <a:r>
              <a:rPr lang="nl-NL" dirty="0">
                <a:solidFill>
                  <a:schemeClr val="tx2">
                    <a:lumMod val="50000"/>
                    <a:lumOff val="50000"/>
                  </a:schemeClr>
                </a:solidFill>
              </a:rPr>
              <a:t>% </a:t>
            </a: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						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= 2,5 g in 100 ml</a:t>
            </a:r>
          </a:p>
          <a:p>
            <a:pPr marL="0" indent="0">
              <a:buNone/>
            </a:pPr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= 2500 mg in 100 ml</a:t>
            </a:r>
          </a:p>
          <a:p>
            <a:pPr marL="0" indent="0">
              <a:buNone/>
            </a:pPr>
            <a:r>
              <a:rPr lang="nl-NL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= 25 mg in 1 ml					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7219950" y="3317446"/>
            <a:ext cx="4972050" cy="3615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Stap 2: Bereken hoeveel ml je </a:t>
            </a:r>
            <a:r>
              <a:rPr lang="nl-NL" sz="2000" b="1" u="sng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geeft</a:t>
            </a: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Je weet:  25 mg in 1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ml</a:t>
            </a:r>
            <a:b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patiënt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heeft 7,5 mg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nodig</a:t>
            </a: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2000" b="1" u="sng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rgbClr val="F3F3F2">
                    <a:lumMod val="25000"/>
                  </a:srgbClr>
                </a:solidFill>
              </a:rPr>
              <a:t>Dus:</a:t>
            </a:r>
            <a:endParaRPr lang="nl-NL" sz="2000" b="1" u="sng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2000" b="1" u="sng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20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5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</a:t>
            </a: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: 0,3 ml </a:t>
            </a:r>
            <a:r>
              <a:rPr lang="nl-NL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infecteren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19509"/>
            <a:ext cx="10178322" cy="1492132"/>
          </a:xfrm>
        </p:spPr>
        <p:txBody>
          <a:bodyPr anchor="ctr"/>
          <a:lstStyle/>
          <a:p>
            <a:pPr algn="ctr"/>
            <a:r>
              <a:rPr lang="nl-NL" dirty="0"/>
              <a:t>Som 1: medicatie in %</a:t>
            </a:r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8203D965-116C-483F-AF28-5380ED925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362484"/>
              </p:ext>
            </p:extLst>
          </p:nvPr>
        </p:nvGraphicFramePr>
        <p:xfrm>
          <a:off x="8239243" y="5067093"/>
          <a:ext cx="2765288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9132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mg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ml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1" name="Gekromde pijl-omhoog 10">
            <a:extLst>
              <a:ext uri="{FF2B5EF4-FFF2-40B4-BE49-F238E27FC236}">
                <a16:creationId xmlns:a16="http://schemas.microsoft.com/office/drawing/2014/main" id="{AC2E0C16-6690-42AD-9C45-5536D0770978}"/>
              </a:ext>
            </a:extLst>
          </p:cNvPr>
          <p:cNvSpPr/>
          <p:nvPr/>
        </p:nvSpPr>
        <p:spPr>
          <a:xfrm>
            <a:off x="9139349" y="5851040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D381068-0F6A-491C-91E5-2AD277E1F912}"/>
              </a:ext>
            </a:extLst>
          </p:cNvPr>
          <p:cNvSpPr txBox="1"/>
          <p:nvPr/>
        </p:nvSpPr>
        <p:spPr>
          <a:xfrm>
            <a:off x="9210358" y="6000622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: 25 </a:t>
            </a:r>
          </a:p>
        </p:txBody>
      </p:sp>
      <p:sp>
        <p:nvSpPr>
          <p:cNvPr id="13" name="Gekromde pijl-omlaag 12">
            <a:extLst>
              <a:ext uri="{FF2B5EF4-FFF2-40B4-BE49-F238E27FC236}">
                <a16:creationId xmlns:a16="http://schemas.microsoft.com/office/drawing/2014/main" id="{B4A2C36A-2FE7-4BF0-9A62-65BBCEE4D763}"/>
              </a:ext>
            </a:extLst>
          </p:cNvPr>
          <p:cNvSpPr/>
          <p:nvPr/>
        </p:nvSpPr>
        <p:spPr>
          <a:xfrm>
            <a:off x="9168990" y="4792846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161B8C0-AF6E-45F7-B169-970C8DC0A103}"/>
              </a:ext>
            </a:extLst>
          </p:cNvPr>
          <p:cNvSpPr txBox="1"/>
          <p:nvPr/>
        </p:nvSpPr>
        <p:spPr>
          <a:xfrm>
            <a:off x="9210358" y="4467706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: 25</a:t>
            </a:r>
          </a:p>
        </p:txBody>
      </p:sp>
      <p:sp>
        <p:nvSpPr>
          <p:cNvPr id="15" name="Gekromde pijl-omlaag 12">
            <a:extLst>
              <a:ext uri="{FF2B5EF4-FFF2-40B4-BE49-F238E27FC236}">
                <a16:creationId xmlns:a16="http://schemas.microsoft.com/office/drawing/2014/main" id="{B40CB287-6F9C-47D1-AE93-22213531BC04}"/>
              </a:ext>
            </a:extLst>
          </p:cNvPr>
          <p:cNvSpPr/>
          <p:nvPr/>
        </p:nvSpPr>
        <p:spPr>
          <a:xfrm>
            <a:off x="9942824" y="4787261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3F5FB4F-B5FB-469A-8A5E-B15CA5FDC078}"/>
              </a:ext>
            </a:extLst>
          </p:cNvPr>
          <p:cNvSpPr txBox="1"/>
          <p:nvPr/>
        </p:nvSpPr>
        <p:spPr>
          <a:xfrm>
            <a:off x="9978984" y="4488210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7,5</a:t>
            </a:r>
          </a:p>
        </p:txBody>
      </p:sp>
      <p:sp>
        <p:nvSpPr>
          <p:cNvPr id="17" name="Gekromde pijl-omhoog 10">
            <a:extLst>
              <a:ext uri="{FF2B5EF4-FFF2-40B4-BE49-F238E27FC236}">
                <a16:creationId xmlns:a16="http://schemas.microsoft.com/office/drawing/2014/main" id="{47424801-76B0-4B99-9E2F-E148BF7A69E1}"/>
              </a:ext>
            </a:extLst>
          </p:cNvPr>
          <p:cNvSpPr/>
          <p:nvPr/>
        </p:nvSpPr>
        <p:spPr>
          <a:xfrm>
            <a:off x="9954302" y="5844824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557B963-4F3B-4A22-884D-DC6C5A02DD21}"/>
              </a:ext>
            </a:extLst>
          </p:cNvPr>
          <p:cNvSpPr txBox="1"/>
          <p:nvPr/>
        </p:nvSpPr>
        <p:spPr>
          <a:xfrm>
            <a:off x="9949157" y="5977359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7,5</a:t>
            </a:r>
          </a:p>
        </p:txBody>
      </p:sp>
      <p:sp>
        <p:nvSpPr>
          <p:cNvPr id="19" name="Rechthoek 18"/>
          <p:cNvSpPr/>
          <p:nvPr/>
        </p:nvSpPr>
        <p:spPr>
          <a:xfrm>
            <a:off x="2067794" y="3877578"/>
            <a:ext cx="1856598" cy="754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dirty="0" smtClean="0"/>
              <a:t>   </a:t>
            </a:r>
            <a:r>
              <a:rPr lang="nl-NL" b="1" dirty="0" smtClean="0"/>
              <a:t>… </a:t>
            </a:r>
            <a:r>
              <a:rPr lang="nl-NL" b="1" dirty="0"/>
              <a:t>% </a:t>
            </a:r>
            <a:endParaRPr lang="nl-NL" b="1" dirty="0" smtClean="0"/>
          </a:p>
          <a:p>
            <a:endParaRPr lang="nl-NL" sz="700" b="1" dirty="0" smtClean="0"/>
          </a:p>
          <a:p>
            <a:r>
              <a:rPr lang="nl-NL" b="1" dirty="0" smtClean="0"/>
              <a:t>= </a:t>
            </a:r>
            <a:r>
              <a:rPr lang="nl-NL" b="1" dirty="0"/>
              <a:t>… g in 100 ml</a:t>
            </a:r>
            <a:endParaRPr lang="nl-NL" b="1" dirty="0"/>
          </a:p>
        </p:txBody>
      </p:sp>
      <p:sp>
        <p:nvSpPr>
          <p:cNvPr id="22" name="Tekstvak 21"/>
          <p:cNvSpPr txBox="1"/>
          <p:nvPr/>
        </p:nvSpPr>
        <p:spPr>
          <a:xfrm>
            <a:off x="9041233" y="5068986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25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9106141" y="5434993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9841879" y="5086762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0460018" y="5066954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7,5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9697982" y="5459110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0,04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10456372" y="5457467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0,3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286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2" grpId="0"/>
      <p:bldP spid="23" grpId="0"/>
      <p:bldP spid="24" grpId="0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08798" y="1511641"/>
            <a:ext cx="11478486" cy="6998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Een patiënt moet 75 mg pethidine hebben. </a:t>
            </a:r>
            <a:br>
              <a:rPr lang="nl-NL" dirty="0"/>
            </a:br>
            <a:r>
              <a:rPr lang="nl-NL" dirty="0" smtClean="0"/>
              <a:t>De</a:t>
            </a:r>
            <a:r>
              <a:rPr lang="nl-NL" dirty="0"/>
              <a:t> aanwezige oplossing bevat 5</a:t>
            </a:r>
            <a:r>
              <a:rPr lang="nl-NL" dirty="0" smtClean="0"/>
              <a:t>%.</a:t>
            </a:r>
          </a:p>
          <a:p>
            <a:pPr marL="0" indent="0">
              <a:buNone/>
            </a:pPr>
            <a:r>
              <a:rPr lang="nl-NL" sz="2800" b="1" dirty="0" smtClean="0"/>
              <a:t>?</a:t>
            </a:r>
            <a:r>
              <a:rPr lang="nl-NL" dirty="0" smtClean="0"/>
              <a:t> </a:t>
            </a:r>
            <a:r>
              <a:rPr lang="nl-NL" dirty="0"/>
              <a:t>Bereken hoeveel ml je de patiënt moet geven</a:t>
            </a:r>
            <a:r>
              <a:rPr lang="nl-NL" dirty="0" smtClean="0"/>
              <a:t>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sz="900" dirty="0"/>
              <a:t/>
            </a:r>
            <a:br>
              <a:rPr lang="nl-NL" sz="900" dirty="0"/>
            </a:br>
            <a:r>
              <a:rPr lang="nl-NL" b="1" u="sng" dirty="0" smtClean="0"/>
              <a:t>Stap </a:t>
            </a:r>
            <a:r>
              <a:rPr lang="nl-NL" b="1" u="sng" dirty="0"/>
              <a:t>1: Bereken eerst hoeveel mg je hebt per </a:t>
            </a:r>
            <a:r>
              <a:rPr lang="nl-NL" b="1" u="sng" dirty="0" smtClean="0"/>
              <a:t>ml</a:t>
            </a:r>
            <a:r>
              <a:rPr lang="nl-NL" dirty="0"/>
              <a:t>	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Je </a:t>
            </a:r>
            <a:r>
              <a:rPr lang="nl-NL" dirty="0"/>
              <a:t>weet</a:t>
            </a:r>
            <a:r>
              <a:rPr lang="nl-NL" dirty="0"/>
              <a:t>:							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								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Dus:          </a:t>
            </a:r>
            <a:r>
              <a:rPr lang="nl-NL" dirty="0">
                <a:solidFill>
                  <a:schemeClr val="tx2">
                    <a:lumMod val="50000"/>
                    <a:lumOff val="50000"/>
                  </a:schemeClr>
                </a:solidFill>
              </a:rPr>
              <a:t>5</a:t>
            </a: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nl-NL" dirty="0">
                <a:solidFill>
                  <a:schemeClr val="tx2">
                    <a:lumMod val="50000"/>
                    <a:lumOff val="50000"/>
                  </a:schemeClr>
                </a:solidFill>
              </a:rPr>
              <a:t>% </a:t>
            </a: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						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= 5 g in 100 ml</a:t>
            </a:r>
          </a:p>
          <a:p>
            <a:pPr marL="0" indent="0">
              <a:buNone/>
            </a:pPr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= 5000 mg in 100 ml</a:t>
            </a:r>
          </a:p>
          <a:p>
            <a:pPr marL="0" indent="0">
              <a:buNone/>
            </a:pPr>
            <a:r>
              <a:rPr lang="nl-NL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= 50 mg in 1 ml					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7219950" y="3317446"/>
            <a:ext cx="4972050" cy="3615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Stap 2: Bereken hoeveel ml je </a:t>
            </a:r>
            <a:r>
              <a:rPr lang="nl-NL" sz="2000" b="1" u="sng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geeft</a:t>
            </a: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Je weet: 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50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mg in 1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ml</a:t>
            </a:r>
            <a:b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patiënt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heeft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7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mg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nodig</a:t>
            </a: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2000" b="1" u="sng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rgbClr val="F3F3F2">
                    <a:lumMod val="25000"/>
                  </a:srgbClr>
                </a:solidFill>
              </a:rPr>
              <a:t>Dus:</a:t>
            </a:r>
            <a:endParaRPr lang="nl-NL" sz="2000" b="1" u="sng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2000" b="1" u="sng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20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5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</a:t>
            </a: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: </a:t>
            </a:r>
            <a:r>
              <a:rPr lang="nl-NL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1,5 </a:t>
            </a: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ml </a:t>
            </a:r>
            <a:r>
              <a:rPr lang="nl-NL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geven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19509"/>
            <a:ext cx="10178322" cy="1492132"/>
          </a:xfrm>
        </p:spPr>
        <p:txBody>
          <a:bodyPr anchor="ctr"/>
          <a:lstStyle/>
          <a:p>
            <a:pPr algn="ctr"/>
            <a:r>
              <a:rPr lang="nl-NL" dirty="0"/>
              <a:t>Som </a:t>
            </a:r>
            <a:r>
              <a:rPr lang="nl-NL" dirty="0" smtClean="0"/>
              <a:t>2: </a:t>
            </a:r>
            <a:r>
              <a:rPr lang="nl-NL" dirty="0"/>
              <a:t>medicatie in %</a:t>
            </a:r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8203D965-116C-483F-AF28-5380ED9253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239243" y="5067093"/>
          <a:ext cx="2765288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9132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mg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ml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1" name="Gekromde pijl-omhoog 10">
            <a:extLst>
              <a:ext uri="{FF2B5EF4-FFF2-40B4-BE49-F238E27FC236}">
                <a16:creationId xmlns:a16="http://schemas.microsoft.com/office/drawing/2014/main" id="{AC2E0C16-6690-42AD-9C45-5536D0770978}"/>
              </a:ext>
            </a:extLst>
          </p:cNvPr>
          <p:cNvSpPr/>
          <p:nvPr/>
        </p:nvSpPr>
        <p:spPr>
          <a:xfrm>
            <a:off x="9139349" y="5851040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D381068-0F6A-491C-91E5-2AD277E1F912}"/>
              </a:ext>
            </a:extLst>
          </p:cNvPr>
          <p:cNvSpPr txBox="1"/>
          <p:nvPr/>
        </p:nvSpPr>
        <p:spPr>
          <a:xfrm>
            <a:off x="9210358" y="6000622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: </a:t>
            </a:r>
            <a:r>
              <a:rPr lang="nl-NL" sz="1600" dirty="0" smtClean="0"/>
              <a:t>50</a:t>
            </a:r>
            <a:r>
              <a:rPr lang="nl-NL" sz="1600" dirty="0" smtClean="0"/>
              <a:t> </a:t>
            </a:r>
            <a:endParaRPr lang="nl-NL" sz="1600" dirty="0"/>
          </a:p>
        </p:txBody>
      </p:sp>
      <p:sp>
        <p:nvSpPr>
          <p:cNvPr id="13" name="Gekromde pijl-omlaag 12">
            <a:extLst>
              <a:ext uri="{FF2B5EF4-FFF2-40B4-BE49-F238E27FC236}">
                <a16:creationId xmlns:a16="http://schemas.microsoft.com/office/drawing/2014/main" id="{B4A2C36A-2FE7-4BF0-9A62-65BBCEE4D763}"/>
              </a:ext>
            </a:extLst>
          </p:cNvPr>
          <p:cNvSpPr/>
          <p:nvPr/>
        </p:nvSpPr>
        <p:spPr>
          <a:xfrm>
            <a:off x="9168990" y="4792846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161B8C0-AF6E-45F7-B169-970C8DC0A103}"/>
              </a:ext>
            </a:extLst>
          </p:cNvPr>
          <p:cNvSpPr txBox="1"/>
          <p:nvPr/>
        </p:nvSpPr>
        <p:spPr>
          <a:xfrm>
            <a:off x="9210358" y="4467706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: </a:t>
            </a:r>
            <a:r>
              <a:rPr lang="nl-NL" sz="1600" dirty="0" smtClean="0"/>
              <a:t>50</a:t>
            </a:r>
            <a:endParaRPr lang="nl-NL" sz="1600" dirty="0"/>
          </a:p>
        </p:txBody>
      </p:sp>
      <p:sp>
        <p:nvSpPr>
          <p:cNvPr id="15" name="Gekromde pijl-omlaag 12">
            <a:extLst>
              <a:ext uri="{FF2B5EF4-FFF2-40B4-BE49-F238E27FC236}">
                <a16:creationId xmlns:a16="http://schemas.microsoft.com/office/drawing/2014/main" id="{B40CB287-6F9C-47D1-AE93-22213531BC04}"/>
              </a:ext>
            </a:extLst>
          </p:cNvPr>
          <p:cNvSpPr/>
          <p:nvPr/>
        </p:nvSpPr>
        <p:spPr>
          <a:xfrm>
            <a:off x="9942824" y="4787261"/>
            <a:ext cx="666353" cy="181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3F5FB4F-B5FB-469A-8A5E-B15CA5FDC078}"/>
              </a:ext>
            </a:extLst>
          </p:cNvPr>
          <p:cNvSpPr txBox="1"/>
          <p:nvPr/>
        </p:nvSpPr>
        <p:spPr>
          <a:xfrm>
            <a:off x="9978984" y="4488210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</a:t>
            </a:r>
            <a:r>
              <a:rPr lang="nl-NL" sz="1600" dirty="0" smtClean="0"/>
              <a:t>75</a:t>
            </a:r>
            <a:endParaRPr lang="nl-NL" sz="1600" dirty="0"/>
          </a:p>
        </p:txBody>
      </p:sp>
      <p:sp>
        <p:nvSpPr>
          <p:cNvPr id="17" name="Gekromde pijl-omhoog 10">
            <a:extLst>
              <a:ext uri="{FF2B5EF4-FFF2-40B4-BE49-F238E27FC236}">
                <a16:creationId xmlns:a16="http://schemas.microsoft.com/office/drawing/2014/main" id="{47424801-76B0-4B99-9E2F-E148BF7A69E1}"/>
              </a:ext>
            </a:extLst>
          </p:cNvPr>
          <p:cNvSpPr/>
          <p:nvPr/>
        </p:nvSpPr>
        <p:spPr>
          <a:xfrm>
            <a:off x="9954302" y="5844824"/>
            <a:ext cx="718114" cy="191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557B963-4F3B-4A22-884D-DC6C5A02DD21}"/>
              </a:ext>
            </a:extLst>
          </p:cNvPr>
          <p:cNvSpPr txBox="1"/>
          <p:nvPr/>
        </p:nvSpPr>
        <p:spPr>
          <a:xfrm>
            <a:off x="9949157" y="5977359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X </a:t>
            </a:r>
            <a:r>
              <a:rPr lang="nl-NL" sz="1600" dirty="0" smtClean="0"/>
              <a:t>75</a:t>
            </a:r>
            <a:endParaRPr lang="nl-NL" sz="1600" dirty="0"/>
          </a:p>
        </p:txBody>
      </p:sp>
      <p:sp>
        <p:nvSpPr>
          <p:cNvPr id="19" name="Rechthoek 18"/>
          <p:cNvSpPr/>
          <p:nvPr/>
        </p:nvSpPr>
        <p:spPr>
          <a:xfrm>
            <a:off x="2067792" y="3885238"/>
            <a:ext cx="1856598" cy="754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dirty="0" smtClean="0"/>
              <a:t>   </a:t>
            </a:r>
            <a:r>
              <a:rPr lang="nl-NL" b="1" dirty="0" smtClean="0"/>
              <a:t>… </a:t>
            </a:r>
            <a:r>
              <a:rPr lang="nl-NL" b="1" dirty="0"/>
              <a:t>% </a:t>
            </a:r>
            <a:endParaRPr lang="nl-NL" b="1" dirty="0" smtClean="0"/>
          </a:p>
          <a:p>
            <a:endParaRPr lang="nl-NL" sz="700" b="1" dirty="0" smtClean="0"/>
          </a:p>
          <a:p>
            <a:r>
              <a:rPr lang="nl-NL" b="1" dirty="0" smtClean="0"/>
              <a:t>= </a:t>
            </a:r>
            <a:r>
              <a:rPr lang="nl-NL" b="1" dirty="0"/>
              <a:t>… g in 100 ml</a:t>
            </a:r>
            <a:endParaRPr lang="nl-NL" b="1" dirty="0"/>
          </a:p>
        </p:txBody>
      </p:sp>
      <p:sp>
        <p:nvSpPr>
          <p:cNvPr id="22" name="Tekstvak 21"/>
          <p:cNvSpPr txBox="1"/>
          <p:nvPr/>
        </p:nvSpPr>
        <p:spPr>
          <a:xfrm>
            <a:off x="9041233" y="5068986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9106141" y="5434993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9841879" y="5086762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0460018" y="5066954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75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9697982" y="5459110"/>
            <a:ext cx="61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0,02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10456372" y="5457467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1,5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246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2" grpId="0"/>
      <p:bldP spid="23" grpId="0"/>
      <p:bldP spid="24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3070" y="1140515"/>
            <a:ext cx="8692427" cy="6998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/>
              <a:t>Dhr</a:t>
            </a:r>
            <a:r>
              <a:rPr lang="nl-NL" dirty="0"/>
              <a:t> Marcus moet 20 mg </a:t>
            </a:r>
            <a:r>
              <a:rPr lang="nl-NL" dirty="0" err="1"/>
              <a:t>periciazine</a:t>
            </a:r>
            <a:r>
              <a:rPr lang="nl-NL" dirty="0"/>
              <a:t> krijgen. 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Je</a:t>
            </a:r>
            <a:r>
              <a:rPr lang="nl-NL" dirty="0"/>
              <a:t> beschikt alleen over druppels 4</a:t>
            </a:r>
            <a:r>
              <a:rPr lang="nl-NL" dirty="0" smtClean="0"/>
              <a:t>%.</a:t>
            </a:r>
          </a:p>
          <a:p>
            <a:pPr marL="0" indent="0">
              <a:buNone/>
            </a:pPr>
            <a:r>
              <a:rPr lang="nl-NL" sz="2800" b="1" dirty="0" smtClean="0"/>
              <a:t>?</a:t>
            </a:r>
            <a:r>
              <a:rPr lang="nl-NL" dirty="0" smtClean="0"/>
              <a:t> </a:t>
            </a:r>
            <a:r>
              <a:rPr lang="nl-NL" dirty="0"/>
              <a:t>Hoeveel druppels moet je geven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sz="900" dirty="0"/>
              <a:t/>
            </a:r>
            <a:br>
              <a:rPr lang="nl-NL" sz="900" dirty="0"/>
            </a:br>
            <a:r>
              <a:rPr lang="nl-NL" b="1" u="sng" dirty="0" smtClean="0"/>
              <a:t>Stap </a:t>
            </a:r>
            <a:r>
              <a:rPr lang="nl-NL" b="1" u="sng" dirty="0"/>
              <a:t>1: Bereken eerst hoeveel </a:t>
            </a:r>
            <a:r>
              <a:rPr lang="nl-NL" b="1" u="sng" dirty="0" smtClean="0"/>
              <a:t/>
            </a:r>
            <a:br>
              <a:rPr lang="nl-NL" b="1" u="sng" dirty="0" smtClean="0"/>
            </a:br>
            <a:r>
              <a:rPr lang="nl-NL" b="1" dirty="0" smtClean="0"/>
              <a:t>            </a:t>
            </a:r>
            <a:r>
              <a:rPr lang="nl-NL" b="1" u="sng" dirty="0" smtClean="0"/>
              <a:t>mg </a:t>
            </a:r>
            <a:r>
              <a:rPr lang="nl-NL" b="1" u="sng" dirty="0"/>
              <a:t>je hebt per </a:t>
            </a:r>
            <a:r>
              <a:rPr lang="nl-NL" b="1" u="sng" dirty="0" smtClean="0"/>
              <a:t>ml</a:t>
            </a:r>
            <a:r>
              <a:rPr lang="nl-NL" dirty="0"/>
              <a:t>	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Je </a:t>
            </a:r>
            <a:r>
              <a:rPr lang="nl-NL" dirty="0"/>
              <a:t>weet</a:t>
            </a:r>
            <a:r>
              <a:rPr lang="nl-NL" dirty="0"/>
              <a:t>:							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								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Dus:          </a:t>
            </a: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4 </a:t>
            </a:r>
            <a:r>
              <a:rPr lang="nl-NL" dirty="0">
                <a:solidFill>
                  <a:schemeClr val="tx2">
                    <a:lumMod val="50000"/>
                    <a:lumOff val="50000"/>
                  </a:schemeClr>
                </a:solidFill>
              </a:rPr>
              <a:t>% </a:t>
            </a: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						</a:t>
            </a:r>
            <a:endParaRPr lang="nl-NL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= 4 g in 100 ml</a:t>
            </a:r>
          </a:p>
          <a:p>
            <a:pPr marL="0" indent="0">
              <a:buNone/>
            </a:pPr>
            <a:r>
              <a:rPr lang="nl-NL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bg2">
                    <a:lumMod val="25000"/>
                  </a:schemeClr>
                </a:solidFill>
              </a:rPr>
              <a:t>= 4000 mg in 100 ml</a:t>
            </a:r>
          </a:p>
          <a:p>
            <a:pPr marL="0" indent="0">
              <a:buNone/>
            </a:pPr>
            <a:r>
              <a:rPr lang="nl-NL" dirty="0">
                <a:solidFill>
                  <a:schemeClr val="tx2">
                    <a:lumMod val="50000"/>
                    <a:lumOff val="50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= 40 mg in 1 ml					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6457950" y="1140515"/>
            <a:ext cx="4972050" cy="308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Stap 2: Bereken hoeveel ml je </a:t>
            </a:r>
            <a:r>
              <a:rPr lang="nl-NL" sz="2000" b="1" u="sng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geeft</a:t>
            </a: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Je weet:  4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0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mg in 1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ml</a:t>
            </a:r>
            <a:b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patiënt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heeft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 </a:t>
            </a: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mg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nodig</a:t>
            </a: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2000" b="1" u="sng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srgbClr val="F3F3F2">
                    <a:lumMod val="25000"/>
                  </a:srgbClr>
                </a:solidFill>
              </a:rPr>
              <a:t>Dus:</a:t>
            </a:r>
            <a:endParaRPr lang="nl-NL" sz="2000" b="1" u="sng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2000" b="1" u="sng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20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5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8" y="-190966"/>
            <a:ext cx="10178322" cy="1492132"/>
          </a:xfrm>
        </p:spPr>
        <p:txBody>
          <a:bodyPr anchor="ctr"/>
          <a:lstStyle/>
          <a:p>
            <a:pPr algn="ctr"/>
            <a:r>
              <a:rPr lang="nl-NL" dirty="0"/>
              <a:t>Som </a:t>
            </a:r>
            <a:r>
              <a:rPr lang="nl-NL" dirty="0"/>
              <a:t>3</a:t>
            </a:r>
            <a:r>
              <a:rPr lang="nl-NL" dirty="0" smtClean="0"/>
              <a:t>: </a:t>
            </a:r>
            <a:r>
              <a:rPr lang="nl-NL" dirty="0"/>
              <a:t>medicatie in %</a:t>
            </a:r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8203D965-116C-483F-AF28-5380ED925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007528"/>
              </p:ext>
            </p:extLst>
          </p:nvPr>
        </p:nvGraphicFramePr>
        <p:xfrm>
          <a:off x="7457901" y="2790198"/>
          <a:ext cx="2765288" cy="741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9132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mg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ml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15" name="Gekromde pijl-omlaag 12">
            <a:extLst>
              <a:ext uri="{FF2B5EF4-FFF2-40B4-BE49-F238E27FC236}">
                <a16:creationId xmlns:a16="http://schemas.microsoft.com/office/drawing/2014/main" id="{B40CB287-6F9C-47D1-AE93-22213531BC04}"/>
              </a:ext>
            </a:extLst>
          </p:cNvPr>
          <p:cNvSpPr/>
          <p:nvPr/>
        </p:nvSpPr>
        <p:spPr>
          <a:xfrm>
            <a:off x="8491208" y="2510366"/>
            <a:ext cx="1336628" cy="2817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3F5FB4F-B5FB-469A-8A5E-B15CA5FDC078}"/>
              </a:ext>
            </a:extLst>
          </p:cNvPr>
          <p:cNvSpPr txBox="1"/>
          <p:nvPr/>
        </p:nvSpPr>
        <p:spPr>
          <a:xfrm>
            <a:off x="8872538" y="2211557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  : </a:t>
            </a:r>
            <a:r>
              <a:rPr lang="nl-NL" sz="1600" dirty="0"/>
              <a:t>2</a:t>
            </a:r>
            <a:endParaRPr lang="nl-NL" sz="1600" dirty="0"/>
          </a:p>
        </p:txBody>
      </p:sp>
      <p:sp>
        <p:nvSpPr>
          <p:cNvPr id="17" name="Gekromde pijl-omhoog 10">
            <a:extLst>
              <a:ext uri="{FF2B5EF4-FFF2-40B4-BE49-F238E27FC236}">
                <a16:creationId xmlns:a16="http://schemas.microsoft.com/office/drawing/2014/main" id="{47424801-76B0-4B99-9E2F-E148BF7A69E1}"/>
              </a:ext>
            </a:extLst>
          </p:cNvPr>
          <p:cNvSpPr/>
          <p:nvPr/>
        </p:nvSpPr>
        <p:spPr>
          <a:xfrm>
            <a:off x="8491208" y="3570761"/>
            <a:ext cx="1399866" cy="2698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557B963-4F3B-4A22-884D-DC6C5A02DD21}"/>
              </a:ext>
            </a:extLst>
          </p:cNvPr>
          <p:cNvSpPr txBox="1"/>
          <p:nvPr/>
        </p:nvSpPr>
        <p:spPr>
          <a:xfrm>
            <a:off x="8979918" y="3865804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 :</a:t>
            </a:r>
            <a:r>
              <a:rPr lang="nl-NL" sz="1600" dirty="0" smtClean="0"/>
              <a:t> 2</a:t>
            </a:r>
            <a:endParaRPr lang="nl-NL" sz="1600" dirty="0"/>
          </a:p>
        </p:txBody>
      </p:sp>
      <p:sp>
        <p:nvSpPr>
          <p:cNvPr id="19" name="Rechthoek 18"/>
          <p:cNvSpPr/>
          <p:nvPr/>
        </p:nvSpPr>
        <p:spPr>
          <a:xfrm>
            <a:off x="1988602" y="3847475"/>
            <a:ext cx="1856598" cy="754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dirty="0" smtClean="0"/>
              <a:t>   </a:t>
            </a:r>
            <a:r>
              <a:rPr lang="nl-NL" b="1" dirty="0" smtClean="0"/>
              <a:t>… </a:t>
            </a:r>
            <a:r>
              <a:rPr lang="nl-NL" b="1" dirty="0"/>
              <a:t>% </a:t>
            </a:r>
            <a:endParaRPr lang="nl-NL" b="1" dirty="0" smtClean="0"/>
          </a:p>
          <a:p>
            <a:endParaRPr lang="nl-NL" sz="700" b="1" dirty="0" smtClean="0"/>
          </a:p>
          <a:p>
            <a:r>
              <a:rPr lang="nl-NL" b="1" dirty="0" smtClean="0"/>
              <a:t>= </a:t>
            </a:r>
            <a:r>
              <a:rPr lang="nl-NL" b="1" dirty="0"/>
              <a:t>… g in 100 ml</a:t>
            </a:r>
            <a:endParaRPr lang="nl-NL" b="1" dirty="0"/>
          </a:p>
        </p:txBody>
      </p:sp>
      <p:sp>
        <p:nvSpPr>
          <p:cNvPr id="22" name="Tekstvak 21"/>
          <p:cNvSpPr txBox="1"/>
          <p:nvPr/>
        </p:nvSpPr>
        <p:spPr>
          <a:xfrm>
            <a:off x="8259891" y="2792091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</a:t>
            </a:r>
            <a:r>
              <a:rPr lang="nl-NL" dirty="0" smtClean="0"/>
              <a:t>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8324799" y="3158098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9678676" y="2790059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9675030" y="3180572"/>
            <a:ext cx="548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1"/>
                </a:solidFill>
              </a:rPr>
              <a:t>0,5</a:t>
            </a:r>
            <a:endParaRPr lang="nl-NL" b="1" dirty="0">
              <a:solidFill>
                <a:schemeClr val="accent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457950" y="4122892"/>
            <a:ext cx="5191264" cy="2728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Stap </a:t>
            </a:r>
            <a:r>
              <a:rPr lang="nl-NL" sz="2000" b="1" u="sng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3: </a:t>
            </a:r>
            <a:r>
              <a:rPr lang="nl-NL" sz="2000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Bereken hoeveel </a:t>
            </a:r>
            <a:r>
              <a:rPr lang="nl-NL" sz="2000" b="1" u="sng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druppels </a:t>
            </a:r>
            <a:r>
              <a:rPr lang="nl-NL" sz="2000" b="1" u="sng" dirty="0">
                <a:solidFill>
                  <a:prstClr val="black">
                    <a:lumMod val="65000"/>
                    <a:lumOff val="35000"/>
                  </a:prstClr>
                </a:solidFill>
              </a:rPr>
              <a:t>je </a:t>
            </a:r>
            <a:r>
              <a:rPr lang="nl-NL" b="1" u="sng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geeft</a:t>
            </a:r>
            <a:endParaRPr lang="nl-NL" sz="2000" b="1" u="sng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Je weet:  </a:t>
            </a:r>
            <a:r>
              <a:rPr lang="nl-NL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 ml = 20 druppels, nodig: 0,5 ml</a:t>
            </a:r>
            <a:endParaRPr lang="nl-NL" sz="2000" b="1" u="sng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1050" dirty="0" smtClean="0">
                <a:solidFill>
                  <a:srgbClr val="F3F3F2">
                    <a:lumMod val="25000"/>
                  </a:srgbClr>
                </a:solidFill>
              </a:rPr>
              <a:t/>
            </a:r>
            <a:br>
              <a:rPr lang="nl-NL" sz="1050" dirty="0" smtClean="0">
                <a:solidFill>
                  <a:srgbClr val="F3F3F2">
                    <a:lumMod val="25000"/>
                  </a:srgbClr>
                </a:solidFill>
              </a:rPr>
            </a:br>
            <a:r>
              <a:rPr lang="nl-NL" sz="2000" dirty="0" smtClean="0">
                <a:solidFill>
                  <a:srgbClr val="F3F3F2">
                    <a:lumMod val="25000"/>
                  </a:srgbClr>
                </a:solidFill>
              </a:rPr>
              <a:t>Dus:	</a:t>
            </a:r>
            <a:endParaRPr lang="nl-NL" sz="5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endParaRPr lang="nl-NL" sz="20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defTabSz="91440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nl-NL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/>
            </a:r>
            <a:br>
              <a:rPr lang="nl-NL" sz="2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</a:br>
            <a:r>
              <a:rPr lang="nl-NL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Antwoord</a:t>
            </a:r>
            <a:r>
              <a:rPr lang="nl-NL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: </a:t>
            </a:r>
            <a:r>
              <a:rPr lang="nl-NL" sz="2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10 druppels geven</a:t>
            </a:r>
            <a:endParaRPr lang="nl-NL" sz="2000" dirty="0"/>
          </a:p>
        </p:txBody>
      </p:sp>
      <p:graphicFrame>
        <p:nvGraphicFramePr>
          <p:cNvPr id="29" name="Tabel 28">
            <a:extLst>
              <a:ext uri="{FF2B5EF4-FFF2-40B4-BE49-F238E27FC236}">
                <a16:creationId xmlns:a16="http://schemas.microsoft.com/office/drawing/2014/main" id="{8203D965-116C-483F-AF28-5380ED925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40362"/>
              </p:ext>
            </p:extLst>
          </p:nvPr>
        </p:nvGraphicFramePr>
        <p:xfrm>
          <a:off x="7457901" y="5287516"/>
          <a:ext cx="2765288" cy="8280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691322">
                  <a:extLst>
                    <a:ext uri="{9D8B030D-6E8A-4147-A177-3AD203B41FA5}">
                      <a16:colId xmlns:a16="http://schemas.microsoft.com/office/drawing/2014/main" val="3514565373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832034732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1872486270"/>
                    </a:ext>
                  </a:extLst>
                </a:gridCol>
                <a:gridCol w="691322">
                  <a:extLst>
                    <a:ext uri="{9D8B030D-6E8A-4147-A177-3AD203B41FA5}">
                      <a16:colId xmlns:a16="http://schemas.microsoft.com/office/drawing/2014/main" val="22695137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ml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05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dirty="0" err="1" smtClean="0"/>
                        <a:t>dr</a:t>
                      </a:r>
                      <a:r>
                        <a:rPr lang="nl-NL" sz="2400" dirty="0" smtClean="0"/>
                        <a:t> 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42146"/>
                  </a:ext>
                </a:extLst>
              </a:tr>
            </a:tbl>
          </a:graphicData>
        </a:graphic>
      </p:graphicFrame>
      <p:sp>
        <p:nvSpPr>
          <p:cNvPr id="30" name="Gekromde pijl-omlaag 12">
            <a:extLst>
              <a:ext uri="{FF2B5EF4-FFF2-40B4-BE49-F238E27FC236}">
                <a16:creationId xmlns:a16="http://schemas.microsoft.com/office/drawing/2014/main" id="{B40CB287-6F9C-47D1-AE93-22213531BC04}"/>
              </a:ext>
            </a:extLst>
          </p:cNvPr>
          <p:cNvSpPr/>
          <p:nvPr/>
        </p:nvSpPr>
        <p:spPr>
          <a:xfrm>
            <a:off x="8491208" y="5007684"/>
            <a:ext cx="1336628" cy="2817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3F5FB4F-B5FB-469A-8A5E-B15CA5FDC078}"/>
              </a:ext>
            </a:extLst>
          </p:cNvPr>
          <p:cNvSpPr txBox="1"/>
          <p:nvPr/>
        </p:nvSpPr>
        <p:spPr>
          <a:xfrm>
            <a:off x="8853488" y="4994625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  : </a:t>
            </a:r>
            <a:r>
              <a:rPr lang="nl-NL" sz="1600" dirty="0"/>
              <a:t>2</a:t>
            </a:r>
            <a:endParaRPr lang="nl-NL" sz="1600" dirty="0"/>
          </a:p>
        </p:txBody>
      </p:sp>
      <p:sp>
        <p:nvSpPr>
          <p:cNvPr id="32" name="Gekromde pijl-omhoog 10">
            <a:extLst>
              <a:ext uri="{FF2B5EF4-FFF2-40B4-BE49-F238E27FC236}">
                <a16:creationId xmlns:a16="http://schemas.microsoft.com/office/drawing/2014/main" id="{47424801-76B0-4B99-9E2F-E148BF7A69E1}"/>
              </a:ext>
            </a:extLst>
          </p:cNvPr>
          <p:cNvSpPr/>
          <p:nvPr/>
        </p:nvSpPr>
        <p:spPr>
          <a:xfrm>
            <a:off x="8491208" y="6144279"/>
            <a:ext cx="1399866" cy="26989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6557B963-4F3B-4A22-884D-DC6C5A02DD21}"/>
              </a:ext>
            </a:extLst>
          </p:cNvPr>
          <p:cNvSpPr txBox="1"/>
          <p:nvPr/>
        </p:nvSpPr>
        <p:spPr>
          <a:xfrm>
            <a:off x="8960868" y="6115472"/>
            <a:ext cx="7686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 :</a:t>
            </a:r>
            <a:r>
              <a:rPr lang="nl-NL" sz="1600" dirty="0" smtClean="0"/>
              <a:t> 2</a:t>
            </a:r>
            <a:endParaRPr lang="nl-NL" sz="1600" dirty="0"/>
          </a:p>
        </p:txBody>
      </p:sp>
      <p:sp>
        <p:nvSpPr>
          <p:cNvPr id="34" name="Tekstvak 33"/>
          <p:cNvSpPr txBox="1"/>
          <p:nvPr/>
        </p:nvSpPr>
        <p:spPr>
          <a:xfrm>
            <a:off x="8293113" y="5296775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8290933" y="5663346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9644810" y="5295307"/>
            <a:ext cx="47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37" name="Tekstvak 36"/>
          <p:cNvSpPr txBox="1"/>
          <p:nvPr/>
        </p:nvSpPr>
        <p:spPr>
          <a:xfrm>
            <a:off x="9641164" y="5685820"/>
            <a:ext cx="548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1"/>
                </a:solidFill>
              </a:rPr>
              <a:t>10</a:t>
            </a:r>
            <a:endParaRPr lang="nl-NL" b="1" dirty="0">
              <a:solidFill>
                <a:schemeClr val="accent1"/>
              </a:solidFill>
            </a:endParaRPr>
          </a:p>
        </p:txBody>
      </p:sp>
      <p:pic>
        <p:nvPicPr>
          <p:cNvPr id="38" name="Picture 2" descr="Afbeeldingsresultaat voor tip">
            <a:extLst>
              <a:ext uri="{FF2B5EF4-FFF2-40B4-BE49-F238E27FC236}">
                <a16:creationId xmlns:a16="http://schemas.microsoft.com/office/drawing/2014/main" id="{0C9FABF8-293A-436C-9ED1-F12CDF254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1053" y="4135515"/>
            <a:ext cx="3105976" cy="310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74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  <p:bldP spid="22" grpId="0"/>
      <p:bldP spid="23" grpId="0"/>
      <p:bldP spid="25" grpId="0"/>
      <p:bldP spid="27" grpId="0"/>
      <p:bldP spid="30" grpId="0" animBg="1"/>
      <p:bldP spid="31" grpId="0"/>
      <p:bldP spid="32" grpId="0" animBg="1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4261</TotalTime>
  <Words>223</Words>
  <Application>Microsoft Office PowerPoint</Application>
  <PresentationFormat>Breedbeeld</PresentationFormat>
  <Paragraphs>136</Paragraphs>
  <Slides>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Amatic</vt:lpstr>
      <vt:lpstr>Arial</vt:lpstr>
      <vt:lpstr>Calibri</vt:lpstr>
      <vt:lpstr>Gill Sans MT</vt:lpstr>
      <vt:lpstr>Impact</vt:lpstr>
      <vt:lpstr>Badge</vt:lpstr>
      <vt:lpstr>Verpleegkundig rekenen</vt:lpstr>
      <vt:lpstr>Medicatie in %</vt:lpstr>
      <vt:lpstr>Bij medicatie</vt:lpstr>
      <vt:lpstr>Som 1: medicatie in %</vt:lpstr>
      <vt:lpstr>Som 2: medicatie in %</vt:lpstr>
      <vt:lpstr>Som 3: medicatie in 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Marlies Scholing</dc:creator>
  <cp:lastModifiedBy>Simone Warners - Hofstra</cp:lastModifiedBy>
  <cp:revision>43</cp:revision>
  <cp:lastPrinted>2020-01-28T11:22:49Z</cp:lastPrinted>
  <dcterms:created xsi:type="dcterms:W3CDTF">2018-02-12T11:15:54Z</dcterms:created>
  <dcterms:modified xsi:type="dcterms:W3CDTF">2020-01-28T12:22:37Z</dcterms:modified>
</cp:coreProperties>
</file>