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4D236"/>
    <a:srgbClr val="8DA3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501"/>
    <p:restoredTop sz="75735" autoAdjust="0"/>
  </p:normalViewPr>
  <p:slideViewPr>
    <p:cSldViewPr snapToGrid="0" snapToObjects="1">
      <p:cViewPr varScale="1">
        <p:scale>
          <a:sx n="100" d="100"/>
          <a:sy n="100" d="100"/>
        </p:scale>
        <p:origin x="-9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51DB13-8B38-B042-8945-119E2A2B7D54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6A12D4-6A2B-9E46-B80F-705C9EA32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645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6A12D4-6A2B-9E46-B80F-705C9EA321A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608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6A12D4-6A2B-9E46-B80F-705C9EA321A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900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6A12D4-6A2B-9E46-B80F-705C9EA321A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6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6A12D4-6A2B-9E46-B80F-705C9EA321A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9751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Antwoorden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op de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vragen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samen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met de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doelen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benoemt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op slide 1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zouden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discussie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moeten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stimuleren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op de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vraag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“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Welke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uitdagingen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zijn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er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voor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om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een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MaScil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docentengroep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professionele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leergemeeschap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vormen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op basis van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onze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antwoorden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op de TALIS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vragen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?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”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6A12D4-6A2B-9E46-B80F-705C9EA321A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5986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6A12D4-6A2B-9E46-B80F-705C9EA321A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20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1BD8-D732-3649-BF4F-B81352AC8426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06CA-0160-C047-90C8-0DF1167D8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1BD8-D732-3649-BF4F-B81352AC8426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06CA-0160-C047-90C8-0DF1167D8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1BD8-D732-3649-BF4F-B81352AC8426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06CA-0160-C047-90C8-0DF1167D8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1BD8-D732-3649-BF4F-B81352AC8426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06CA-0160-C047-90C8-0DF1167D8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1BD8-D732-3649-BF4F-B81352AC8426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06CA-0160-C047-90C8-0DF1167D8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1BD8-D732-3649-BF4F-B81352AC8426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06CA-0160-C047-90C8-0DF1167D8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1BD8-D732-3649-BF4F-B81352AC8426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06CA-0160-C047-90C8-0DF1167D8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1BD8-D732-3649-BF4F-B81352AC8426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06CA-0160-C047-90C8-0DF1167D8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1BD8-D732-3649-BF4F-B81352AC8426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06CA-0160-C047-90C8-0DF1167D8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1BD8-D732-3649-BF4F-B81352AC8426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06CA-0160-C047-90C8-0DF1167D8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E1BD8-D732-3649-BF4F-B81352AC8426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06CA-0160-C047-90C8-0DF1167D8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E1BD8-D732-3649-BF4F-B81352AC8426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Centre for Research in Mathematics Education, University of Nottingham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E06CA-0160-C047-90C8-0DF1167D882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mascil_Logo_4C.eps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33917" y="6070600"/>
            <a:ext cx="1117600" cy="571500"/>
          </a:xfrm>
          <a:prstGeom prst="rect">
            <a:avLst/>
          </a:prstGeom>
        </p:spPr>
      </p:pic>
      <p:pic>
        <p:nvPicPr>
          <p:cNvPr id="8" name="Grafik 2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5287" y="6149025"/>
            <a:ext cx="850354" cy="572450"/>
          </a:xfrm>
          <a:prstGeom prst="rect">
            <a:avLst/>
          </a:prstGeom>
        </p:spPr>
      </p:pic>
      <p:pic>
        <p:nvPicPr>
          <p:cNvPr id="9" name="Grafik 4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7193" y="6149025"/>
            <a:ext cx="708094" cy="576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ecd.org/edu/school/talis.ht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14667"/>
            <a:ext cx="7772400" cy="1704715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Werkwijze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4000" dirty="0" smtClean="0">
                <a:solidFill>
                  <a:schemeClr val="accent3">
                    <a:lumMod val="75000"/>
                  </a:schemeClr>
                </a:solidFill>
                <a:latin typeface="Lucida Grande"/>
                <a:ea typeface="Lucida Grande"/>
                <a:cs typeface="Lucida Grande"/>
              </a:rPr>
              <a:t>Hoe </a:t>
            </a:r>
            <a:r>
              <a:rPr lang="en-GB" sz="4000" dirty="0" err="1" smtClean="0">
                <a:solidFill>
                  <a:schemeClr val="accent3">
                    <a:lumMod val="75000"/>
                  </a:schemeClr>
                </a:solidFill>
                <a:latin typeface="Lucida Grande"/>
                <a:ea typeface="Lucida Grande"/>
                <a:cs typeface="Lucida Grande"/>
              </a:rPr>
              <a:t>zullen</a:t>
            </a:r>
            <a:r>
              <a:rPr lang="en-GB" sz="4000" dirty="0" smtClean="0">
                <a:solidFill>
                  <a:schemeClr val="accent3">
                    <a:lumMod val="75000"/>
                  </a:schemeClr>
                </a:solidFill>
                <a:latin typeface="Lucida Grande"/>
                <a:ea typeface="Lucida Grande"/>
                <a:cs typeface="Lucida Grande"/>
              </a:rPr>
              <a:t> we </a:t>
            </a:r>
            <a:r>
              <a:rPr lang="en-GB" sz="4000" dirty="0" err="1" smtClean="0">
                <a:solidFill>
                  <a:schemeClr val="accent3">
                    <a:lumMod val="75000"/>
                  </a:schemeClr>
                </a:solidFill>
                <a:latin typeface="Lucida Grande"/>
                <a:ea typeface="Lucida Grande"/>
                <a:cs typeface="Lucida Grande"/>
              </a:rPr>
              <a:t>als</a:t>
            </a:r>
            <a:r>
              <a:rPr lang="en-GB" sz="4000" dirty="0" smtClean="0">
                <a:solidFill>
                  <a:schemeClr val="accent3">
                    <a:lumMod val="75000"/>
                  </a:schemeClr>
                </a:solidFill>
                <a:latin typeface="Lucida Grande"/>
                <a:ea typeface="Lucida Grande"/>
                <a:cs typeface="Lucida Grande"/>
              </a:rPr>
              <a:t> </a:t>
            </a:r>
            <a:r>
              <a:rPr lang="en-GB" sz="4000" dirty="0" err="1" smtClean="0">
                <a:solidFill>
                  <a:schemeClr val="accent3">
                    <a:lumMod val="75000"/>
                  </a:schemeClr>
                </a:solidFill>
                <a:latin typeface="Lucida Grande"/>
                <a:ea typeface="Lucida Grande"/>
                <a:cs typeface="Lucida Grande"/>
              </a:rPr>
              <a:t>groep</a:t>
            </a:r>
            <a:r>
              <a:rPr lang="en-GB" sz="4000" dirty="0" smtClean="0">
                <a:solidFill>
                  <a:schemeClr val="accent3">
                    <a:lumMod val="75000"/>
                  </a:schemeClr>
                </a:solidFill>
                <a:latin typeface="Lucida Grande"/>
                <a:ea typeface="Lucida Grande"/>
                <a:cs typeface="Lucida Grande"/>
              </a:rPr>
              <a:t> </a:t>
            </a:r>
            <a:r>
              <a:rPr lang="en-GB" sz="4000" dirty="0" err="1" smtClean="0">
                <a:solidFill>
                  <a:schemeClr val="accent3">
                    <a:lumMod val="75000"/>
                  </a:schemeClr>
                </a:solidFill>
                <a:latin typeface="Lucida Grande"/>
                <a:ea typeface="Lucida Grande"/>
                <a:cs typeface="Lucida Grande"/>
              </a:rPr>
              <a:t>docenten</a:t>
            </a:r>
            <a:r>
              <a:rPr lang="en-GB" sz="4000" dirty="0" smtClean="0">
                <a:solidFill>
                  <a:schemeClr val="accent3">
                    <a:lumMod val="75000"/>
                  </a:schemeClr>
                </a:solidFill>
                <a:latin typeface="Lucida Grande"/>
                <a:ea typeface="Lucida Grande"/>
                <a:cs typeface="Lucida Grande"/>
              </a:rPr>
              <a:t> </a:t>
            </a:r>
            <a:r>
              <a:rPr lang="en-GB" sz="4000" dirty="0" err="1" smtClean="0">
                <a:solidFill>
                  <a:schemeClr val="accent3">
                    <a:lumMod val="75000"/>
                  </a:schemeClr>
                </a:solidFill>
                <a:latin typeface="Lucida Grande"/>
                <a:ea typeface="Lucida Grande"/>
                <a:cs typeface="Lucida Grande"/>
              </a:rPr>
              <a:t>te</a:t>
            </a:r>
            <a:r>
              <a:rPr lang="en-GB" sz="4000" dirty="0" smtClean="0">
                <a:solidFill>
                  <a:schemeClr val="accent3">
                    <a:lumMod val="75000"/>
                  </a:schemeClr>
                </a:solidFill>
                <a:latin typeface="Lucida Grande"/>
                <a:ea typeface="Lucida Grande"/>
                <a:cs typeface="Lucida Grande"/>
              </a:rPr>
              <a:t> </a:t>
            </a:r>
            <a:r>
              <a:rPr lang="en-GB" sz="4000" dirty="0" err="1" smtClean="0">
                <a:solidFill>
                  <a:schemeClr val="accent3">
                    <a:lumMod val="75000"/>
                  </a:schemeClr>
                </a:solidFill>
                <a:latin typeface="Lucida Grande"/>
                <a:ea typeface="Lucida Grande"/>
                <a:cs typeface="Lucida Grande"/>
              </a:rPr>
              <a:t>werk</a:t>
            </a:r>
            <a:r>
              <a:rPr lang="en-GB" sz="4000" dirty="0" smtClean="0">
                <a:solidFill>
                  <a:schemeClr val="accent3">
                    <a:lumMod val="75000"/>
                  </a:schemeClr>
                </a:solidFill>
                <a:latin typeface="Lucida Grande"/>
                <a:ea typeface="Lucida Grande"/>
                <a:cs typeface="Lucida Grande"/>
              </a:rPr>
              <a:t> </a:t>
            </a:r>
            <a:r>
              <a:rPr lang="en-GB" sz="4000" dirty="0" err="1" smtClean="0">
                <a:solidFill>
                  <a:schemeClr val="accent3">
                    <a:lumMod val="75000"/>
                  </a:schemeClr>
                </a:solidFill>
                <a:latin typeface="Lucida Grande"/>
                <a:ea typeface="Lucida Grande"/>
                <a:cs typeface="Lucida Grande"/>
              </a:rPr>
              <a:t>gaan</a:t>
            </a:r>
            <a:r>
              <a:rPr lang="en-GB" sz="4000" dirty="0" smtClean="0">
                <a:solidFill>
                  <a:schemeClr val="accent3">
                    <a:lumMod val="75000"/>
                  </a:schemeClr>
                </a:solidFill>
                <a:latin typeface="Lucida Grande"/>
                <a:ea typeface="Lucida Grande"/>
                <a:cs typeface="Lucida Grande"/>
              </a:rPr>
              <a:t>?</a:t>
            </a:r>
            <a:r>
              <a:rPr lang="en-GB" b="1" i="1" dirty="0" smtClean="0"/>
              <a:t/>
            </a:r>
            <a:br>
              <a:rPr lang="en-GB" b="1" i="1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23609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Tool </a:t>
            </a:r>
            <a:r>
              <a:rPr lang="en-US" sz="4000" dirty="0" smtClean="0">
                <a:solidFill>
                  <a:schemeClr val="tx1"/>
                </a:solidFill>
              </a:rPr>
              <a:t>PDC-1:Uitdagingen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62125" y="5638800"/>
            <a:ext cx="56197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© </a:t>
            </a:r>
            <a:r>
              <a:rPr lang="en-US" sz="1400" i="1" dirty="0" smtClean="0"/>
              <a:t>2016 </a:t>
            </a:r>
            <a:r>
              <a:rPr lang="en-US" sz="1400" i="1" dirty="0" err="1"/>
              <a:t>mascil</a:t>
            </a:r>
            <a:r>
              <a:rPr lang="en-US" sz="1400" i="1" dirty="0"/>
              <a:t> project (G.A. no. </a:t>
            </a:r>
            <a:r>
              <a:rPr lang="en-US" sz="1400" i="1" dirty="0" smtClean="0"/>
              <a:t>320693). Lead partner University of Nottingham; </a:t>
            </a:r>
            <a:r>
              <a:rPr lang="en-US" sz="1400" i="1" dirty="0"/>
              <a:t>CC-NC-SA </a:t>
            </a:r>
            <a:r>
              <a:rPr lang="en-US" sz="1400" i="1" dirty="0" smtClean="0"/>
              <a:t>4.0 </a:t>
            </a:r>
            <a:r>
              <a:rPr lang="en-US" sz="1400" i="1" dirty="0"/>
              <a:t>license granted. The project </a:t>
            </a:r>
            <a:r>
              <a:rPr lang="en-US" sz="1400" i="1" dirty="0" err="1"/>
              <a:t>mascil</a:t>
            </a:r>
            <a:r>
              <a:rPr lang="en-US" sz="1400" i="1" dirty="0"/>
              <a:t> has received funding from the European Union’s Seventh Framework </a:t>
            </a:r>
            <a:r>
              <a:rPr lang="en-US" sz="1400" i="1" dirty="0" err="1"/>
              <a:t>Programme</a:t>
            </a:r>
            <a:r>
              <a:rPr lang="en-US" sz="1400" i="1" dirty="0"/>
              <a:t> (FP7/2007-2013).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232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Overzicht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5066" y="1417638"/>
            <a:ext cx="7941733" cy="464207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i="1" dirty="0" err="1" smtClean="0"/>
              <a:t>Doelen</a:t>
            </a:r>
            <a:r>
              <a:rPr lang="en-GB" i="1" dirty="0" smtClean="0"/>
              <a:t>: </a:t>
            </a:r>
          </a:p>
          <a:p>
            <a:r>
              <a:rPr lang="nl-NL" dirty="0" smtClean="0"/>
              <a:t>Persoonlijke doelen en waarden verkennen</a:t>
            </a:r>
            <a:r>
              <a:rPr lang="en-US" dirty="0" smtClean="0"/>
              <a:t>;</a:t>
            </a:r>
          </a:p>
          <a:p>
            <a:r>
              <a:rPr lang="nl-NL" dirty="0" smtClean="0"/>
              <a:t>Bespreken</a:t>
            </a:r>
            <a:r>
              <a:rPr lang="en-US" dirty="0" smtClean="0"/>
              <a:t> hoe de </a:t>
            </a:r>
            <a:r>
              <a:rPr lang="en-US" dirty="0" err="1" smtClean="0"/>
              <a:t>persoonlijke</a:t>
            </a:r>
            <a:r>
              <a:rPr lang="en-US" dirty="0" smtClean="0"/>
              <a:t> </a:t>
            </a:r>
            <a:r>
              <a:rPr lang="en-US" dirty="0" err="1" smtClean="0"/>
              <a:t>doelen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waarden</a:t>
            </a:r>
            <a:r>
              <a:rPr lang="en-US" dirty="0" smtClean="0"/>
              <a:t> in </a:t>
            </a:r>
            <a:r>
              <a:rPr lang="en-US" dirty="0" err="1" smtClean="0"/>
              <a:t>verhouding</a:t>
            </a:r>
            <a:r>
              <a:rPr lang="en-US" dirty="0" smtClean="0"/>
              <a:t> </a:t>
            </a:r>
            <a:r>
              <a:rPr lang="en-US" dirty="0" err="1" smtClean="0"/>
              <a:t>staan</a:t>
            </a:r>
            <a:r>
              <a:rPr lang="en-US" dirty="0" smtClean="0"/>
              <a:t> tot de </a:t>
            </a:r>
            <a:r>
              <a:rPr lang="en-US" dirty="0" err="1" smtClean="0"/>
              <a:t>doelen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waarden</a:t>
            </a:r>
            <a:r>
              <a:rPr lang="en-US" dirty="0" smtClean="0"/>
              <a:t> van de </a:t>
            </a:r>
            <a:r>
              <a:rPr lang="en-US" dirty="0" err="1" smtClean="0"/>
              <a:t>groep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Uitdagingen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de </a:t>
            </a:r>
            <a:r>
              <a:rPr lang="en-US" dirty="0" err="1" smtClean="0"/>
              <a:t>groep</a:t>
            </a:r>
            <a:r>
              <a:rPr lang="en-US" dirty="0" smtClean="0"/>
              <a:t> </a:t>
            </a:r>
            <a:r>
              <a:rPr lang="en-US" dirty="0" err="1" smtClean="0"/>
              <a:t>identificeren</a:t>
            </a:r>
            <a:r>
              <a:rPr lang="en-US" dirty="0" smtClean="0"/>
              <a:t>.</a:t>
            </a:r>
            <a:endParaRPr lang="en-GB" dirty="0"/>
          </a:p>
          <a:p>
            <a:pPr marL="0" indent="0">
              <a:buNone/>
            </a:pPr>
            <a:r>
              <a:rPr lang="en-GB" i="1" dirty="0" smtClean="0"/>
              <a:t>We </a:t>
            </a:r>
            <a:r>
              <a:rPr lang="en-GB" i="1" dirty="0" err="1" smtClean="0"/>
              <a:t>zullen</a:t>
            </a:r>
            <a:r>
              <a:rPr lang="en-GB" i="1" dirty="0" smtClean="0"/>
              <a:t>:</a:t>
            </a:r>
          </a:p>
          <a:p>
            <a:r>
              <a:rPr lang="en-GB" dirty="0" err="1" smtClean="0"/>
              <a:t>Individuele</a:t>
            </a:r>
            <a:r>
              <a:rPr lang="en-GB" dirty="0" smtClean="0"/>
              <a:t> </a:t>
            </a:r>
            <a:r>
              <a:rPr lang="en-GB" dirty="0" err="1" smtClean="0"/>
              <a:t>antwoorden</a:t>
            </a:r>
            <a:r>
              <a:rPr lang="en-GB" dirty="0" smtClean="0"/>
              <a:t> van </a:t>
            </a:r>
            <a:r>
              <a:rPr lang="en-GB" dirty="0" err="1" smtClean="0"/>
              <a:t>docenten</a:t>
            </a:r>
            <a:r>
              <a:rPr lang="en-GB" dirty="0" smtClean="0"/>
              <a:t> op </a:t>
            </a:r>
            <a:r>
              <a:rPr lang="en-GB" dirty="0" err="1" smtClean="0"/>
              <a:t>een</a:t>
            </a:r>
            <a:r>
              <a:rPr lang="en-GB" dirty="0" smtClean="0"/>
              <a:t> </a:t>
            </a:r>
            <a:r>
              <a:rPr lang="en-GB" dirty="0" err="1" smtClean="0"/>
              <a:t>internationale</a:t>
            </a:r>
            <a:r>
              <a:rPr lang="en-GB" dirty="0" smtClean="0"/>
              <a:t> </a:t>
            </a:r>
            <a:r>
              <a:rPr lang="en-GB" dirty="0" err="1" smtClean="0"/>
              <a:t>enquette</a:t>
            </a:r>
            <a:r>
              <a:rPr lang="en-GB" dirty="0" smtClean="0"/>
              <a:t> </a:t>
            </a:r>
            <a:r>
              <a:rPr lang="en-GB" dirty="0" err="1" smtClean="0"/>
              <a:t>verkennen</a:t>
            </a:r>
            <a:r>
              <a:rPr lang="en-GB" dirty="0" smtClean="0"/>
              <a:t>;</a:t>
            </a:r>
          </a:p>
          <a:p>
            <a:r>
              <a:rPr lang="en-GB" dirty="0" err="1" smtClean="0"/>
              <a:t>Bespreken</a:t>
            </a:r>
            <a:r>
              <a:rPr lang="en-GB" dirty="0" smtClean="0"/>
              <a:t> hoe </a:t>
            </a:r>
            <a:r>
              <a:rPr lang="en-GB" dirty="0" err="1" smtClean="0"/>
              <a:t>deze</a:t>
            </a:r>
            <a:r>
              <a:rPr lang="en-GB" dirty="0" smtClean="0"/>
              <a:t> </a:t>
            </a:r>
            <a:r>
              <a:rPr lang="en-GB" dirty="0" err="1" smtClean="0"/>
              <a:t>zich</a:t>
            </a:r>
            <a:r>
              <a:rPr lang="en-GB" dirty="0" smtClean="0"/>
              <a:t> </a:t>
            </a:r>
            <a:r>
              <a:rPr lang="en-GB" dirty="0" err="1" smtClean="0"/>
              <a:t>verhouden</a:t>
            </a:r>
            <a:r>
              <a:rPr lang="en-GB" dirty="0" smtClean="0"/>
              <a:t> tot de </a:t>
            </a:r>
            <a:r>
              <a:rPr lang="en-GB" dirty="0" err="1" smtClean="0"/>
              <a:t>antwoorden</a:t>
            </a:r>
            <a:r>
              <a:rPr lang="en-GB" dirty="0" smtClean="0"/>
              <a:t> van de </a:t>
            </a:r>
            <a:r>
              <a:rPr lang="en-GB" dirty="0" err="1" smtClean="0"/>
              <a:t>groep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30min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67" y="216500"/>
            <a:ext cx="1058333" cy="1072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45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667000" y="2174875"/>
            <a:ext cx="1603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53143" y="1801662"/>
            <a:ext cx="7601857" cy="392928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MaSciL</a:t>
            </a:r>
            <a:r>
              <a:rPr lang="en-US" dirty="0" smtClean="0"/>
              <a:t> </a:t>
            </a:r>
            <a:r>
              <a:rPr lang="en-US" dirty="0" err="1" smtClean="0"/>
              <a:t>docentengroepen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 err="1" smtClean="0"/>
              <a:t>Werken</a:t>
            </a:r>
            <a:r>
              <a:rPr lang="en-US" dirty="0" smtClean="0"/>
              <a:t> </a:t>
            </a:r>
            <a:r>
              <a:rPr lang="en-US" dirty="0" err="1" smtClean="0"/>
              <a:t>samen</a:t>
            </a:r>
            <a:endParaRPr lang="en-US" dirty="0"/>
          </a:p>
          <a:p>
            <a:r>
              <a:rPr lang="en-US" dirty="0" smtClean="0"/>
              <a:t>Komen </a:t>
            </a:r>
            <a:r>
              <a:rPr lang="en-US" dirty="0" err="1" smtClean="0"/>
              <a:t>regelmatig</a:t>
            </a:r>
            <a:r>
              <a:rPr lang="en-US" dirty="0" smtClean="0"/>
              <a:t> </a:t>
            </a:r>
            <a:r>
              <a:rPr lang="en-US" dirty="0" err="1" smtClean="0"/>
              <a:t>samen</a:t>
            </a:r>
            <a:r>
              <a:rPr lang="en-US" dirty="0" smtClean="0"/>
              <a:t> </a:t>
            </a:r>
            <a:r>
              <a:rPr lang="en-US" dirty="0" err="1" smtClean="0"/>
              <a:t>gedurende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bepaalde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endParaRPr lang="en-US" dirty="0"/>
          </a:p>
          <a:p>
            <a:r>
              <a:rPr lang="en-US" dirty="0" err="1" smtClean="0"/>
              <a:t>Ondersteunen</a:t>
            </a:r>
            <a:r>
              <a:rPr lang="en-US" dirty="0" smtClean="0"/>
              <a:t> </a:t>
            </a:r>
            <a:r>
              <a:rPr lang="en-US" dirty="0" err="1" smtClean="0"/>
              <a:t>leden</a:t>
            </a:r>
            <a:r>
              <a:rPr lang="en-US" dirty="0" smtClean="0"/>
              <a:t> om </a:t>
            </a:r>
            <a:r>
              <a:rPr lang="en-US" dirty="0" err="1" smtClean="0"/>
              <a:t>hun</a:t>
            </a:r>
            <a:r>
              <a:rPr lang="en-US" dirty="0" smtClean="0"/>
              <a:t> </a:t>
            </a:r>
            <a:r>
              <a:rPr lang="en-US" dirty="0" err="1" smtClean="0"/>
              <a:t>lespraktijk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onderzoeken</a:t>
            </a:r>
            <a:endParaRPr lang="en-US" dirty="0"/>
          </a:p>
          <a:p>
            <a:r>
              <a:rPr lang="en-US" dirty="0" err="1" smtClean="0"/>
              <a:t>Reflecteren</a:t>
            </a:r>
            <a:r>
              <a:rPr lang="en-US" dirty="0" smtClean="0"/>
              <a:t> op </a:t>
            </a:r>
            <a:r>
              <a:rPr lang="en-US" dirty="0" err="1" smtClean="0"/>
              <a:t>hun</a:t>
            </a:r>
            <a:r>
              <a:rPr lang="en-US" dirty="0" smtClean="0"/>
              <a:t> </a:t>
            </a:r>
            <a:r>
              <a:rPr lang="en-US" dirty="0" err="1" smtClean="0"/>
              <a:t>onderzoek</a:t>
            </a:r>
            <a:endParaRPr lang="en-US" dirty="0"/>
          </a:p>
          <a:p>
            <a:r>
              <a:rPr lang="en-US" dirty="0" err="1" smtClean="0"/>
              <a:t>Gebruiken</a:t>
            </a:r>
            <a:r>
              <a:rPr lang="en-US" dirty="0" smtClean="0"/>
              <a:t> de </a:t>
            </a:r>
            <a:r>
              <a:rPr lang="en-US" dirty="0" err="1" smtClean="0"/>
              <a:t>bronnen</a:t>
            </a:r>
            <a:r>
              <a:rPr lang="en-US" dirty="0" smtClean="0"/>
              <a:t> </a:t>
            </a:r>
            <a:r>
              <a:rPr lang="en-US" dirty="0" err="1" smtClean="0"/>
              <a:t>uit</a:t>
            </a:r>
            <a:r>
              <a:rPr lang="en-US" dirty="0" smtClean="0"/>
              <a:t> de </a:t>
            </a:r>
            <a:r>
              <a:rPr lang="en-US" dirty="0" err="1" smtClean="0"/>
              <a:t>MaSciL</a:t>
            </a:r>
            <a:r>
              <a:rPr lang="en-US" dirty="0" smtClean="0"/>
              <a:t>-toolkit </a:t>
            </a:r>
            <a:r>
              <a:rPr lang="en-US" dirty="0" err="1" smtClean="0"/>
              <a:t>en</a:t>
            </a:r>
            <a:r>
              <a:rPr lang="en-US" dirty="0" smtClean="0"/>
              <a:t> het </a:t>
            </a:r>
            <a:r>
              <a:rPr lang="en-US" dirty="0" err="1" smtClean="0"/>
              <a:t>lesmateriaal</a:t>
            </a:r>
            <a:endParaRPr lang="en-US" dirty="0" smtClean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052286" y="342444"/>
            <a:ext cx="7634514" cy="11488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Eigenschappen</a:t>
            </a:r>
            <a:r>
              <a:rPr lang="en-US" dirty="0" smtClean="0"/>
              <a:t> van </a:t>
            </a:r>
            <a:r>
              <a:rPr lang="en-US" dirty="0" err="1" smtClean="0"/>
              <a:t>MaSciL</a:t>
            </a:r>
            <a:r>
              <a:rPr lang="en-US" dirty="0" smtClean="0"/>
              <a:t> </a:t>
            </a:r>
            <a:r>
              <a:rPr lang="en-US" dirty="0" err="1" smtClean="0"/>
              <a:t>docentengroepen</a:t>
            </a:r>
            <a:endParaRPr lang="en-US" dirty="0"/>
          </a:p>
        </p:txBody>
      </p:sp>
      <p:pic>
        <p:nvPicPr>
          <p:cNvPr id="16" name="Picture 15" descr="class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999" y="342444"/>
            <a:ext cx="965482" cy="978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80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667000" y="2174875"/>
            <a:ext cx="1603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18239" y="1983091"/>
            <a:ext cx="7926661" cy="409476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TALIS </a:t>
            </a:r>
            <a:r>
              <a:rPr lang="en-US" dirty="0" smtClean="0"/>
              <a:t>(de </a:t>
            </a:r>
            <a:r>
              <a:rPr lang="en-US" dirty="0" err="1" smtClean="0"/>
              <a:t>internationale</a:t>
            </a:r>
            <a:r>
              <a:rPr lang="en-US" dirty="0" smtClean="0"/>
              <a:t> </a:t>
            </a:r>
            <a:r>
              <a:rPr lang="en-US" dirty="0" err="1" smtClean="0"/>
              <a:t>vragenlijst</a:t>
            </a:r>
            <a:r>
              <a:rPr lang="en-US" dirty="0" smtClean="0"/>
              <a:t> van de OESO over </a:t>
            </a:r>
            <a:r>
              <a:rPr lang="en-US" dirty="0" err="1" smtClean="0"/>
              <a:t>lesgeven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leren</a:t>
            </a:r>
            <a:r>
              <a:rPr lang="en-US" dirty="0" smtClean="0"/>
              <a:t>) </a:t>
            </a:r>
            <a:r>
              <a:rPr lang="en-US" dirty="0" err="1" smtClean="0"/>
              <a:t>vraagt</a:t>
            </a:r>
            <a:r>
              <a:rPr lang="en-US" dirty="0" smtClean="0"/>
              <a:t> </a:t>
            </a:r>
            <a:r>
              <a:rPr lang="en-US" dirty="0" err="1" smtClean="0"/>
              <a:t>docenten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scholen</a:t>
            </a:r>
            <a:r>
              <a:rPr lang="en-US" dirty="0" smtClean="0"/>
              <a:t> </a:t>
            </a:r>
            <a:r>
              <a:rPr lang="en-US" dirty="0" err="1" smtClean="0"/>
              <a:t>naar</a:t>
            </a:r>
            <a:r>
              <a:rPr lang="en-US" dirty="0" smtClean="0"/>
              <a:t> </a:t>
            </a:r>
            <a:r>
              <a:rPr lang="en-US" dirty="0" err="1" smtClean="0"/>
              <a:t>hun</a:t>
            </a:r>
            <a:r>
              <a:rPr lang="en-US" dirty="0" smtClean="0"/>
              <a:t> </a:t>
            </a:r>
            <a:r>
              <a:rPr lang="en-US" dirty="0" err="1" smtClean="0"/>
              <a:t>werkomstandigheden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leeromgeving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Het </a:t>
            </a:r>
            <a:r>
              <a:rPr lang="en-US" dirty="0" err="1" smtClean="0"/>
              <a:t>onderzoek</a:t>
            </a:r>
            <a:r>
              <a:rPr lang="en-US" dirty="0" smtClean="0"/>
              <a:t> </a:t>
            </a:r>
            <a:r>
              <a:rPr lang="en-US" dirty="0" err="1" smtClean="0"/>
              <a:t>behandelt</a:t>
            </a:r>
            <a:r>
              <a:rPr lang="en-US" dirty="0" smtClean="0"/>
              <a:t> </a:t>
            </a:r>
            <a:r>
              <a:rPr lang="en-US" dirty="0" err="1" smtClean="0"/>
              <a:t>belangrijke</a:t>
            </a:r>
            <a:r>
              <a:rPr lang="en-US" dirty="0" smtClean="0"/>
              <a:t> </a:t>
            </a:r>
            <a:r>
              <a:rPr lang="en-US" dirty="0" err="1" smtClean="0"/>
              <a:t>thema’s</a:t>
            </a:r>
            <a:r>
              <a:rPr lang="en-US" dirty="0" smtClean="0"/>
              <a:t> </a:t>
            </a:r>
            <a:r>
              <a:rPr lang="en-US" dirty="0" err="1" smtClean="0"/>
              <a:t>zoals</a:t>
            </a:r>
            <a:r>
              <a:rPr lang="en-US" dirty="0" smtClean="0"/>
              <a:t> de </a:t>
            </a:r>
            <a:r>
              <a:rPr lang="en-US" dirty="0" err="1" smtClean="0"/>
              <a:t>opleiding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professionele</a:t>
            </a:r>
            <a:r>
              <a:rPr lang="en-US" dirty="0" smtClean="0"/>
              <a:t> </a:t>
            </a:r>
            <a:r>
              <a:rPr lang="en-US" dirty="0" err="1" smtClean="0"/>
              <a:t>ontwikkeling</a:t>
            </a:r>
            <a:r>
              <a:rPr lang="en-US" dirty="0" smtClean="0"/>
              <a:t> van </a:t>
            </a:r>
            <a:r>
              <a:rPr lang="en-US" dirty="0" err="1" smtClean="0"/>
              <a:t>docenten</a:t>
            </a:r>
            <a:r>
              <a:rPr lang="en-US" dirty="0" smtClean="0"/>
              <a:t>; </a:t>
            </a:r>
            <a:r>
              <a:rPr lang="en-US" dirty="0" err="1" smtClean="0"/>
              <a:t>welke</a:t>
            </a:r>
            <a:r>
              <a:rPr lang="en-US" dirty="0" smtClean="0"/>
              <a:t> </a:t>
            </a:r>
            <a:r>
              <a:rPr lang="en-US" dirty="0" err="1" smtClean="0"/>
              <a:t>waardering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/>
              <a:t>feedback </a:t>
            </a:r>
            <a:r>
              <a:rPr lang="en-US" dirty="0" err="1" smtClean="0"/>
              <a:t>docenten</a:t>
            </a:r>
            <a:r>
              <a:rPr lang="en-US" dirty="0" smtClean="0"/>
              <a:t> </a:t>
            </a:r>
            <a:r>
              <a:rPr lang="en-US" dirty="0" err="1" smtClean="0"/>
              <a:t>krijgen</a:t>
            </a:r>
            <a:r>
              <a:rPr lang="en-US" dirty="0" smtClean="0"/>
              <a:t>; het </a:t>
            </a:r>
            <a:r>
              <a:rPr lang="en-US" dirty="0" err="1" smtClean="0"/>
              <a:t>schoolklimaat</a:t>
            </a:r>
            <a:r>
              <a:rPr lang="en-US" dirty="0" smtClean="0"/>
              <a:t>; </a:t>
            </a:r>
            <a:r>
              <a:rPr lang="en-US" dirty="0" err="1" smtClean="0"/>
              <a:t>leiderschap</a:t>
            </a:r>
            <a:r>
              <a:rPr lang="en-US" dirty="0" smtClean="0"/>
              <a:t> in de school; hoe </a:t>
            </a:r>
            <a:r>
              <a:rPr lang="en-US" dirty="0" err="1" smtClean="0"/>
              <a:t>docenten</a:t>
            </a:r>
            <a:r>
              <a:rPr lang="en-US" dirty="0" smtClean="0"/>
              <a:t> </a:t>
            </a:r>
            <a:r>
              <a:rPr lang="en-US" dirty="0" err="1" smtClean="0"/>
              <a:t>denken</a:t>
            </a:r>
            <a:r>
              <a:rPr lang="en-US" dirty="0" smtClean="0"/>
              <a:t> over </a:t>
            </a:r>
            <a:r>
              <a:rPr lang="en-US" dirty="0" err="1" smtClean="0"/>
              <a:t>onderwijs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hoe </a:t>
            </a:r>
            <a:r>
              <a:rPr lang="en-US" dirty="0" err="1" smtClean="0"/>
              <a:t>zij</a:t>
            </a:r>
            <a:r>
              <a:rPr lang="en-US" dirty="0" smtClean="0"/>
              <a:t> </a:t>
            </a:r>
            <a:r>
              <a:rPr lang="en-US" dirty="0" err="1" smtClean="0"/>
              <a:t>lesgeven</a:t>
            </a:r>
            <a:r>
              <a:rPr lang="en-US" dirty="0" smtClean="0"/>
              <a:t>.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483318" y="243792"/>
            <a:ext cx="7203482" cy="15342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Het </a:t>
            </a:r>
            <a:r>
              <a:rPr lang="en-US" dirty="0" err="1" smtClean="0"/>
              <a:t>begrijpen</a:t>
            </a:r>
            <a:r>
              <a:rPr lang="en-US" dirty="0" smtClean="0"/>
              <a:t> van </a:t>
            </a:r>
            <a:r>
              <a:rPr lang="en-US" dirty="0" err="1" smtClean="0"/>
              <a:t>docenten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lesgeven</a:t>
            </a:r>
            <a:endParaRPr lang="en-US" dirty="0"/>
          </a:p>
        </p:txBody>
      </p:sp>
      <p:pic>
        <p:nvPicPr>
          <p:cNvPr id="16" name="Picture 15" descr="class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28" y="306156"/>
            <a:ext cx="1076490" cy="1090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08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667000" y="2174875"/>
            <a:ext cx="1603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08000" y="1542143"/>
            <a:ext cx="8182430" cy="49711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err="1" smtClean="0"/>
              <a:t>Binnen</a:t>
            </a:r>
            <a:r>
              <a:rPr lang="en-US" sz="2200" dirty="0" smtClean="0"/>
              <a:t> TALIS</a:t>
            </a:r>
            <a:r>
              <a:rPr lang="en-US" sz="2200" dirty="0"/>
              <a:t>, </a:t>
            </a:r>
            <a:r>
              <a:rPr lang="en-US" sz="2200" dirty="0" err="1" smtClean="0"/>
              <a:t>werd</a:t>
            </a:r>
            <a:r>
              <a:rPr lang="en-US" sz="2200" dirty="0" smtClean="0"/>
              <a:t> </a:t>
            </a:r>
            <a:r>
              <a:rPr lang="en-US" sz="2200" dirty="0" err="1" smtClean="0"/>
              <a:t>docenten</a:t>
            </a:r>
            <a:r>
              <a:rPr lang="en-US" sz="2200" dirty="0" smtClean="0"/>
              <a:t> </a:t>
            </a:r>
            <a:r>
              <a:rPr lang="en-US" sz="2200" dirty="0" err="1" smtClean="0"/>
              <a:t>gevraagd</a:t>
            </a:r>
            <a:r>
              <a:rPr lang="en-US" sz="2200" dirty="0" smtClean="0"/>
              <a:t>: </a:t>
            </a:r>
          </a:p>
          <a:p>
            <a:pPr marL="0" indent="0">
              <a:buNone/>
            </a:pPr>
            <a:r>
              <a:rPr lang="en-US" sz="2200" b="1" dirty="0" smtClean="0"/>
              <a:t>Hoe </a:t>
            </a:r>
            <a:r>
              <a:rPr lang="en-US" sz="2200" b="1" dirty="0" err="1" smtClean="0"/>
              <a:t>vaak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doet</a:t>
            </a:r>
            <a:r>
              <a:rPr lang="en-US" sz="2200" b="1" dirty="0" smtClean="0"/>
              <a:t> u het </a:t>
            </a:r>
            <a:r>
              <a:rPr lang="en-US" sz="2200" b="1" dirty="0" err="1" smtClean="0"/>
              <a:t>volgende</a:t>
            </a:r>
            <a:r>
              <a:rPr lang="en-US" sz="2200" b="1" dirty="0" smtClean="0"/>
              <a:t> op school?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312868"/>
            <a:ext cx="9144000" cy="1029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TALIS</a:t>
            </a:r>
            <a:endParaRPr lang="en-US" dirty="0"/>
          </a:p>
        </p:txBody>
      </p:sp>
      <p:pic>
        <p:nvPicPr>
          <p:cNvPr id="16" name="Picture 15" descr="class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292506"/>
            <a:ext cx="1036250" cy="1050066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618163"/>
              </p:ext>
            </p:extLst>
          </p:nvPr>
        </p:nvGraphicFramePr>
        <p:xfrm>
          <a:off x="508000" y="2544206"/>
          <a:ext cx="79502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5100"/>
                <a:gridCol w="3975100"/>
              </a:tblGrid>
              <a:tr h="523703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8000"/>
                          </a:solidFill>
                        </a:rPr>
                        <a:t>Focus op het </a:t>
                      </a:r>
                      <a:r>
                        <a:rPr lang="en-US" b="1" dirty="0" err="1" smtClean="0">
                          <a:solidFill>
                            <a:srgbClr val="008000"/>
                          </a:solidFill>
                        </a:rPr>
                        <a:t>leren</a:t>
                      </a:r>
                      <a:endParaRPr lang="nl-NL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err="1" smtClean="0">
                          <a:solidFill>
                            <a:schemeClr val="tx1"/>
                          </a:solidFill>
                        </a:rPr>
                        <a:t>Zorgen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dirty="0" err="1" smtClean="0">
                          <a:solidFill>
                            <a:schemeClr val="tx1"/>
                          </a:solidFill>
                        </a:rPr>
                        <a:t>voor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dirty="0" err="1" smtClean="0">
                          <a:solidFill>
                            <a:schemeClr val="tx1"/>
                          </a:solidFill>
                        </a:rPr>
                        <a:t>gemeenschappelijke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dirty="0" err="1" smtClean="0">
                          <a:solidFill>
                            <a:schemeClr val="tx1"/>
                          </a:solidFill>
                        </a:rPr>
                        <a:t>standaarden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dirty="0" err="1" smtClean="0">
                          <a:solidFill>
                            <a:schemeClr val="tx1"/>
                          </a:solidFill>
                        </a:rPr>
                        <a:t>voor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 de </a:t>
                      </a:r>
                      <a:r>
                        <a:rPr lang="en-US" b="0" dirty="0" err="1" smtClean="0">
                          <a:solidFill>
                            <a:schemeClr val="tx1"/>
                          </a:solidFill>
                        </a:rPr>
                        <a:t>beoordeling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 	van </a:t>
                      </a:r>
                      <a:r>
                        <a:rPr lang="en-US" b="0" dirty="0" err="1" smtClean="0">
                          <a:solidFill>
                            <a:schemeClr val="tx1"/>
                          </a:solidFill>
                        </a:rPr>
                        <a:t>leerlingen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noFill/>
                  </a:tcPr>
                </a:tc>
              </a:tr>
              <a:tr h="523703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008000"/>
                          </a:solidFill>
                        </a:rPr>
                        <a:t>Gedeelde</a:t>
                      </a:r>
                      <a:r>
                        <a:rPr lang="en-US" b="1" dirty="0" smtClean="0">
                          <a:solidFill>
                            <a:srgbClr val="008000"/>
                          </a:solidFill>
                        </a:rPr>
                        <a:t> </a:t>
                      </a:r>
                      <a:r>
                        <a:rPr lang="en-US" b="1" dirty="0" err="1" smtClean="0">
                          <a:solidFill>
                            <a:srgbClr val="008000"/>
                          </a:solidFill>
                        </a:rPr>
                        <a:t>visie</a:t>
                      </a:r>
                      <a:endParaRPr lang="nl-NL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Deelnemen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personeelsbijeenkomsten</a:t>
                      </a:r>
                      <a:r>
                        <a:rPr lang="en-US" dirty="0" smtClean="0"/>
                        <a:t> om de </a:t>
                      </a:r>
                      <a:r>
                        <a:rPr lang="en-US" dirty="0" err="1" smtClean="0"/>
                        <a:t>visie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en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missie</a:t>
                      </a:r>
                      <a:r>
                        <a:rPr lang="en-US" dirty="0" smtClean="0"/>
                        <a:t> van de school </a:t>
                      </a:r>
                      <a:r>
                        <a:rPr lang="en-US" dirty="0" err="1" smtClean="0"/>
                        <a:t>te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bespreken</a:t>
                      </a:r>
                      <a:r>
                        <a:rPr lang="en-US" dirty="0" smtClean="0"/>
                        <a:t>.</a:t>
                      </a:r>
                    </a:p>
                  </a:txBody>
                  <a:tcPr>
                    <a:noFill/>
                  </a:tcPr>
                </a:tc>
              </a:tr>
              <a:tr h="523703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008000"/>
                          </a:solidFill>
                        </a:rPr>
                        <a:t>Reflectie</a:t>
                      </a:r>
                      <a:endParaRPr lang="nl-NL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Deelnemen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err="1" smtClean="0"/>
                        <a:t>professionaliseringsactiviteiten</a:t>
                      </a:r>
                      <a:r>
                        <a:rPr lang="en-US" dirty="0" smtClean="0"/>
                        <a:t>.</a:t>
                      </a:r>
                    </a:p>
                  </a:txBody>
                  <a:tcPr>
                    <a:noFill/>
                  </a:tcPr>
                </a:tc>
              </a:tr>
              <a:tr h="523703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008000"/>
                          </a:solidFill>
                        </a:rPr>
                        <a:t>Deprivatisering</a:t>
                      </a:r>
                      <a:r>
                        <a:rPr lang="en-US" b="1" dirty="0" smtClean="0">
                          <a:solidFill>
                            <a:srgbClr val="008000"/>
                          </a:solidFill>
                        </a:rPr>
                        <a:t> van de </a:t>
                      </a:r>
                      <a:r>
                        <a:rPr lang="en-US" b="1" dirty="0" err="1" smtClean="0">
                          <a:solidFill>
                            <a:srgbClr val="008000"/>
                          </a:solidFill>
                        </a:rPr>
                        <a:t>praktijk</a:t>
                      </a:r>
                      <a:endParaRPr lang="nl-NL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Observeren</a:t>
                      </a:r>
                      <a:r>
                        <a:rPr lang="en-US" dirty="0" smtClean="0"/>
                        <a:t> van </a:t>
                      </a:r>
                      <a:r>
                        <a:rPr lang="en-US" dirty="0" err="1" smtClean="0"/>
                        <a:t>andere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docenten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en</a:t>
                      </a:r>
                      <a:r>
                        <a:rPr lang="en-US" dirty="0" smtClean="0"/>
                        <a:t> feedback </a:t>
                      </a:r>
                      <a:r>
                        <a:rPr lang="en-US" dirty="0" err="1" smtClean="0"/>
                        <a:t>geven</a:t>
                      </a:r>
                      <a:r>
                        <a:rPr lang="en-US" dirty="0" smtClean="0"/>
                        <a:t>.</a:t>
                      </a:r>
                    </a:p>
                  </a:txBody>
                  <a:tcPr>
                    <a:noFill/>
                  </a:tcPr>
                </a:tc>
              </a:tr>
              <a:tr h="52370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>
                          <a:solidFill>
                            <a:srgbClr val="008000"/>
                          </a:solidFill>
                        </a:rPr>
                        <a:t>Samenwerkingsactiviteiten</a:t>
                      </a:r>
                      <a:r>
                        <a:rPr lang="en-US" b="1" dirty="0" smtClean="0">
                          <a:solidFill>
                            <a:srgbClr val="008000"/>
                          </a:solidFill>
                        </a:rPr>
                        <a:t>	</a:t>
                      </a:r>
                      <a:endParaRPr lang="nl-NL" dirty="0" smtClean="0"/>
                    </a:p>
                    <a:p>
                      <a:endParaRPr lang="nl-NL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Lesmateriaal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uitwisselen</a:t>
                      </a:r>
                      <a:r>
                        <a:rPr lang="en-US" dirty="0" smtClean="0"/>
                        <a:t> met </a:t>
                      </a:r>
                      <a:r>
                        <a:rPr lang="en-US" dirty="0" err="1" smtClean="0"/>
                        <a:t>collega’s</a:t>
                      </a:r>
                      <a:r>
                        <a:rPr lang="en-US" dirty="0" smtClean="0"/>
                        <a:t>. </a:t>
                      </a:r>
                      <a:r>
                        <a:rPr lang="en-US" dirty="0" err="1" smtClean="0"/>
                        <a:t>Gezamelijk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lesgeven</a:t>
                      </a:r>
                      <a:r>
                        <a:rPr lang="en-US" dirty="0" smtClean="0"/>
                        <a:t> in </a:t>
                      </a:r>
                      <a:r>
                        <a:rPr lang="en-US" dirty="0" err="1" smtClean="0"/>
                        <a:t>dezelfde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klas</a:t>
                      </a:r>
                      <a:r>
                        <a:rPr lang="en-US" dirty="0" smtClean="0"/>
                        <a:t>.</a:t>
                      </a:r>
                      <a:endParaRPr lang="nl-NL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101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286" y="313419"/>
            <a:ext cx="7581799" cy="1138010"/>
          </a:xfrm>
        </p:spPr>
        <p:txBody>
          <a:bodyPr>
            <a:normAutofit/>
          </a:bodyPr>
          <a:lstStyle/>
          <a:p>
            <a:r>
              <a:rPr lang="en-US" dirty="0" err="1" smtClean="0"/>
              <a:t>Discussie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8133" y="1950764"/>
            <a:ext cx="7778952" cy="41089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De TALIS </a:t>
            </a:r>
            <a:r>
              <a:rPr lang="en-US" dirty="0" err="1" smtClean="0"/>
              <a:t>vragen</a:t>
            </a:r>
            <a:r>
              <a:rPr lang="en-US" dirty="0" smtClean="0"/>
              <a:t> </a:t>
            </a:r>
            <a:r>
              <a:rPr lang="en-US" dirty="0" err="1" smtClean="0"/>
              <a:t>weerspiegelen</a:t>
            </a:r>
            <a:r>
              <a:rPr lang="en-US" dirty="0" smtClean="0"/>
              <a:t> </a:t>
            </a:r>
            <a:r>
              <a:rPr lang="en-US" dirty="0" err="1" smtClean="0"/>
              <a:t>kenmerken</a:t>
            </a:r>
            <a:r>
              <a:rPr lang="en-US" dirty="0" smtClean="0"/>
              <a:t> die </a:t>
            </a:r>
            <a:r>
              <a:rPr lang="en-US" dirty="0" err="1" smtClean="0"/>
              <a:t>ook</a:t>
            </a:r>
            <a:r>
              <a:rPr lang="en-US" dirty="0" smtClean="0"/>
              <a:t> van </a:t>
            </a:r>
            <a:r>
              <a:rPr lang="en-US" dirty="0" err="1" smtClean="0"/>
              <a:t>belang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professionele</a:t>
            </a:r>
            <a:r>
              <a:rPr lang="en-US" dirty="0" smtClean="0"/>
              <a:t> </a:t>
            </a:r>
            <a:r>
              <a:rPr lang="en-US" dirty="0" err="1" smtClean="0"/>
              <a:t>leergemeenschap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MaSciL-docentengroepen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Welke</a:t>
            </a:r>
            <a:r>
              <a:rPr lang="en-US" dirty="0" smtClean="0"/>
              <a:t> </a:t>
            </a:r>
            <a:r>
              <a:rPr lang="en-US" dirty="0" err="1" smtClean="0"/>
              <a:t>uitdagingen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om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effectieve</a:t>
            </a:r>
            <a:r>
              <a:rPr lang="en-US" dirty="0" smtClean="0"/>
              <a:t> </a:t>
            </a:r>
            <a:r>
              <a:rPr lang="en-US" dirty="0" err="1" smtClean="0"/>
              <a:t>MaSciL-docentengroep</a:t>
            </a:r>
            <a:r>
              <a:rPr lang="en-US" dirty="0" smtClean="0"/>
              <a:t> in de </a:t>
            </a:r>
            <a:r>
              <a:rPr lang="en-US" dirty="0" err="1" smtClean="0"/>
              <a:t>vorm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professionele</a:t>
            </a:r>
            <a:r>
              <a:rPr lang="en-US" dirty="0" smtClean="0"/>
              <a:t> </a:t>
            </a:r>
            <a:r>
              <a:rPr lang="en-US" dirty="0" err="1" smtClean="0"/>
              <a:t>leergemeenschap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kunnen</a:t>
            </a:r>
            <a:r>
              <a:rPr lang="en-US" dirty="0" smtClean="0"/>
              <a:t> </a:t>
            </a:r>
            <a:r>
              <a:rPr lang="en-US" dirty="0" err="1" smtClean="0"/>
              <a:t>vormen</a:t>
            </a:r>
            <a:r>
              <a:rPr lang="en-US" dirty="0" smtClean="0"/>
              <a:t>, op basis van de </a:t>
            </a:r>
            <a:r>
              <a:rPr lang="en-US" dirty="0" err="1" smtClean="0"/>
              <a:t>antwoorden</a:t>
            </a:r>
            <a:r>
              <a:rPr lang="en-US" dirty="0" smtClean="0"/>
              <a:t> van de </a:t>
            </a:r>
            <a:r>
              <a:rPr lang="en-US" dirty="0" err="1" smtClean="0"/>
              <a:t>groep</a:t>
            </a:r>
            <a:r>
              <a:rPr lang="en-US" dirty="0" smtClean="0"/>
              <a:t>? </a:t>
            </a:r>
          </a:p>
        </p:txBody>
      </p:sp>
      <p:pic>
        <p:nvPicPr>
          <p:cNvPr id="5" name="Picture 4" descr="class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1127961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9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7858" y="274638"/>
            <a:ext cx="7688942" cy="1143000"/>
          </a:xfrm>
        </p:spPr>
        <p:txBody>
          <a:bodyPr/>
          <a:lstStyle/>
          <a:p>
            <a:r>
              <a:rPr lang="en-US" dirty="0" smtClean="0"/>
              <a:t>Finishing off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4933" y="1465262"/>
            <a:ext cx="6891866" cy="467651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Bedenk</a:t>
            </a:r>
            <a:r>
              <a:rPr lang="en-US" dirty="0" smtClean="0"/>
              <a:t> met de </a:t>
            </a:r>
            <a:r>
              <a:rPr lang="en-US" dirty="0" err="1" smtClean="0"/>
              <a:t>groep</a:t>
            </a:r>
            <a:r>
              <a:rPr lang="en-US" dirty="0" smtClean="0"/>
              <a:t> </a:t>
            </a:r>
            <a:r>
              <a:rPr lang="en-US" dirty="0" err="1" smtClean="0"/>
              <a:t>manieren</a:t>
            </a:r>
            <a:r>
              <a:rPr lang="en-US" dirty="0" smtClean="0"/>
              <a:t> om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werken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de </a:t>
            </a:r>
            <a:r>
              <a:rPr lang="en-US" dirty="0" err="1" smtClean="0"/>
              <a:t>geïdentificeerde</a:t>
            </a:r>
            <a:r>
              <a:rPr lang="en-US" dirty="0" smtClean="0"/>
              <a:t> </a:t>
            </a:r>
            <a:r>
              <a:rPr lang="en-US" dirty="0" err="1" smtClean="0"/>
              <a:t>uitdagingen</a:t>
            </a:r>
            <a:r>
              <a:rPr lang="en-US" dirty="0" smtClean="0"/>
              <a:t>. </a:t>
            </a:r>
            <a:r>
              <a:rPr lang="en-US" dirty="0" err="1" smtClean="0"/>
              <a:t>Stel</a:t>
            </a:r>
            <a:r>
              <a:rPr lang="en-US" dirty="0" smtClean="0"/>
              <a:t> </a:t>
            </a:r>
            <a:r>
              <a:rPr lang="en-US" dirty="0" err="1" smtClean="0"/>
              <a:t>daarbij</a:t>
            </a:r>
            <a:r>
              <a:rPr lang="en-US" dirty="0" smtClean="0"/>
              <a:t> </a:t>
            </a:r>
            <a:r>
              <a:rPr lang="en-US" dirty="0" err="1" smtClean="0"/>
              <a:t>prioriteiten</a:t>
            </a:r>
            <a:r>
              <a:rPr lang="en-US" dirty="0" smtClean="0"/>
              <a:t> vast. </a:t>
            </a:r>
            <a:r>
              <a:rPr lang="en-US" dirty="0" err="1" smtClean="0"/>
              <a:t>Bespreek</a:t>
            </a:r>
            <a:r>
              <a:rPr lang="en-US" dirty="0" smtClean="0"/>
              <a:t> de </a:t>
            </a:r>
            <a:r>
              <a:rPr lang="en-US" dirty="0" err="1" smtClean="0"/>
              <a:t>belangrijkste</a:t>
            </a:r>
            <a:r>
              <a:rPr lang="en-US" dirty="0" smtClean="0"/>
              <a:t> </a:t>
            </a:r>
            <a:r>
              <a:rPr lang="en-US" dirty="0" err="1" smtClean="0"/>
              <a:t>uitdagingen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Bedenk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de </a:t>
            </a:r>
            <a:r>
              <a:rPr lang="en-US" dirty="0" err="1" smtClean="0"/>
              <a:t>volgende</a:t>
            </a:r>
            <a:r>
              <a:rPr lang="en-US" dirty="0" smtClean="0"/>
              <a:t> </a:t>
            </a:r>
            <a:r>
              <a:rPr lang="en-US" dirty="0" err="1" smtClean="0"/>
              <a:t>keer</a:t>
            </a:r>
            <a:r>
              <a:rPr lang="en-US" dirty="0" smtClean="0"/>
              <a:t> </a:t>
            </a:r>
            <a:r>
              <a:rPr lang="en-US" dirty="0" err="1" smtClean="0"/>
              <a:t>praktische</a:t>
            </a:r>
            <a:r>
              <a:rPr lang="en-US" dirty="0" smtClean="0"/>
              <a:t> </a:t>
            </a:r>
            <a:r>
              <a:rPr lang="en-US" dirty="0" err="1" smtClean="0"/>
              <a:t>oplossingen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Meer </a:t>
            </a:r>
            <a:r>
              <a:rPr lang="en-US" dirty="0" err="1" smtClean="0"/>
              <a:t>informatie</a:t>
            </a:r>
            <a:r>
              <a:rPr lang="en-US" dirty="0" smtClean="0"/>
              <a:t> over TALIS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gevonden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r>
              <a:rPr lang="en-US" dirty="0" smtClean="0"/>
              <a:t> </a:t>
            </a:r>
            <a:r>
              <a:rPr lang="en-US" dirty="0" err="1" smtClean="0"/>
              <a:t>op:</a:t>
            </a:r>
            <a:r>
              <a:rPr lang="en-US" sz="2800" dirty="0" err="1" smtClean="0">
                <a:hlinkClick r:id="rId3"/>
              </a:rPr>
              <a:t>http</a:t>
            </a:r>
            <a:r>
              <a:rPr lang="en-US" sz="2800" dirty="0" smtClean="0">
                <a:hlinkClick r:id="rId3"/>
              </a:rPr>
              <a:t>://www.oecd.org/edu/school/talis.htm</a:t>
            </a:r>
            <a:endParaRPr lang="en-US" sz="2800" dirty="0"/>
          </a:p>
        </p:txBody>
      </p:sp>
      <p:pic>
        <p:nvPicPr>
          <p:cNvPr id="5" name="Picture 4" descr="nextstep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218347"/>
            <a:ext cx="1056215" cy="1116000"/>
          </a:xfrm>
          <a:prstGeom prst="rect">
            <a:avLst/>
          </a:prstGeom>
        </p:spPr>
      </p:pic>
      <p:pic>
        <p:nvPicPr>
          <p:cNvPr id="6" name="Picture 5" descr="class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11705"/>
            <a:ext cx="106579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67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419</Words>
  <Application>Microsoft Office PowerPoint</Application>
  <PresentationFormat>On-screen Show (4:3)</PresentationFormat>
  <Paragraphs>54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Werkwijze Hoe zullen we als groep docenten te werk gaan? </vt:lpstr>
      <vt:lpstr>Overzicht</vt:lpstr>
      <vt:lpstr>PowerPoint Presentation</vt:lpstr>
      <vt:lpstr>PowerPoint Presentation</vt:lpstr>
      <vt:lpstr>PowerPoint Presentation</vt:lpstr>
      <vt:lpstr>Discussie</vt:lpstr>
      <vt:lpstr>Finishing off</vt:lpstr>
    </vt:vector>
  </TitlesOfParts>
  <Company>Graduate School of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Domain: Issue (e.g. WoW) Question (e.g. M&amp;S in the WoW)</dc:title>
  <dc:creator>Marie Joubert</dc:creator>
  <cp:lastModifiedBy>Koffijberg, I.J.P. (Ilse)</cp:lastModifiedBy>
  <cp:revision>100</cp:revision>
  <dcterms:created xsi:type="dcterms:W3CDTF">2014-04-13T14:15:20Z</dcterms:created>
  <dcterms:modified xsi:type="dcterms:W3CDTF">2017-05-04T11:04:35Z</dcterms:modified>
</cp:coreProperties>
</file>