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4D236"/>
    <a:srgbClr val="8DA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01"/>
    <p:restoredTop sz="75735" autoAdjust="0"/>
  </p:normalViewPr>
  <p:slideViewPr>
    <p:cSldViewPr snapToGrid="0" snapToObjects="1">
      <p:cViewPr varScale="1">
        <p:scale>
          <a:sx n="100" d="100"/>
          <a:sy n="100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00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Antwoorden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vragen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doelen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benoemt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slide 1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zouden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moeten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stimuleren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vraag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Welke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uitdagingen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MaScil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docentengroep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professionele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leergemeeschap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vormen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op basis van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antwoorden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de TALIS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vragen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school/tali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4667"/>
            <a:ext cx="7772400" cy="170471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Werkwijze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Hoe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zullen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we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als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groep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docenten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te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werk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GB" sz="4000" dirty="0" err="1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gaan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Lucida Grande"/>
                <a:ea typeface="Lucida Grande"/>
                <a:cs typeface="Lucida Grande"/>
              </a:rPr>
              <a:t>?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3609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Tool </a:t>
            </a:r>
            <a:r>
              <a:rPr lang="en-US" sz="4000" dirty="0" smtClean="0">
                <a:solidFill>
                  <a:schemeClr val="tx1"/>
                </a:solidFill>
              </a:rPr>
              <a:t>PDC-1:Uitdagingen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2125" y="5638800"/>
            <a:ext cx="5619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© </a:t>
            </a:r>
            <a:r>
              <a:rPr lang="en-US" sz="1400" i="1" dirty="0" smtClean="0"/>
              <a:t>2016 </a:t>
            </a:r>
            <a:r>
              <a:rPr lang="en-US" sz="1400" i="1" dirty="0" err="1"/>
              <a:t>mascil</a:t>
            </a:r>
            <a:r>
              <a:rPr lang="en-US" sz="1400" i="1" dirty="0"/>
              <a:t> project (G.A. no. </a:t>
            </a:r>
            <a:r>
              <a:rPr lang="en-US" sz="1400" i="1" dirty="0" smtClean="0"/>
              <a:t>320693). Lead partner University of Nottingham; </a:t>
            </a:r>
            <a:r>
              <a:rPr lang="en-US" sz="1400" i="1" dirty="0"/>
              <a:t>CC-NC-SA </a:t>
            </a:r>
            <a:r>
              <a:rPr lang="en-US" sz="1400" i="1" dirty="0" smtClean="0"/>
              <a:t>4.0 </a:t>
            </a:r>
            <a:r>
              <a:rPr lang="en-US" sz="1400" i="1" dirty="0"/>
              <a:t>license granted. The project </a:t>
            </a:r>
            <a:r>
              <a:rPr lang="en-US" sz="1400" i="1" dirty="0" err="1"/>
              <a:t>mascil</a:t>
            </a:r>
            <a:r>
              <a:rPr lang="en-US" sz="1400" i="1" dirty="0"/>
              <a:t> has received funding from the European Union’s Seventh Framework </a:t>
            </a:r>
            <a:r>
              <a:rPr lang="en-US" sz="1400" i="1" dirty="0" err="1"/>
              <a:t>Programme</a:t>
            </a:r>
            <a:r>
              <a:rPr lang="en-US" sz="1400" i="1" dirty="0"/>
              <a:t> (FP7/2007-2013).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3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Overzicht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6" y="1417638"/>
            <a:ext cx="7941733" cy="46420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i="1" dirty="0" err="1" smtClean="0"/>
              <a:t>Doelen</a:t>
            </a:r>
            <a:r>
              <a:rPr lang="en-GB" i="1" dirty="0" smtClean="0"/>
              <a:t>: </a:t>
            </a:r>
          </a:p>
          <a:p>
            <a:r>
              <a:rPr lang="nl-NL" dirty="0" smtClean="0"/>
              <a:t>Persoonlijke doelen en waarden verkennen</a:t>
            </a:r>
            <a:r>
              <a:rPr lang="en-US" dirty="0" smtClean="0"/>
              <a:t>;</a:t>
            </a:r>
          </a:p>
          <a:p>
            <a:r>
              <a:rPr lang="nl-NL" dirty="0" smtClean="0"/>
              <a:t>Bespreken</a:t>
            </a:r>
            <a:r>
              <a:rPr lang="en-US" dirty="0" smtClean="0"/>
              <a:t> hoe de </a:t>
            </a:r>
            <a:r>
              <a:rPr lang="en-US" dirty="0" err="1" smtClean="0"/>
              <a:t>persoonlijke</a:t>
            </a:r>
            <a:r>
              <a:rPr lang="en-US" dirty="0" smtClean="0"/>
              <a:t> </a:t>
            </a:r>
            <a:r>
              <a:rPr lang="en-US" dirty="0" err="1" smtClean="0"/>
              <a:t>doelen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waarden</a:t>
            </a:r>
            <a:r>
              <a:rPr lang="en-US" dirty="0" smtClean="0"/>
              <a:t> in </a:t>
            </a:r>
            <a:r>
              <a:rPr lang="en-US" dirty="0" err="1" smtClean="0"/>
              <a:t>verhouding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tot de </a:t>
            </a:r>
            <a:r>
              <a:rPr lang="en-US" dirty="0" err="1" smtClean="0"/>
              <a:t>doelen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waarden</a:t>
            </a:r>
            <a:r>
              <a:rPr lang="en-US" dirty="0" smtClean="0"/>
              <a:t> van de </a:t>
            </a:r>
            <a:r>
              <a:rPr lang="en-US" dirty="0" err="1" smtClean="0"/>
              <a:t>groep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Uitdagingen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groep</a:t>
            </a:r>
            <a:r>
              <a:rPr lang="en-US" dirty="0" smtClean="0"/>
              <a:t> </a:t>
            </a:r>
            <a:r>
              <a:rPr lang="en-US" dirty="0" err="1" smtClean="0"/>
              <a:t>identificeren</a:t>
            </a:r>
            <a:r>
              <a:rPr lang="en-US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i="1" dirty="0" smtClean="0"/>
              <a:t>We </a:t>
            </a:r>
            <a:r>
              <a:rPr lang="en-GB" i="1" dirty="0" err="1" smtClean="0"/>
              <a:t>zullen</a:t>
            </a:r>
            <a:r>
              <a:rPr lang="en-GB" i="1" dirty="0" smtClean="0"/>
              <a:t>:</a:t>
            </a:r>
          </a:p>
          <a:p>
            <a:r>
              <a:rPr lang="en-GB" dirty="0" err="1" smtClean="0"/>
              <a:t>Individuele</a:t>
            </a:r>
            <a:r>
              <a:rPr lang="en-GB" dirty="0" smtClean="0"/>
              <a:t> </a:t>
            </a:r>
            <a:r>
              <a:rPr lang="en-GB" dirty="0" err="1" smtClean="0"/>
              <a:t>antwoorden</a:t>
            </a:r>
            <a:r>
              <a:rPr lang="en-GB" dirty="0" smtClean="0"/>
              <a:t> van </a:t>
            </a:r>
            <a:r>
              <a:rPr lang="en-GB" dirty="0" err="1" smtClean="0"/>
              <a:t>docenten</a:t>
            </a:r>
            <a:r>
              <a:rPr lang="en-GB" dirty="0" smtClean="0"/>
              <a:t> op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internationale</a:t>
            </a:r>
            <a:r>
              <a:rPr lang="en-GB" dirty="0" smtClean="0"/>
              <a:t> </a:t>
            </a:r>
            <a:r>
              <a:rPr lang="en-GB" dirty="0" err="1" smtClean="0"/>
              <a:t>enquette</a:t>
            </a:r>
            <a:r>
              <a:rPr lang="en-GB" dirty="0" smtClean="0"/>
              <a:t> </a:t>
            </a:r>
            <a:r>
              <a:rPr lang="en-GB" dirty="0" err="1" smtClean="0"/>
              <a:t>verkennen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Bespreken</a:t>
            </a:r>
            <a:r>
              <a:rPr lang="en-GB" dirty="0" smtClean="0"/>
              <a:t> hoe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zich</a:t>
            </a:r>
            <a:r>
              <a:rPr lang="en-GB" dirty="0" smtClean="0"/>
              <a:t> </a:t>
            </a:r>
            <a:r>
              <a:rPr lang="en-GB" dirty="0" err="1" smtClean="0"/>
              <a:t>verhouden</a:t>
            </a:r>
            <a:r>
              <a:rPr lang="en-GB" dirty="0" smtClean="0"/>
              <a:t> tot de </a:t>
            </a:r>
            <a:r>
              <a:rPr lang="en-GB" dirty="0" err="1" smtClean="0"/>
              <a:t>antwoorden</a:t>
            </a:r>
            <a:r>
              <a:rPr lang="en-GB" dirty="0" smtClean="0"/>
              <a:t> van de </a:t>
            </a:r>
            <a:r>
              <a:rPr lang="en-GB" dirty="0" err="1" smtClean="0"/>
              <a:t>groep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30mi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" y="216500"/>
            <a:ext cx="1058333" cy="10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2174875"/>
            <a:ext cx="160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53143" y="1801662"/>
            <a:ext cx="7601857" cy="39292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MaSciL</a:t>
            </a:r>
            <a:r>
              <a:rPr lang="en-US" dirty="0" smtClean="0"/>
              <a:t> </a:t>
            </a:r>
            <a:r>
              <a:rPr lang="en-US" dirty="0" err="1" smtClean="0"/>
              <a:t>docentengroepen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endParaRPr lang="en-US" dirty="0"/>
          </a:p>
          <a:p>
            <a:r>
              <a:rPr lang="en-US" dirty="0" smtClean="0"/>
              <a:t>Komen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gedurende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endParaRPr lang="en-US" dirty="0"/>
          </a:p>
          <a:p>
            <a:r>
              <a:rPr lang="en-US" dirty="0" err="1" smtClean="0"/>
              <a:t>Ondersteunen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om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lespraktijk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onderzoeken</a:t>
            </a:r>
            <a:endParaRPr lang="en-US" dirty="0"/>
          </a:p>
          <a:p>
            <a:r>
              <a:rPr lang="en-US" dirty="0" err="1" smtClean="0"/>
              <a:t>Reflecteren</a:t>
            </a:r>
            <a:r>
              <a:rPr lang="en-US" dirty="0" smtClean="0"/>
              <a:t> op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endParaRPr lang="en-US" dirty="0"/>
          </a:p>
          <a:p>
            <a:r>
              <a:rPr lang="en-US" dirty="0" err="1" smtClean="0"/>
              <a:t>Gebruiken</a:t>
            </a:r>
            <a:r>
              <a:rPr lang="en-US" dirty="0" smtClean="0"/>
              <a:t> de </a:t>
            </a: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MaSciL</a:t>
            </a:r>
            <a:r>
              <a:rPr lang="en-US" dirty="0" smtClean="0"/>
              <a:t>-toolkit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lesmateriaal</a:t>
            </a:r>
            <a:endParaRPr lang="en-US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52286" y="342444"/>
            <a:ext cx="7634514" cy="1148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Eigenschappen</a:t>
            </a:r>
            <a:r>
              <a:rPr lang="en-US" dirty="0" smtClean="0"/>
              <a:t> van </a:t>
            </a:r>
            <a:r>
              <a:rPr lang="en-US" dirty="0" err="1" smtClean="0"/>
              <a:t>MaSciL</a:t>
            </a:r>
            <a:r>
              <a:rPr lang="en-US" dirty="0" smtClean="0"/>
              <a:t> </a:t>
            </a:r>
            <a:r>
              <a:rPr lang="en-US" dirty="0" err="1" smtClean="0"/>
              <a:t>docentengroepen</a:t>
            </a:r>
            <a:endParaRPr lang="en-US" dirty="0"/>
          </a:p>
        </p:txBody>
      </p:sp>
      <p:pic>
        <p:nvPicPr>
          <p:cNvPr id="16" name="Picture 15" descr="clas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99" y="342444"/>
            <a:ext cx="965482" cy="97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2174875"/>
            <a:ext cx="160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8239" y="1983091"/>
            <a:ext cx="7926661" cy="40947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TALIS </a:t>
            </a:r>
            <a:r>
              <a:rPr lang="en-US" dirty="0" smtClean="0"/>
              <a:t>(de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vragenlijst</a:t>
            </a:r>
            <a:r>
              <a:rPr lang="en-US" dirty="0" smtClean="0"/>
              <a:t> van de OESO over </a:t>
            </a:r>
            <a:r>
              <a:rPr lang="en-US" dirty="0" err="1" smtClean="0"/>
              <a:t>lesgeven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) </a:t>
            </a:r>
            <a:r>
              <a:rPr lang="en-US" dirty="0" err="1" smtClean="0"/>
              <a:t>vraagt</a:t>
            </a:r>
            <a:r>
              <a:rPr lang="en-US" dirty="0" smtClean="0"/>
              <a:t>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scholen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werkomstandigheden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leeromgeving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Het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behandelt</a:t>
            </a:r>
            <a:r>
              <a:rPr lang="en-US" dirty="0" smtClean="0"/>
              <a:t> </a:t>
            </a:r>
            <a:r>
              <a:rPr lang="en-US" dirty="0" err="1" smtClean="0"/>
              <a:t>belangrijke</a:t>
            </a:r>
            <a:r>
              <a:rPr lang="en-US" dirty="0" smtClean="0"/>
              <a:t> </a:t>
            </a:r>
            <a:r>
              <a:rPr lang="en-US" dirty="0" err="1" smtClean="0"/>
              <a:t>thema’s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de </a:t>
            </a:r>
            <a:r>
              <a:rPr lang="en-US" dirty="0" err="1" smtClean="0"/>
              <a:t>opleiding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professionele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 van </a:t>
            </a:r>
            <a:r>
              <a:rPr lang="en-US" dirty="0" err="1" smtClean="0"/>
              <a:t>docenten</a:t>
            </a:r>
            <a:r>
              <a:rPr lang="en-US" dirty="0" smtClean="0"/>
              <a:t>;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waardering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feedback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; het </a:t>
            </a:r>
            <a:r>
              <a:rPr lang="en-US" dirty="0" err="1" smtClean="0"/>
              <a:t>schoolklimaat</a:t>
            </a:r>
            <a:r>
              <a:rPr lang="en-US" dirty="0" smtClean="0"/>
              <a:t>; </a:t>
            </a:r>
            <a:r>
              <a:rPr lang="en-US" dirty="0" err="1" smtClean="0"/>
              <a:t>leiderschap</a:t>
            </a:r>
            <a:r>
              <a:rPr lang="en-US" dirty="0" smtClean="0"/>
              <a:t> in de school; hoe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r>
              <a:rPr lang="en-US" dirty="0" smtClean="0"/>
              <a:t> over </a:t>
            </a:r>
            <a:r>
              <a:rPr lang="en-US" dirty="0" err="1" smtClean="0"/>
              <a:t>onderwijs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hoe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lesgeven</a:t>
            </a:r>
            <a:r>
              <a:rPr lang="en-US" dirty="0" smtClean="0"/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83318" y="243792"/>
            <a:ext cx="7203482" cy="1534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Het </a:t>
            </a:r>
            <a:r>
              <a:rPr lang="en-US" dirty="0" err="1" smtClean="0"/>
              <a:t>begrijpen</a:t>
            </a:r>
            <a:r>
              <a:rPr lang="en-US" dirty="0" smtClean="0"/>
              <a:t> van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lesgeven</a:t>
            </a:r>
            <a:endParaRPr lang="en-US" dirty="0"/>
          </a:p>
        </p:txBody>
      </p:sp>
      <p:pic>
        <p:nvPicPr>
          <p:cNvPr id="16" name="Picture 15" descr="clas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28" y="306156"/>
            <a:ext cx="1076490" cy="10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2174875"/>
            <a:ext cx="160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08000" y="1542143"/>
            <a:ext cx="8182430" cy="4971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 smtClean="0"/>
              <a:t>Binnen</a:t>
            </a:r>
            <a:r>
              <a:rPr lang="en-US" sz="2200" dirty="0" smtClean="0"/>
              <a:t> TALIS</a:t>
            </a:r>
            <a:r>
              <a:rPr lang="en-US" sz="2200" dirty="0"/>
              <a:t>, </a:t>
            </a:r>
            <a:r>
              <a:rPr lang="en-US" sz="2200" dirty="0" err="1" smtClean="0"/>
              <a:t>werd</a:t>
            </a:r>
            <a:r>
              <a:rPr lang="en-US" sz="2200" dirty="0" smtClean="0"/>
              <a:t> </a:t>
            </a:r>
            <a:r>
              <a:rPr lang="en-US" sz="2200" dirty="0" err="1" smtClean="0"/>
              <a:t>docenten</a:t>
            </a:r>
            <a:r>
              <a:rPr lang="en-US" sz="2200" dirty="0" smtClean="0"/>
              <a:t> </a:t>
            </a:r>
            <a:r>
              <a:rPr lang="en-US" sz="2200" dirty="0" err="1" smtClean="0"/>
              <a:t>gevraagd</a:t>
            </a:r>
            <a:r>
              <a:rPr lang="en-US" sz="2200" dirty="0" smtClean="0"/>
              <a:t>: </a:t>
            </a:r>
          </a:p>
          <a:p>
            <a:pPr marL="0" indent="0">
              <a:buNone/>
            </a:pPr>
            <a:r>
              <a:rPr lang="en-US" sz="2200" b="1" dirty="0" smtClean="0"/>
              <a:t>Hoe </a:t>
            </a:r>
            <a:r>
              <a:rPr lang="en-US" sz="2200" b="1" dirty="0" err="1" smtClean="0"/>
              <a:t>vaak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doet</a:t>
            </a:r>
            <a:r>
              <a:rPr lang="en-US" sz="2200" b="1" dirty="0" smtClean="0"/>
              <a:t> u het </a:t>
            </a:r>
            <a:r>
              <a:rPr lang="en-US" sz="2200" b="1" dirty="0" err="1" smtClean="0"/>
              <a:t>volgende</a:t>
            </a:r>
            <a:r>
              <a:rPr lang="en-US" sz="2200" b="1" dirty="0" smtClean="0"/>
              <a:t> op school?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12868"/>
            <a:ext cx="9144000" cy="1029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TALIS</a:t>
            </a:r>
            <a:endParaRPr lang="en-US" dirty="0"/>
          </a:p>
        </p:txBody>
      </p:sp>
      <p:pic>
        <p:nvPicPr>
          <p:cNvPr id="16" name="Picture 15" descr="clas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92506"/>
            <a:ext cx="1036250" cy="105006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18163"/>
              </p:ext>
            </p:extLst>
          </p:nvPr>
        </p:nvGraphicFramePr>
        <p:xfrm>
          <a:off x="508000" y="2544206"/>
          <a:ext cx="7950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100"/>
                <a:gridCol w="3975100"/>
              </a:tblGrid>
              <a:tr h="52370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Focus op het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leren</a:t>
                      </a:r>
                      <a:endParaRPr lang="nl-NL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Zorgen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voor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gemeenschappelijke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standaarden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voor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beoordeling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	van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leerlingen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523703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Gedeelde</a:t>
                      </a: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visie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Deelnemen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personeelsbijeenkomsten</a:t>
                      </a:r>
                      <a:r>
                        <a:rPr lang="en-US" dirty="0" smtClean="0"/>
                        <a:t> om de </a:t>
                      </a:r>
                      <a:r>
                        <a:rPr lang="en-US" dirty="0" err="1" smtClean="0"/>
                        <a:t>visie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missie</a:t>
                      </a:r>
                      <a:r>
                        <a:rPr lang="en-US" dirty="0" smtClean="0"/>
                        <a:t> van de school 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bespreken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523703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Reflectie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Deelnemen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professionaliseringsactiviteiten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523703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Deprivatisering</a:t>
                      </a: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 van de </a:t>
                      </a: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praktijk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Observeren</a:t>
                      </a:r>
                      <a:r>
                        <a:rPr lang="en-US" dirty="0" smtClean="0"/>
                        <a:t> van </a:t>
                      </a:r>
                      <a:r>
                        <a:rPr lang="en-US" dirty="0" err="1" smtClean="0"/>
                        <a:t>andere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docenten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feedback </a:t>
                      </a:r>
                      <a:r>
                        <a:rPr lang="en-US" dirty="0" err="1" smtClean="0"/>
                        <a:t>geven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5237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8000"/>
                          </a:solidFill>
                        </a:rPr>
                        <a:t>Samenwerkingsactiviteiten</a:t>
                      </a: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	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Lesmateriaal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uitwisselen</a:t>
                      </a:r>
                      <a:r>
                        <a:rPr lang="en-US" dirty="0" smtClean="0"/>
                        <a:t> met </a:t>
                      </a:r>
                      <a:r>
                        <a:rPr lang="en-US" dirty="0" err="1" smtClean="0"/>
                        <a:t>collega’s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Gezamelijk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lesgeven</a:t>
                      </a:r>
                      <a:r>
                        <a:rPr lang="en-US" dirty="0" smtClean="0"/>
                        <a:t> in </a:t>
                      </a:r>
                      <a:r>
                        <a:rPr lang="en-US" dirty="0" err="1" smtClean="0"/>
                        <a:t>dezelfde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klas</a:t>
                      </a:r>
                      <a:r>
                        <a:rPr lang="en-US" dirty="0" smtClean="0"/>
                        <a:t>.</a:t>
                      </a:r>
                      <a:endParaRPr lang="nl-N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6" y="313419"/>
            <a:ext cx="7581799" cy="113801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Discussie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33" y="1950764"/>
            <a:ext cx="7778952" cy="41089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 TALIS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weerspiegelen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 die </a:t>
            </a:r>
            <a:r>
              <a:rPr lang="en-US" dirty="0" err="1" smtClean="0"/>
              <a:t>ook</a:t>
            </a:r>
            <a:r>
              <a:rPr lang="en-US" dirty="0" smtClean="0"/>
              <a:t> van </a:t>
            </a:r>
            <a:r>
              <a:rPr lang="en-US" dirty="0" err="1" smtClean="0"/>
              <a:t>belang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professionele</a:t>
            </a:r>
            <a:r>
              <a:rPr lang="en-US" dirty="0" smtClean="0"/>
              <a:t> </a:t>
            </a:r>
            <a:r>
              <a:rPr lang="en-US" dirty="0" err="1" smtClean="0"/>
              <a:t>leergemeenschap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MaSciL-docentengroepen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uitdagingen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om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effectieve</a:t>
            </a:r>
            <a:r>
              <a:rPr lang="en-US" dirty="0" smtClean="0"/>
              <a:t> </a:t>
            </a:r>
            <a:r>
              <a:rPr lang="en-US" dirty="0" err="1" smtClean="0"/>
              <a:t>MaSciL-docentengroep</a:t>
            </a:r>
            <a:r>
              <a:rPr lang="en-US" dirty="0" smtClean="0"/>
              <a:t> in de </a:t>
            </a:r>
            <a:r>
              <a:rPr lang="en-US" dirty="0" err="1" smtClean="0"/>
              <a:t>vorm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professionele</a:t>
            </a:r>
            <a:r>
              <a:rPr lang="en-US" dirty="0" smtClean="0"/>
              <a:t> </a:t>
            </a:r>
            <a:r>
              <a:rPr lang="en-US" dirty="0" err="1" smtClean="0"/>
              <a:t>leergemeenschap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, op basis van de </a:t>
            </a:r>
            <a:r>
              <a:rPr lang="en-US" dirty="0" err="1" smtClean="0"/>
              <a:t>antwoorden</a:t>
            </a:r>
            <a:r>
              <a:rPr lang="en-US" dirty="0" smtClean="0"/>
              <a:t> van de </a:t>
            </a:r>
            <a:r>
              <a:rPr lang="en-US" dirty="0" err="1" smtClean="0"/>
              <a:t>groep</a:t>
            </a:r>
            <a:r>
              <a:rPr lang="en-US" dirty="0" smtClean="0"/>
              <a:t>? </a:t>
            </a:r>
          </a:p>
        </p:txBody>
      </p:sp>
      <p:pic>
        <p:nvPicPr>
          <p:cNvPr id="5" name="Picture 4" descr="clas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12796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858" y="274638"/>
            <a:ext cx="7688942" cy="1143000"/>
          </a:xfrm>
        </p:spPr>
        <p:txBody>
          <a:bodyPr/>
          <a:lstStyle/>
          <a:p>
            <a:r>
              <a:rPr lang="en-US" dirty="0" smtClean="0"/>
              <a:t>Finishing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933" y="1465262"/>
            <a:ext cx="6891866" cy="4676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Bedenk</a:t>
            </a:r>
            <a:r>
              <a:rPr lang="en-US" dirty="0" smtClean="0"/>
              <a:t> met de </a:t>
            </a:r>
            <a:r>
              <a:rPr lang="en-US" dirty="0" err="1" smtClean="0"/>
              <a:t>groep</a:t>
            </a:r>
            <a:r>
              <a:rPr lang="en-US" dirty="0" smtClean="0"/>
              <a:t> </a:t>
            </a:r>
            <a:r>
              <a:rPr lang="en-US" dirty="0" err="1" smtClean="0"/>
              <a:t>manieren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geïdentificeerde</a:t>
            </a:r>
            <a:r>
              <a:rPr lang="en-US" dirty="0" smtClean="0"/>
              <a:t> </a:t>
            </a:r>
            <a:r>
              <a:rPr lang="en-US" dirty="0" err="1" smtClean="0"/>
              <a:t>uitdagingen</a:t>
            </a:r>
            <a:r>
              <a:rPr lang="en-US" dirty="0" smtClean="0"/>
              <a:t>. </a:t>
            </a:r>
            <a:r>
              <a:rPr lang="en-US" dirty="0" err="1" smtClean="0"/>
              <a:t>Stel</a:t>
            </a:r>
            <a:r>
              <a:rPr lang="en-US" dirty="0" smtClean="0"/>
              <a:t> </a:t>
            </a:r>
            <a:r>
              <a:rPr lang="en-US" dirty="0" err="1" smtClean="0"/>
              <a:t>daarbij</a:t>
            </a:r>
            <a:r>
              <a:rPr lang="en-US" dirty="0" smtClean="0"/>
              <a:t> </a:t>
            </a:r>
            <a:r>
              <a:rPr lang="en-US" dirty="0" err="1" smtClean="0"/>
              <a:t>prioriteiten</a:t>
            </a:r>
            <a:r>
              <a:rPr lang="en-US" dirty="0" smtClean="0"/>
              <a:t> vast. </a:t>
            </a:r>
            <a:r>
              <a:rPr lang="en-US" dirty="0" err="1" smtClean="0"/>
              <a:t>Bespreek</a:t>
            </a:r>
            <a:r>
              <a:rPr lang="en-US" dirty="0" smtClean="0"/>
              <a:t> de </a:t>
            </a:r>
            <a:r>
              <a:rPr lang="en-US" dirty="0" err="1" smtClean="0"/>
              <a:t>belangrijkste</a:t>
            </a:r>
            <a:r>
              <a:rPr lang="en-US" dirty="0" smtClean="0"/>
              <a:t> </a:t>
            </a:r>
            <a:r>
              <a:rPr lang="en-US" dirty="0" err="1" smtClean="0"/>
              <a:t>uitdagingen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Bedenk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</a:t>
            </a:r>
            <a:r>
              <a:rPr lang="en-US" dirty="0" err="1" smtClean="0"/>
              <a:t>praktische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Meer </a:t>
            </a:r>
            <a:r>
              <a:rPr lang="en-US" dirty="0" err="1" smtClean="0"/>
              <a:t>informatie</a:t>
            </a:r>
            <a:r>
              <a:rPr lang="en-US" dirty="0" smtClean="0"/>
              <a:t> over TALIS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op:</a:t>
            </a:r>
            <a:r>
              <a:rPr lang="en-US" sz="2800" dirty="0" err="1" smtClean="0">
                <a:hlinkClick r:id="rId3"/>
              </a:rPr>
              <a:t>http</a:t>
            </a:r>
            <a:r>
              <a:rPr lang="en-US" sz="2800" dirty="0" smtClean="0">
                <a:hlinkClick r:id="rId3"/>
              </a:rPr>
              <a:t>://www.oecd.org/edu/school/talis.htm</a:t>
            </a:r>
            <a:endParaRPr lang="en-US" sz="2800" dirty="0"/>
          </a:p>
        </p:txBody>
      </p:sp>
      <p:pic>
        <p:nvPicPr>
          <p:cNvPr id="5" name="Picture 4" descr="nextstep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8347"/>
            <a:ext cx="1056215" cy="1116000"/>
          </a:xfrm>
          <a:prstGeom prst="rect">
            <a:avLst/>
          </a:prstGeom>
        </p:spPr>
      </p:pic>
      <p:pic>
        <p:nvPicPr>
          <p:cNvPr id="6" name="Picture 5" descr="clas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1705"/>
            <a:ext cx="106579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Werkwijze Hoe zullen we als groep docenten te werk gaan? </vt:lpstr>
      <vt:lpstr>Overzicht</vt:lpstr>
      <vt:lpstr>PowerPoint Presentation</vt:lpstr>
      <vt:lpstr>PowerPoint Presentation</vt:lpstr>
      <vt:lpstr>PowerPoint Presentation</vt:lpstr>
      <vt:lpstr>Discussie</vt:lpstr>
      <vt:lpstr>Finishing off</vt:lpstr>
    </vt:vector>
  </TitlesOfParts>
  <Company>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Koffijberg, I.J.P. (Ilse)</cp:lastModifiedBy>
  <cp:revision>100</cp:revision>
  <dcterms:created xsi:type="dcterms:W3CDTF">2014-04-13T14:15:20Z</dcterms:created>
  <dcterms:modified xsi:type="dcterms:W3CDTF">2017-05-04T11:04:35Z</dcterms:modified>
</cp:coreProperties>
</file>