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27"/>
  </p:notesMasterIdLst>
  <p:handoutMasterIdLst>
    <p:handoutMasterId r:id="rId28"/>
  </p:handoutMasterIdLst>
  <p:sldIdLst>
    <p:sldId id="353" r:id="rId5"/>
    <p:sldId id="373" r:id="rId6"/>
    <p:sldId id="376" r:id="rId7"/>
    <p:sldId id="377" r:id="rId8"/>
    <p:sldId id="378" r:id="rId9"/>
    <p:sldId id="380" r:id="rId10"/>
    <p:sldId id="381" r:id="rId11"/>
    <p:sldId id="382" r:id="rId12"/>
    <p:sldId id="396" r:id="rId13"/>
    <p:sldId id="383" r:id="rId14"/>
    <p:sldId id="384" r:id="rId15"/>
    <p:sldId id="407" r:id="rId16"/>
    <p:sldId id="398" r:id="rId17"/>
    <p:sldId id="399" r:id="rId18"/>
    <p:sldId id="400" r:id="rId19"/>
    <p:sldId id="401" r:id="rId20"/>
    <p:sldId id="390" r:id="rId21"/>
    <p:sldId id="402" r:id="rId22"/>
    <p:sldId id="403" r:id="rId23"/>
    <p:sldId id="404" r:id="rId24"/>
    <p:sldId id="405" r:id="rId25"/>
    <p:sldId id="371" r:id="rId26"/>
  </p:sldIdLst>
  <p:sldSz cx="9144000" cy="6858000" type="screen4x3"/>
  <p:notesSz cx="6781800" cy="992028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oor de Goede" initials="Fd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F4B"/>
    <a:srgbClr val="DC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88544" autoAdjust="0"/>
  </p:normalViewPr>
  <p:slideViewPr>
    <p:cSldViewPr>
      <p:cViewPr varScale="1">
        <p:scale>
          <a:sx n="76" d="100"/>
          <a:sy n="76" d="100"/>
        </p:scale>
        <p:origin x="132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48" y="-90"/>
      </p:cViewPr>
      <p:guideLst>
        <p:guide orient="horz" pos="3125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0E6004-F81A-4301-992D-1B27446AD56E}" type="datetimeFigureOut">
              <a:rPr lang="nl-NL"/>
              <a:pPr>
                <a:defRPr/>
              </a:pPr>
              <a:t>6-2-2023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1750" y="942181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5D744E-F25E-45E5-B6D4-23DF0B9ACA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3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3E1BD3-2A2C-416E-B295-63D649C3264D}" type="datetimeFigureOut">
              <a:rPr lang="nl-NL"/>
              <a:pPr>
                <a:defRPr/>
              </a:pPr>
              <a:t>6-2-2023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400297-E698-47F3-B17B-1E3C672DC9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907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180A7-86CA-47F7-9438-3603BF04210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54588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30" tIns="45665" rIns="91330" bIns="45665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3288"/>
            <a:ext cx="4967288" cy="44608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/>
              <a:t>Deze presentatie gaat over de risico’s van asbest, hoe asbest te herkennen</a:t>
            </a:r>
            <a:r>
              <a:rPr lang="nl-NL" baseline="0" dirty="0"/>
              <a:t> en wat te doen bij onverwachte blootstelling</a:t>
            </a:r>
            <a:r>
              <a:rPr lang="nl-NL" dirty="0"/>
              <a:t>. De presentatie is algemeen. Gebruik waar mogelijk in de presentatie foto’s en voorbeelden uit de eigen praktijk, om de presentatie herkenbaarder te maken voor je werknemers.</a:t>
            </a:r>
          </a:p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94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boven: Asbest verwerkt als isolatiemateriaal in een brandwerende deur</a:t>
            </a:r>
          </a:p>
          <a:p>
            <a:r>
              <a:rPr lang="nl-NL" altLang="nl-NL" dirty="0"/>
              <a:t>Foto onder: Wandbeplating van asbest</a:t>
            </a:r>
            <a:endParaRPr lang="en-US" alt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00297-E698-47F3-B17B-1E3C672DC953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1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AAD15-0484-4DE9-9DC5-0B9650347FF2}" type="slidenum">
              <a:rPr lang="en-US" altLang="nl-NL"/>
              <a:pPr/>
              <a:t>18</a:t>
            </a:fld>
            <a:endParaRPr lang="en-US" altLang="nl-NL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links: damwand met asbestcoating</a:t>
            </a:r>
          </a:p>
          <a:p>
            <a:r>
              <a:rPr lang="nl-NL" altLang="nl-NL" dirty="0"/>
              <a:t>Foto rechts: asbestkoord afdichting van leiding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52082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72DBD-E655-4607-8FB7-8DB87FD0B50C}" type="slidenum">
              <a:rPr lang="en-US" altLang="nl-NL"/>
              <a:pPr/>
              <a:t>19</a:t>
            </a:fld>
            <a:endParaRPr lang="en-US" altLang="nl-N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links boven: </a:t>
            </a:r>
            <a:r>
              <a:rPr lang="nl-NL" altLang="nl-NL" dirty="0" err="1"/>
              <a:t>Golfplatendak</a:t>
            </a:r>
            <a:r>
              <a:rPr lang="nl-NL" altLang="nl-NL" dirty="0"/>
              <a:t> van asbest (evt. nok)</a:t>
            </a:r>
          </a:p>
          <a:p>
            <a:r>
              <a:rPr lang="nl-NL" altLang="nl-NL" dirty="0"/>
              <a:t>Foto rechts boven: Plaatafwerking van asbest</a:t>
            </a:r>
          </a:p>
          <a:p>
            <a:r>
              <a:rPr lang="nl-NL" altLang="nl-NL" dirty="0"/>
              <a:t>Foto links onder: Golfplaat van asbest in de grond</a:t>
            </a:r>
          </a:p>
          <a:p>
            <a:r>
              <a:rPr lang="nl-NL" altLang="nl-NL" dirty="0"/>
              <a:t>Foto rechts onder: Bodemverontreiniging met losse stukken asbest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114674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Monsterneming: het gecertificeerde asbestinventarisatielaboratorium</a:t>
            </a:r>
            <a:r>
              <a:rPr lang="nl-NL" baseline="0" dirty="0"/>
              <a:t> bepaalt ook de risicoklasse van het werk.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00297-E698-47F3-B17B-1E3C672DC953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705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EEF9D-27E3-40C3-9628-C7DF1CBCF91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>
              <a:cs typeface="Arial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54588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30" tIns="45665" rIns="91330" bIns="45665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3288"/>
            <a:ext cx="4967288" cy="44608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4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00297-E698-47F3-B17B-1E3C672DC95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57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altLang="nl-NL" sz="1200" dirty="0"/>
              <a:t>Vezels die in te ademen zijn noemen</a:t>
            </a:r>
            <a:r>
              <a:rPr lang="nl-NL" altLang="nl-NL" sz="1200" baseline="0" dirty="0"/>
              <a:t> we ook wel </a:t>
            </a:r>
            <a:r>
              <a:rPr lang="nl-NL" altLang="nl-NL" sz="1200" dirty="0"/>
              <a:t>“</a:t>
            </a:r>
            <a:r>
              <a:rPr lang="nl-NL" altLang="nl-NL" sz="1200" dirty="0" err="1"/>
              <a:t>respirabele</a:t>
            </a:r>
            <a:r>
              <a:rPr lang="nl-NL" altLang="nl-NL" sz="1200" dirty="0"/>
              <a:t>” vezels, dit</a:t>
            </a:r>
            <a:r>
              <a:rPr lang="nl-NL" altLang="nl-NL" sz="1200" baseline="0" dirty="0"/>
              <a:t> zijn vezels</a:t>
            </a:r>
            <a:r>
              <a:rPr lang="nl-NL" altLang="nl-NL" sz="1200" dirty="0"/>
              <a:t> met een lengte tussen</a:t>
            </a:r>
            <a:r>
              <a:rPr lang="nl-NL" altLang="nl-NL" sz="1200" baseline="0" dirty="0"/>
              <a:t> de</a:t>
            </a:r>
            <a:r>
              <a:rPr lang="nl-NL" altLang="nl-NL" sz="1200" dirty="0"/>
              <a:t> 5 en 250 micrometer (miljoenste deel van een meter)</a:t>
            </a:r>
            <a:r>
              <a:rPr lang="nl-NL" altLang="nl-NL" sz="1200" baseline="0" dirty="0"/>
              <a:t> en een diameter kleiner dan 3 micrometer. </a:t>
            </a:r>
            <a:endParaRPr lang="nl-NL" altLang="nl-NL" sz="1200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00297-E698-47F3-B17B-1E3C672DC953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06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Effecten van de</a:t>
            </a:r>
            <a:r>
              <a:rPr lang="nl-NL" baseline="0" dirty="0"/>
              <a:t> strengere luchtgrenswaarden op de </a:t>
            </a:r>
            <a:r>
              <a:rPr lang="nl-NL" dirty="0"/>
              <a:t>indeling van werkzaamheden in risicoklassen zijn nog niet bekend.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00297-E698-47F3-B17B-1E3C672DC953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67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DCA89-2D39-4E90-AEAB-46037C4542EC}" type="slidenum">
              <a:rPr lang="en-US" altLang="nl-NL">
                <a:solidFill>
                  <a:srgbClr val="000000"/>
                </a:solidFill>
              </a:rPr>
              <a:pPr/>
              <a:t>12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links boven: Panelen </a:t>
            </a:r>
          </a:p>
          <a:p>
            <a:r>
              <a:rPr lang="nl-NL" altLang="nl-NL" dirty="0"/>
              <a:t>Foto rechts boven: Raamkit en Panelen</a:t>
            </a:r>
          </a:p>
          <a:p>
            <a:r>
              <a:rPr lang="nl-NL" altLang="nl-NL" dirty="0"/>
              <a:t>Foto links</a:t>
            </a:r>
            <a:r>
              <a:rPr lang="nl-NL" altLang="nl-NL" baseline="0" dirty="0"/>
              <a:t>onder</a:t>
            </a:r>
            <a:r>
              <a:rPr lang="nl-NL" altLang="nl-NL" dirty="0"/>
              <a:t>: Dakbeschot</a:t>
            </a:r>
          </a:p>
          <a:p>
            <a:r>
              <a:rPr lang="nl-NL" altLang="nl-NL" dirty="0"/>
              <a:t>Foto rechtsonder: Plafondbeplating/dakbeschot</a:t>
            </a:r>
          </a:p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5114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ECC28-4482-4AF0-8EBA-2C6CAB9A5FC3}" type="slidenum">
              <a:rPr lang="en-US" altLang="nl-NL"/>
              <a:pPr/>
              <a:t>13</a:t>
            </a:fld>
            <a:endParaRPr lang="en-US" altLang="nl-NL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boven: </a:t>
            </a:r>
            <a:r>
              <a:rPr lang="nl-NL" altLang="nl-NL" dirty="0" err="1"/>
              <a:t>Golfplatendak</a:t>
            </a:r>
            <a:r>
              <a:rPr lang="nl-NL" altLang="nl-NL" dirty="0"/>
              <a:t> + Nok</a:t>
            </a:r>
          </a:p>
          <a:p>
            <a:r>
              <a:rPr lang="nl-NL" altLang="nl-NL" dirty="0"/>
              <a:t>Foto onder: Voederbak van asbest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5240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184D5-4719-4B56-8D11-15A503307AE3}" type="slidenum">
              <a:rPr lang="en-US" altLang="nl-NL"/>
              <a:pPr/>
              <a:t>14</a:t>
            </a:fld>
            <a:endParaRPr lang="en-US" altLang="nl-NL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boven: Asbestkoord in deur</a:t>
            </a:r>
          </a:p>
          <a:p>
            <a:r>
              <a:rPr lang="nl-NL" altLang="nl-NL" dirty="0"/>
              <a:t>Foto onder: Asbestplaatje (bruine plaat)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36884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18622-BE11-4B5D-9BAE-A8444CEDA986}" type="slidenum">
              <a:rPr lang="en-US" altLang="nl-NL"/>
              <a:pPr/>
              <a:t>15</a:t>
            </a:fld>
            <a:endParaRPr lang="en-US" altLang="nl-NL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boven: Asbest isolatie om leidingen</a:t>
            </a:r>
          </a:p>
          <a:p>
            <a:r>
              <a:rPr lang="nl-NL" altLang="nl-NL" dirty="0"/>
              <a:t>Foto onder: Asbest isolatie leidingen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49997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CBC4E-12E9-4B01-902B-C315AACC9D3F}" type="slidenum">
              <a:rPr lang="en-US" altLang="nl-NL"/>
              <a:pPr/>
              <a:t>16</a:t>
            </a:fld>
            <a:endParaRPr lang="en-US" altLang="nl-NL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boven: Plafond asbestbeplating</a:t>
            </a:r>
          </a:p>
          <a:p>
            <a:r>
              <a:rPr lang="nl-NL" altLang="nl-NL" dirty="0"/>
              <a:t>Foto onder: Asbestbeplating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12025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5000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5000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 userDrawn="1"/>
        </p:nvSpPr>
        <p:spPr>
          <a:xfrm>
            <a:off x="357188" y="6357938"/>
            <a:ext cx="2857500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2"/>
          </p:nvPr>
        </p:nvSpPr>
        <p:spPr>
          <a:xfrm>
            <a:off x="-32" y="966553"/>
            <a:ext cx="9144000" cy="539140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500042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500042 h 5143500"/>
              <a:gd name="connsiteX0" fmla="*/ 0 w 9144000"/>
              <a:gd name="connsiteY0" fmla="*/ 500042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500042 h 5143500"/>
              <a:gd name="connsiteX0" fmla="*/ 0 w 9144000"/>
              <a:gd name="connsiteY0" fmla="*/ 500042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500042 h 5143500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530099"/>
              <a:gd name="connsiteX1" fmla="*/ 9144000 w 9144000"/>
              <a:gd name="connsiteY1" fmla="*/ 29433 h 5530099"/>
              <a:gd name="connsiteX2" fmla="*/ 9144000 w 9144000"/>
              <a:gd name="connsiteY2" fmla="*/ 5172933 h 5530099"/>
              <a:gd name="connsiteX3" fmla="*/ 0 w 9144000"/>
              <a:gd name="connsiteY3" fmla="*/ 5530099 h 5530099"/>
              <a:gd name="connsiteX4" fmla="*/ 0 w 9144000"/>
              <a:gd name="connsiteY4" fmla="*/ 529475 h 5530099"/>
              <a:gd name="connsiteX0" fmla="*/ 0 w 9144000"/>
              <a:gd name="connsiteY0" fmla="*/ 529475 h 5530099"/>
              <a:gd name="connsiteX1" fmla="*/ 9144000 w 9144000"/>
              <a:gd name="connsiteY1" fmla="*/ 29433 h 5530099"/>
              <a:gd name="connsiteX2" fmla="*/ 9144000 w 9144000"/>
              <a:gd name="connsiteY2" fmla="*/ 5530099 h 5530099"/>
              <a:gd name="connsiteX3" fmla="*/ 0 w 9144000"/>
              <a:gd name="connsiteY3" fmla="*/ 5530099 h 5530099"/>
              <a:gd name="connsiteX4" fmla="*/ 0 w 9144000"/>
              <a:gd name="connsiteY4" fmla="*/ 529475 h 553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30099">
                <a:moveTo>
                  <a:pt x="0" y="529475"/>
                </a:moveTo>
                <a:cubicBezTo>
                  <a:pt x="3857097" y="0"/>
                  <a:pt x="7679212" y="50624"/>
                  <a:pt x="9144000" y="29433"/>
                </a:cubicBezTo>
                <a:lnTo>
                  <a:pt x="9144000" y="5530099"/>
                </a:lnTo>
                <a:lnTo>
                  <a:pt x="0" y="5530099"/>
                </a:lnTo>
                <a:lnTo>
                  <a:pt x="0" y="529475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938" y="2000240"/>
            <a:ext cx="8243862" cy="1470025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486" y="5492789"/>
            <a:ext cx="8215314" cy="507979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6AA4-3E05-40A0-9F65-4FECE013F3D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34027-5DAD-4F04-8CCE-4D5C3E04C36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60495" y="1714488"/>
            <a:ext cx="8215313" cy="4429156"/>
          </a:xfrm>
        </p:spPr>
        <p:txBody>
          <a:bodyPr/>
          <a:lstStyle>
            <a:lvl4pPr marL="542925" indent="-180975">
              <a:defRPr/>
            </a:lvl4pPr>
            <a:lvl5pPr marL="712788" indent="-169863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71414"/>
            <a:ext cx="8258204" cy="107157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8320088" y="6362700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0BCAF-D822-432A-B5A8-F5986DAEDB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atjes, tabellen,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8320088" y="6362700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5035-329B-4EF0-8063-D0158BEF727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6"/>
            <a:ext cx="3950079" cy="465969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473368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259006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616172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557254 w 3929062"/>
              <a:gd name="connsiteY3" fmla="*/ 4222767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50079"/>
              <a:gd name="connsiteY0" fmla="*/ 87753 h 4659699"/>
              <a:gd name="connsiteX1" fmla="*/ 3929062 w 3950079"/>
              <a:gd name="connsiteY1" fmla="*/ 16339 h 4659699"/>
              <a:gd name="connsiteX2" fmla="*/ 3929062 w 3950079"/>
              <a:gd name="connsiteY2" fmla="*/ 2016589 h 4659699"/>
              <a:gd name="connsiteX3" fmla="*/ 3946645 w 3950079"/>
              <a:gd name="connsiteY3" fmla="*/ 4650380 h 4659699"/>
              <a:gd name="connsiteX4" fmla="*/ 0 w 3950079"/>
              <a:gd name="connsiteY4" fmla="*/ 4659699 h 4659699"/>
              <a:gd name="connsiteX5" fmla="*/ 0 w 3950079"/>
              <a:gd name="connsiteY5" fmla="*/ 87753 h 46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079" h="465969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2016589"/>
                </a:lnTo>
                <a:cubicBezTo>
                  <a:pt x="3925628" y="2835515"/>
                  <a:pt x="3950079" y="3831454"/>
                  <a:pt x="3946645" y="4650380"/>
                </a:cubicBezTo>
                <a:lnTo>
                  <a:pt x="0" y="465969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457530" y="1714488"/>
            <a:ext cx="4000500" cy="44291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  <a:endParaRPr lang="nl-NL" dirty="0"/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A405-7CD3-4335-9F1A-6E275084D8A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6"/>
            <a:ext cx="3929062" cy="201658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062" h="201658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2016589"/>
                </a:lnTo>
                <a:lnTo>
                  <a:pt x="0" y="201658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457530" y="1714517"/>
            <a:ext cx="4000500" cy="442912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afbeelding 15"/>
          <p:cNvSpPr>
            <a:spLocks noGrp="1"/>
          </p:cNvSpPr>
          <p:nvPr>
            <p:ph type="pic" sz="quarter" idx="15"/>
          </p:nvPr>
        </p:nvSpPr>
        <p:spPr>
          <a:xfrm>
            <a:off x="4765075" y="3857628"/>
            <a:ext cx="3929063" cy="2214582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  <a:endParaRPr lang="nl-NL" dirty="0"/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48D4-FEA7-4E95-9D60-95E438D2D7D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488889" y="1428737"/>
            <a:ext cx="8213215" cy="4702226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500018 h 4457029"/>
              <a:gd name="connsiteX1" fmla="*/ 3929062 w 3929062"/>
              <a:gd name="connsiteY1" fmla="*/ 0 h 4457029"/>
              <a:gd name="connsiteX2" fmla="*/ 3929062 w 3929062"/>
              <a:gd name="connsiteY2" fmla="*/ 2000250 h 4457029"/>
              <a:gd name="connsiteX3" fmla="*/ 3918761 w 3929062"/>
              <a:gd name="connsiteY3" fmla="*/ 4457029 h 4457029"/>
              <a:gd name="connsiteX4" fmla="*/ 0 w 3929062"/>
              <a:gd name="connsiteY4" fmla="*/ 4429070 h 4457029"/>
              <a:gd name="connsiteX5" fmla="*/ 0 w 3929062"/>
              <a:gd name="connsiteY5" fmla="*/ 500018 h 4457029"/>
              <a:gd name="connsiteX0" fmla="*/ 0 w 3929062"/>
              <a:gd name="connsiteY0" fmla="*/ 357166 h 4314177"/>
              <a:gd name="connsiteX1" fmla="*/ 3929062 w 3929062"/>
              <a:gd name="connsiteY1" fmla="*/ 0 h 4314177"/>
              <a:gd name="connsiteX2" fmla="*/ 3929062 w 3929062"/>
              <a:gd name="connsiteY2" fmla="*/ 1857398 h 4314177"/>
              <a:gd name="connsiteX3" fmla="*/ 3918761 w 3929062"/>
              <a:gd name="connsiteY3" fmla="*/ 4314177 h 4314177"/>
              <a:gd name="connsiteX4" fmla="*/ 0 w 3929062"/>
              <a:gd name="connsiteY4" fmla="*/ 4286218 h 4314177"/>
              <a:gd name="connsiteX5" fmla="*/ 0 w 3929062"/>
              <a:gd name="connsiteY5" fmla="*/ 357166 h 4314177"/>
              <a:gd name="connsiteX0" fmla="*/ 0 w 3930332"/>
              <a:gd name="connsiteY0" fmla="*/ 309463 h 4314177"/>
              <a:gd name="connsiteX1" fmla="*/ 3930332 w 3930332"/>
              <a:gd name="connsiteY1" fmla="*/ 0 h 4314177"/>
              <a:gd name="connsiteX2" fmla="*/ 3930332 w 3930332"/>
              <a:gd name="connsiteY2" fmla="*/ 1857398 h 4314177"/>
              <a:gd name="connsiteX3" fmla="*/ 3920031 w 3930332"/>
              <a:gd name="connsiteY3" fmla="*/ 4314177 h 4314177"/>
              <a:gd name="connsiteX4" fmla="*/ 1270 w 3930332"/>
              <a:gd name="connsiteY4" fmla="*/ 4286218 h 4314177"/>
              <a:gd name="connsiteX5" fmla="*/ 0 w 3930332"/>
              <a:gd name="connsiteY5" fmla="*/ 309463 h 4314177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3930332 w 8155014"/>
              <a:gd name="connsiteY2" fmla="*/ 2028862 h 4485641"/>
              <a:gd name="connsiteX3" fmla="*/ 392003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392003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9748"/>
              <a:gd name="connsiteY0" fmla="*/ 452340 h 4457054"/>
              <a:gd name="connsiteX1" fmla="*/ 8159748 w 8159748"/>
              <a:gd name="connsiteY1" fmla="*/ 0 h 4457054"/>
              <a:gd name="connsiteX2" fmla="*/ 8145142 w 8159748"/>
              <a:gd name="connsiteY2" fmla="*/ 2000275 h 4457054"/>
              <a:gd name="connsiteX3" fmla="*/ 8134841 w 8159748"/>
              <a:gd name="connsiteY3" fmla="*/ 4457054 h 4457054"/>
              <a:gd name="connsiteX4" fmla="*/ 1270 w 8159748"/>
              <a:gd name="connsiteY4" fmla="*/ 4429095 h 4457054"/>
              <a:gd name="connsiteX5" fmla="*/ 0 w 8159748"/>
              <a:gd name="connsiteY5" fmla="*/ 452340 h 4457054"/>
              <a:gd name="connsiteX0" fmla="*/ 0 w 8159748"/>
              <a:gd name="connsiteY0" fmla="*/ 452340 h 4457054"/>
              <a:gd name="connsiteX1" fmla="*/ 8159748 w 8159748"/>
              <a:gd name="connsiteY1" fmla="*/ 0 h 4457054"/>
              <a:gd name="connsiteX2" fmla="*/ 8145142 w 8159748"/>
              <a:gd name="connsiteY2" fmla="*/ 2000275 h 4457054"/>
              <a:gd name="connsiteX3" fmla="*/ 8134841 w 8159748"/>
              <a:gd name="connsiteY3" fmla="*/ 4457054 h 4457054"/>
              <a:gd name="connsiteX4" fmla="*/ 1270 w 8159748"/>
              <a:gd name="connsiteY4" fmla="*/ 4429095 h 4457054"/>
              <a:gd name="connsiteX5" fmla="*/ 0 w 8159748"/>
              <a:gd name="connsiteY5" fmla="*/ 452340 h 4457054"/>
              <a:gd name="connsiteX0" fmla="*/ 0 w 8159748"/>
              <a:gd name="connsiteY0" fmla="*/ 452340 h 4643385"/>
              <a:gd name="connsiteX1" fmla="*/ 8159748 w 8159748"/>
              <a:gd name="connsiteY1" fmla="*/ 0 h 4643385"/>
              <a:gd name="connsiteX2" fmla="*/ 8145142 w 8159748"/>
              <a:gd name="connsiteY2" fmla="*/ 2000275 h 4643385"/>
              <a:gd name="connsiteX3" fmla="*/ 8134841 w 8159748"/>
              <a:gd name="connsiteY3" fmla="*/ 4457054 h 4643385"/>
              <a:gd name="connsiteX4" fmla="*/ 1270 w 8159748"/>
              <a:gd name="connsiteY4" fmla="*/ 4643385 h 4643385"/>
              <a:gd name="connsiteX5" fmla="*/ 0 w 8159748"/>
              <a:gd name="connsiteY5" fmla="*/ 452340 h 4643385"/>
              <a:gd name="connsiteX0" fmla="*/ 0 w 8159748"/>
              <a:gd name="connsiteY0" fmla="*/ 452340 h 4671344"/>
              <a:gd name="connsiteX1" fmla="*/ 8159748 w 8159748"/>
              <a:gd name="connsiteY1" fmla="*/ 0 h 4671344"/>
              <a:gd name="connsiteX2" fmla="*/ 8145142 w 8159748"/>
              <a:gd name="connsiteY2" fmla="*/ 2000275 h 4671344"/>
              <a:gd name="connsiteX3" fmla="*/ 8134841 w 8159748"/>
              <a:gd name="connsiteY3" fmla="*/ 4671344 h 4671344"/>
              <a:gd name="connsiteX4" fmla="*/ 1270 w 8159748"/>
              <a:gd name="connsiteY4" fmla="*/ 4643385 h 4671344"/>
              <a:gd name="connsiteX5" fmla="*/ 0 w 8159748"/>
              <a:gd name="connsiteY5" fmla="*/ 452340 h 4671344"/>
              <a:gd name="connsiteX0" fmla="*/ 0 w 8159748"/>
              <a:gd name="connsiteY0" fmla="*/ 452340 h 4695532"/>
              <a:gd name="connsiteX1" fmla="*/ 8159748 w 8159748"/>
              <a:gd name="connsiteY1" fmla="*/ 0 h 4695532"/>
              <a:gd name="connsiteX2" fmla="*/ 8145142 w 8159748"/>
              <a:gd name="connsiteY2" fmla="*/ 2000275 h 4695532"/>
              <a:gd name="connsiteX3" fmla="*/ 8134841 w 8159748"/>
              <a:gd name="connsiteY3" fmla="*/ 4671344 h 4695532"/>
              <a:gd name="connsiteX4" fmla="*/ 966 w 8159748"/>
              <a:gd name="connsiteY4" fmla="*/ 4695532 h 4695532"/>
              <a:gd name="connsiteX5" fmla="*/ 0 w 8159748"/>
              <a:gd name="connsiteY5" fmla="*/ 452340 h 4695532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966 w 8159748"/>
              <a:gd name="connsiteY4" fmla="*/ 4695532 h 4702226"/>
              <a:gd name="connsiteX5" fmla="*/ 0 w 8159748"/>
              <a:gd name="connsiteY5" fmla="*/ 452340 h 4702226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358124 w 8159748"/>
              <a:gd name="connsiteY4" fmla="*/ 4124004 h 4702226"/>
              <a:gd name="connsiteX5" fmla="*/ 0 w 8159748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423 w 8162531"/>
              <a:gd name="connsiteY4" fmla="*/ 4644320 h 4702226"/>
              <a:gd name="connsiteX5" fmla="*/ 2783 w 8162531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423 w 8162531"/>
              <a:gd name="connsiteY4" fmla="*/ 4644320 h 4702226"/>
              <a:gd name="connsiteX5" fmla="*/ 2783 w 8162531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8136595 w 8162531"/>
              <a:gd name="connsiteY4" fmla="*/ 4653086 h 4702226"/>
              <a:gd name="connsiteX5" fmla="*/ 423 w 8162531"/>
              <a:gd name="connsiteY5" fmla="*/ 4644320 h 4702226"/>
              <a:gd name="connsiteX6" fmla="*/ 2783 w 8162531"/>
              <a:gd name="connsiteY6" fmla="*/ 452340 h 4702226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8133812 w 8159748"/>
              <a:gd name="connsiteY4" fmla="*/ 4653086 h 4702226"/>
              <a:gd name="connsiteX5" fmla="*/ 640550 w 8159748"/>
              <a:gd name="connsiteY5" fmla="*/ 4072792 h 4702226"/>
              <a:gd name="connsiteX6" fmla="*/ 0 w 8159748"/>
              <a:gd name="connsiteY6" fmla="*/ 452340 h 4702226"/>
              <a:gd name="connsiteX0" fmla="*/ 45649 w 8205397"/>
              <a:gd name="connsiteY0" fmla="*/ 452340 h 4702226"/>
              <a:gd name="connsiteX1" fmla="*/ 8205397 w 8205397"/>
              <a:gd name="connsiteY1" fmla="*/ 0 h 4702226"/>
              <a:gd name="connsiteX2" fmla="*/ 8190791 w 8205397"/>
              <a:gd name="connsiteY2" fmla="*/ 2000275 h 4702226"/>
              <a:gd name="connsiteX3" fmla="*/ 8191426 w 8205397"/>
              <a:gd name="connsiteY3" fmla="*/ 4702226 h 4702226"/>
              <a:gd name="connsiteX4" fmla="*/ 8179461 w 8205397"/>
              <a:gd name="connsiteY4" fmla="*/ 4653086 h 4702226"/>
              <a:gd name="connsiteX5" fmla="*/ 423 w 8205397"/>
              <a:gd name="connsiteY5" fmla="*/ 4653913 h 4702226"/>
              <a:gd name="connsiteX6" fmla="*/ 45649 w 8205397"/>
              <a:gd name="connsiteY6" fmla="*/ 452340 h 4702226"/>
              <a:gd name="connsiteX0" fmla="*/ 0 w 8213215"/>
              <a:gd name="connsiteY0" fmla="*/ 487571 h 4702226"/>
              <a:gd name="connsiteX1" fmla="*/ 8213215 w 8213215"/>
              <a:gd name="connsiteY1" fmla="*/ 0 h 4702226"/>
              <a:gd name="connsiteX2" fmla="*/ 8198609 w 8213215"/>
              <a:gd name="connsiteY2" fmla="*/ 2000275 h 4702226"/>
              <a:gd name="connsiteX3" fmla="*/ 8199244 w 8213215"/>
              <a:gd name="connsiteY3" fmla="*/ 4702226 h 4702226"/>
              <a:gd name="connsiteX4" fmla="*/ 8187279 w 8213215"/>
              <a:gd name="connsiteY4" fmla="*/ 4653086 h 4702226"/>
              <a:gd name="connsiteX5" fmla="*/ 8241 w 8213215"/>
              <a:gd name="connsiteY5" fmla="*/ 4653913 h 4702226"/>
              <a:gd name="connsiteX6" fmla="*/ 0 w 8213215"/>
              <a:gd name="connsiteY6" fmla="*/ 487571 h 47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3215" h="4702226">
                <a:moveTo>
                  <a:pt x="0" y="487571"/>
                </a:moveTo>
                <a:cubicBezTo>
                  <a:pt x="2435952" y="107368"/>
                  <a:pt x="5391503" y="42221"/>
                  <a:pt x="8213215" y="0"/>
                </a:cubicBezTo>
                <a:cubicBezTo>
                  <a:pt x="8209924" y="628654"/>
                  <a:pt x="8201900" y="1371621"/>
                  <a:pt x="8198609" y="2000275"/>
                </a:cubicBezTo>
                <a:cubicBezTo>
                  <a:pt x="8195175" y="2819201"/>
                  <a:pt x="8202678" y="3883300"/>
                  <a:pt x="8199244" y="4702226"/>
                </a:cubicBezTo>
                <a:lnTo>
                  <a:pt x="8187279" y="4653086"/>
                </a:lnTo>
                <a:lnTo>
                  <a:pt x="8241" y="4653913"/>
                </a:lnTo>
                <a:cubicBezTo>
                  <a:pt x="7818" y="3328328"/>
                  <a:pt x="423" y="1813156"/>
                  <a:pt x="0" y="487571"/>
                </a:cubicBez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  <a:endParaRPr lang="nl-NL" dirty="0"/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12D8-CA01-45E3-89C0-A99C5E479A7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471215" y="1542150"/>
            <a:ext cx="3949230" cy="4510693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500018 h 4457029"/>
              <a:gd name="connsiteX1" fmla="*/ 3929062 w 3929062"/>
              <a:gd name="connsiteY1" fmla="*/ 0 h 4457029"/>
              <a:gd name="connsiteX2" fmla="*/ 3929062 w 3929062"/>
              <a:gd name="connsiteY2" fmla="*/ 2000250 h 4457029"/>
              <a:gd name="connsiteX3" fmla="*/ 3918761 w 3929062"/>
              <a:gd name="connsiteY3" fmla="*/ 4457029 h 4457029"/>
              <a:gd name="connsiteX4" fmla="*/ 0 w 3929062"/>
              <a:gd name="connsiteY4" fmla="*/ 4429070 h 4457029"/>
              <a:gd name="connsiteX5" fmla="*/ 0 w 3929062"/>
              <a:gd name="connsiteY5" fmla="*/ 500018 h 4457029"/>
              <a:gd name="connsiteX0" fmla="*/ 0 w 3929062"/>
              <a:gd name="connsiteY0" fmla="*/ 357166 h 4314177"/>
              <a:gd name="connsiteX1" fmla="*/ 3929062 w 3929062"/>
              <a:gd name="connsiteY1" fmla="*/ 0 h 4314177"/>
              <a:gd name="connsiteX2" fmla="*/ 3929062 w 3929062"/>
              <a:gd name="connsiteY2" fmla="*/ 1857398 h 4314177"/>
              <a:gd name="connsiteX3" fmla="*/ 3918761 w 3929062"/>
              <a:gd name="connsiteY3" fmla="*/ 4314177 h 4314177"/>
              <a:gd name="connsiteX4" fmla="*/ 0 w 3929062"/>
              <a:gd name="connsiteY4" fmla="*/ 4286218 h 4314177"/>
              <a:gd name="connsiteX5" fmla="*/ 0 w 3929062"/>
              <a:gd name="connsiteY5" fmla="*/ 357166 h 4314177"/>
              <a:gd name="connsiteX0" fmla="*/ 0 w 3930332"/>
              <a:gd name="connsiteY0" fmla="*/ 309463 h 4314177"/>
              <a:gd name="connsiteX1" fmla="*/ 3930332 w 3930332"/>
              <a:gd name="connsiteY1" fmla="*/ 0 h 4314177"/>
              <a:gd name="connsiteX2" fmla="*/ 3930332 w 3930332"/>
              <a:gd name="connsiteY2" fmla="*/ 1857398 h 4314177"/>
              <a:gd name="connsiteX3" fmla="*/ 3920031 w 3930332"/>
              <a:gd name="connsiteY3" fmla="*/ 4314177 h 4314177"/>
              <a:gd name="connsiteX4" fmla="*/ 1270 w 3930332"/>
              <a:gd name="connsiteY4" fmla="*/ 4286218 h 4314177"/>
              <a:gd name="connsiteX5" fmla="*/ 0 w 3930332"/>
              <a:gd name="connsiteY5" fmla="*/ 309463 h 4314177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175104 h 4179818"/>
              <a:gd name="connsiteX1" fmla="*/ 3940204 w 3940204"/>
              <a:gd name="connsiteY1" fmla="*/ 51367 h 4179818"/>
              <a:gd name="connsiteX2" fmla="*/ 3930332 w 3940204"/>
              <a:gd name="connsiteY2" fmla="*/ 1723039 h 4179818"/>
              <a:gd name="connsiteX3" fmla="*/ 3920031 w 3940204"/>
              <a:gd name="connsiteY3" fmla="*/ 4179818 h 4179818"/>
              <a:gd name="connsiteX4" fmla="*/ 1270 w 3940204"/>
              <a:gd name="connsiteY4" fmla="*/ 4151859 h 4179818"/>
              <a:gd name="connsiteX5" fmla="*/ 0 w 3940204"/>
              <a:gd name="connsiteY5" fmla="*/ 175104 h 4179818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82466 h 438718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82466 h 4387180"/>
              <a:gd name="connsiteX0" fmla="*/ 0 w 3949230"/>
              <a:gd name="connsiteY0" fmla="*/ 882508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882508 h 4387180"/>
              <a:gd name="connsiteX0" fmla="*/ 0 w 3949230"/>
              <a:gd name="connsiteY0" fmla="*/ 310980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10980 h 4387180"/>
              <a:gd name="connsiteX0" fmla="*/ 0 w 3949230"/>
              <a:gd name="connsiteY0" fmla="*/ 310980 h 4573511"/>
              <a:gd name="connsiteX1" fmla="*/ 3949230 w 3949230"/>
              <a:gd name="connsiteY1" fmla="*/ 0 h 4573511"/>
              <a:gd name="connsiteX2" fmla="*/ 3930332 w 3949230"/>
              <a:gd name="connsiteY2" fmla="*/ 1930401 h 4573511"/>
              <a:gd name="connsiteX3" fmla="*/ 3920031 w 3949230"/>
              <a:gd name="connsiteY3" fmla="*/ 4387180 h 4573511"/>
              <a:gd name="connsiteX4" fmla="*/ 1270 w 3949230"/>
              <a:gd name="connsiteY4" fmla="*/ 4573511 h 4573511"/>
              <a:gd name="connsiteX5" fmla="*/ 0 w 3949230"/>
              <a:gd name="connsiteY5" fmla="*/ 310980 h 4573511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1270 w 3949230"/>
              <a:gd name="connsiteY4" fmla="*/ 4573511 h 4601470"/>
              <a:gd name="connsiteX5" fmla="*/ 0 w 3949230"/>
              <a:gd name="connsiteY5" fmla="*/ 310980 h 4601470"/>
              <a:gd name="connsiteX0" fmla="*/ 0 w 3949230"/>
              <a:gd name="connsiteY0" fmla="*/ 310980 h 4603468"/>
              <a:gd name="connsiteX1" fmla="*/ 3949230 w 3949230"/>
              <a:gd name="connsiteY1" fmla="*/ 0 h 4603468"/>
              <a:gd name="connsiteX2" fmla="*/ 3930332 w 3949230"/>
              <a:gd name="connsiteY2" fmla="*/ 1930401 h 4603468"/>
              <a:gd name="connsiteX3" fmla="*/ 3920031 w 3949230"/>
              <a:gd name="connsiteY3" fmla="*/ 4601470 h 4603468"/>
              <a:gd name="connsiteX4" fmla="*/ 3909398 w 3949230"/>
              <a:gd name="connsiteY4" fmla="*/ 4603468 h 4603468"/>
              <a:gd name="connsiteX5" fmla="*/ 1270 w 3949230"/>
              <a:gd name="connsiteY5" fmla="*/ 4573511 h 4603468"/>
              <a:gd name="connsiteX6" fmla="*/ 0 w 3949230"/>
              <a:gd name="connsiteY6" fmla="*/ 310980 h 4603468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3909398 w 3949230"/>
              <a:gd name="connsiteY4" fmla="*/ 4103378 h 4601470"/>
              <a:gd name="connsiteX5" fmla="*/ 1270 w 3949230"/>
              <a:gd name="connsiteY5" fmla="*/ 4573511 h 4601470"/>
              <a:gd name="connsiteX6" fmla="*/ 0 w 3949230"/>
              <a:gd name="connsiteY6" fmla="*/ 310980 h 4601470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2766358 w 3949230"/>
              <a:gd name="connsiteY4" fmla="*/ 4246230 h 4601470"/>
              <a:gd name="connsiteX5" fmla="*/ 1270 w 3949230"/>
              <a:gd name="connsiteY5" fmla="*/ 4573511 h 4601470"/>
              <a:gd name="connsiteX6" fmla="*/ 0 w 3949230"/>
              <a:gd name="connsiteY6" fmla="*/ 310980 h 4601470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1270 w 3949230"/>
              <a:gd name="connsiteY4" fmla="*/ 4573511 h 4601470"/>
              <a:gd name="connsiteX5" fmla="*/ 0 w 3949230"/>
              <a:gd name="connsiteY5" fmla="*/ 310980 h 4601470"/>
              <a:gd name="connsiteX0" fmla="*/ 0 w 3949230"/>
              <a:gd name="connsiteY0" fmla="*/ 310980 h 4582179"/>
              <a:gd name="connsiteX1" fmla="*/ 3949230 w 3949230"/>
              <a:gd name="connsiteY1" fmla="*/ 0 h 4582179"/>
              <a:gd name="connsiteX2" fmla="*/ 3930332 w 3949230"/>
              <a:gd name="connsiteY2" fmla="*/ 1930401 h 4582179"/>
              <a:gd name="connsiteX3" fmla="*/ 3914051 w 3949230"/>
              <a:gd name="connsiteY3" fmla="*/ 4582179 h 4582179"/>
              <a:gd name="connsiteX4" fmla="*/ 1270 w 3949230"/>
              <a:gd name="connsiteY4" fmla="*/ 4573511 h 4582179"/>
              <a:gd name="connsiteX5" fmla="*/ 0 w 3949230"/>
              <a:gd name="connsiteY5" fmla="*/ 310980 h 4582179"/>
              <a:gd name="connsiteX0" fmla="*/ 0 w 3949230"/>
              <a:gd name="connsiteY0" fmla="*/ 310980 h 4573511"/>
              <a:gd name="connsiteX1" fmla="*/ 3949230 w 3949230"/>
              <a:gd name="connsiteY1" fmla="*/ 0 h 4573511"/>
              <a:gd name="connsiteX2" fmla="*/ 3930332 w 3949230"/>
              <a:gd name="connsiteY2" fmla="*/ 1930401 h 4573511"/>
              <a:gd name="connsiteX3" fmla="*/ 3914051 w 3949230"/>
              <a:gd name="connsiteY3" fmla="*/ 4224965 h 4573511"/>
              <a:gd name="connsiteX4" fmla="*/ 1270 w 3949230"/>
              <a:gd name="connsiteY4" fmla="*/ 4573511 h 4573511"/>
              <a:gd name="connsiteX5" fmla="*/ 0 w 3949230"/>
              <a:gd name="connsiteY5" fmla="*/ 310980 h 4573511"/>
              <a:gd name="connsiteX0" fmla="*/ 0 w 3949230"/>
              <a:gd name="connsiteY0" fmla="*/ 310980 h 4573511"/>
              <a:gd name="connsiteX1" fmla="*/ 3949230 w 3949230"/>
              <a:gd name="connsiteY1" fmla="*/ 0 h 4573511"/>
              <a:gd name="connsiteX2" fmla="*/ 3930332 w 3949230"/>
              <a:gd name="connsiteY2" fmla="*/ 1930401 h 4573511"/>
              <a:gd name="connsiteX3" fmla="*/ 3914051 w 3949230"/>
              <a:gd name="connsiteY3" fmla="*/ 4510693 h 4573511"/>
              <a:gd name="connsiteX4" fmla="*/ 1270 w 3949230"/>
              <a:gd name="connsiteY4" fmla="*/ 4573511 h 4573511"/>
              <a:gd name="connsiteX5" fmla="*/ 0 w 3949230"/>
              <a:gd name="connsiteY5" fmla="*/ 310980 h 4573511"/>
              <a:gd name="connsiteX0" fmla="*/ 0 w 3949230"/>
              <a:gd name="connsiteY0" fmla="*/ 310980 h 4510693"/>
              <a:gd name="connsiteX1" fmla="*/ 3949230 w 3949230"/>
              <a:gd name="connsiteY1" fmla="*/ 0 h 4510693"/>
              <a:gd name="connsiteX2" fmla="*/ 3930332 w 3949230"/>
              <a:gd name="connsiteY2" fmla="*/ 1930401 h 4510693"/>
              <a:gd name="connsiteX3" fmla="*/ 3914051 w 3949230"/>
              <a:gd name="connsiteY3" fmla="*/ 4510693 h 4510693"/>
              <a:gd name="connsiteX4" fmla="*/ 1270 w 3949230"/>
              <a:gd name="connsiteY4" fmla="*/ 3859107 h 4510693"/>
              <a:gd name="connsiteX5" fmla="*/ 0 w 3949230"/>
              <a:gd name="connsiteY5" fmla="*/ 310980 h 4510693"/>
              <a:gd name="connsiteX0" fmla="*/ 0 w 3949230"/>
              <a:gd name="connsiteY0" fmla="*/ 310980 h 4510693"/>
              <a:gd name="connsiteX1" fmla="*/ 3949230 w 3949230"/>
              <a:gd name="connsiteY1" fmla="*/ 0 h 4510693"/>
              <a:gd name="connsiteX2" fmla="*/ 3930332 w 3949230"/>
              <a:gd name="connsiteY2" fmla="*/ 1930401 h 4510693"/>
              <a:gd name="connsiteX3" fmla="*/ 3914051 w 3949230"/>
              <a:gd name="connsiteY3" fmla="*/ 4510693 h 4510693"/>
              <a:gd name="connsiteX4" fmla="*/ 1270 w 3949230"/>
              <a:gd name="connsiteY4" fmla="*/ 4502025 h 4510693"/>
              <a:gd name="connsiteX5" fmla="*/ 0 w 3949230"/>
              <a:gd name="connsiteY5" fmla="*/ 310980 h 4510693"/>
              <a:gd name="connsiteX0" fmla="*/ 0 w 3949230"/>
              <a:gd name="connsiteY0" fmla="*/ 310980 h 4510693"/>
              <a:gd name="connsiteX1" fmla="*/ 3949230 w 3949230"/>
              <a:gd name="connsiteY1" fmla="*/ 0 h 4510693"/>
              <a:gd name="connsiteX2" fmla="*/ 3930332 w 3949230"/>
              <a:gd name="connsiteY2" fmla="*/ 1930401 h 4510693"/>
              <a:gd name="connsiteX3" fmla="*/ 3914051 w 3949230"/>
              <a:gd name="connsiteY3" fmla="*/ 4510693 h 4510693"/>
              <a:gd name="connsiteX4" fmla="*/ 1270 w 3949230"/>
              <a:gd name="connsiteY4" fmla="*/ 4502025 h 4510693"/>
              <a:gd name="connsiteX5" fmla="*/ 0 w 3949230"/>
              <a:gd name="connsiteY5" fmla="*/ 310980 h 451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230" h="4510693">
                <a:moveTo>
                  <a:pt x="0" y="310980"/>
                </a:moveTo>
                <a:cubicBezTo>
                  <a:pt x="1265562" y="135876"/>
                  <a:pt x="1821568" y="96740"/>
                  <a:pt x="3949230" y="0"/>
                </a:cubicBezTo>
                <a:cubicBezTo>
                  <a:pt x="3945939" y="628654"/>
                  <a:pt x="3933623" y="1301747"/>
                  <a:pt x="3930332" y="1930401"/>
                </a:cubicBezTo>
                <a:cubicBezTo>
                  <a:pt x="3926898" y="2749327"/>
                  <a:pt x="3917485" y="3691767"/>
                  <a:pt x="3914051" y="4510693"/>
                </a:cubicBezTo>
                <a:lnTo>
                  <a:pt x="1270" y="4502025"/>
                </a:lnTo>
                <a:cubicBezTo>
                  <a:pt x="847" y="3176440"/>
                  <a:pt x="423" y="1636565"/>
                  <a:pt x="0" y="310980"/>
                </a:cubicBez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6"/>
            <a:ext cx="3950079" cy="465969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473368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259006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616172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557254 w 3929062"/>
              <a:gd name="connsiteY3" fmla="*/ 4222767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50079"/>
              <a:gd name="connsiteY0" fmla="*/ 87753 h 4659699"/>
              <a:gd name="connsiteX1" fmla="*/ 3929062 w 3950079"/>
              <a:gd name="connsiteY1" fmla="*/ 16339 h 4659699"/>
              <a:gd name="connsiteX2" fmla="*/ 3929062 w 3950079"/>
              <a:gd name="connsiteY2" fmla="*/ 2016589 h 4659699"/>
              <a:gd name="connsiteX3" fmla="*/ 3946645 w 3950079"/>
              <a:gd name="connsiteY3" fmla="*/ 4650380 h 4659699"/>
              <a:gd name="connsiteX4" fmla="*/ 0 w 3950079"/>
              <a:gd name="connsiteY4" fmla="*/ 4659699 h 4659699"/>
              <a:gd name="connsiteX5" fmla="*/ 0 w 3950079"/>
              <a:gd name="connsiteY5" fmla="*/ 87753 h 46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079" h="465969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2016589"/>
                </a:lnTo>
                <a:cubicBezTo>
                  <a:pt x="3925628" y="2835515"/>
                  <a:pt x="3950079" y="3831454"/>
                  <a:pt x="3946645" y="4650380"/>
                </a:cubicBezTo>
                <a:lnTo>
                  <a:pt x="0" y="465969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  <a:endParaRPr lang="nl-NL" dirty="0"/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7862-AC5F-4936-BF94-839CF2F20AB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14"/>
          </p:nvPr>
        </p:nvSpPr>
        <p:spPr>
          <a:xfrm>
            <a:off x="468164" y="3857628"/>
            <a:ext cx="3929062" cy="2214582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7" name="Tijdelijke aanduiding voor afbeelding 15"/>
          <p:cNvSpPr>
            <a:spLocks noGrp="1"/>
          </p:cNvSpPr>
          <p:nvPr>
            <p:ph type="pic" sz="quarter" idx="15"/>
          </p:nvPr>
        </p:nvSpPr>
        <p:spPr>
          <a:xfrm>
            <a:off x="4765075" y="3857628"/>
            <a:ext cx="3929063" cy="2214582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6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476911" y="1542149"/>
            <a:ext cx="3946286" cy="1906463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500018 h 4457029"/>
              <a:gd name="connsiteX1" fmla="*/ 3929062 w 3929062"/>
              <a:gd name="connsiteY1" fmla="*/ 0 h 4457029"/>
              <a:gd name="connsiteX2" fmla="*/ 3929062 w 3929062"/>
              <a:gd name="connsiteY2" fmla="*/ 2000250 h 4457029"/>
              <a:gd name="connsiteX3" fmla="*/ 3918761 w 3929062"/>
              <a:gd name="connsiteY3" fmla="*/ 4457029 h 4457029"/>
              <a:gd name="connsiteX4" fmla="*/ 0 w 3929062"/>
              <a:gd name="connsiteY4" fmla="*/ 4429070 h 4457029"/>
              <a:gd name="connsiteX5" fmla="*/ 0 w 3929062"/>
              <a:gd name="connsiteY5" fmla="*/ 500018 h 4457029"/>
              <a:gd name="connsiteX0" fmla="*/ 0 w 3929062"/>
              <a:gd name="connsiteY0" fmla="*/ 357166 h 4314177"/>
              <a:gd name="connsiteX1" fmla="*/ 3929062 w 3929062"/>
              <a:gd name="connsiteY1" fmla="*/ 0 h 4314177"/>
              <a:gd name="connsiteX2" fmla="*/ 3929062 w 3929062"/>
              <a:gd name="connsiteY2" fmla="*/ 1857398 h 4314177"/>
              <a:gd name="connsiteX3" fmla="*/ 3918761 w 3929062"/>
              <a:gd name="connsiteY3" fmla="*/ 4314177 h 4314177"/>
              <a:gd name="connsiteX4" fmla="*/ 0 w 3929062"/>
              <a:gd name="connsiteY4" fmla="*/ 4286218 h 4314177"/>
              <a:gd name="connsiteX5" fmla="*/ 0 w 3929062"/>
              <a:gd name="connsiteY5" fmla="*/ 357166 h 4314177"/>
              <a:gd name="connsiteX0" fmla="*/ 0 w 3930332"/>
              <a:gd name="connsiteY0" fmla="*/ 309463 h 4314177"/>
              <a:gd name="connsiteX1" fmla="*/ 3930332 w 3930332"/>
              <a:gd name="connsiteY1" fmla="*/ 0 h 4314177"/>
              <a:gd name="connsiteX2" fmla="*/ 3930332 w 3930332"/>
              <a:gd name="connsiteY2" fmla="*/ 1857398 h 4314177"/>
              <a:gd name="connsiteX3" fmla="*/ 3920031 w 3930332"/>
              <a:gd name="connsiteY3" fmla="*/ 4314177 h 4314177"/>
              <a:gd name="connsiteX4" fmla="*/ 1270 w 3930332"/>
              <a:gd name="connsiteY4" fmla="*/ 4286218 h 4314177"/>
              <a:gd name="connsiteX5" fmla="*/ 0 w 3930332"/>
              <a:gd name="connsiteY5" fmla="*/ 309463 h 4314177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175104 h 4179818"/>
              <a:gd name="connsiteX1" fmla="*/ 3940204 w 3940204"/>
              <a:gd name="connsiteY1" fmla="*/ 51367 h 4179818"/>
              <a:gd name="connsiteX2" fmla="*/ 3930332 w 3940204"/>
              <a:gd name="connsiteY2" fmla="*/ 1723039 h 4179818"/>
              <a:gd name="connsiteX3" fmla="*/ 3920031 w 3940204"/>
              <a:gd name="connsiteY3" fmla="*/ 4179818 h 4179818"/>
              <a:gd name="connsiteX4" fmla="*/ 1270 w 3940204"/>
              <a:gd name="connsiteY4" fmla="*/ 4151859 h 4179818"/>
              <a:gd name="connsiteX5" fmla="*/ 0 w 3940204"/>
              <a:gd name="connsiteY5" fmla="*/ 175104 h 4179818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82466 h 438718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1930305 h 4387180"/>
              <a:gd name="connsiteX5" fmla="*/ 0 w 3949230"/>
              <a:gd name="connsiteY5" fmla="*/ 382466 h 4387180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71593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71593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71593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51982"/>
              <a:gd name="connsiteY0" fmla="*/ 382466 h 3672776"/>
              <a:gd name="connsiteX1" fmla="*/ 3949230 w 3951982"/>
              <a:gd name="connsiteY1" fmla="*/ 0 h 3672776"/>
              <a:gd name="connsiteX2" fmla="*/ 3949792 w 3951982"/>
              <a:gd name="connsiteY2" fmla="*/ 690695 h 3672776"/>
              <a:gd name="connsiteX3" fmla="*/ 3920031 w 3951982"/>
              <a:gd name="connsiteY3" fmla="*/ 3672776 h 3672776"/>
              <a:gd name="connsiteX4" fmla="*/ 1270 w 3951982"/>
              <a:gd name="connsiteY4" fmla="*/ 1930305 h 3672776"/>
              <a:gd name="connsiteX5" fmla="*/ 0 w 3951982"/>
              <a:gd name="connsiteY5" fmla="*/ 382466 h 3672776"/>
              <a:gd name="connsiteX0" fmla="*/ 0 w 3951982"/>
              <a:gd name="connsiteY0" fmla="*/ 382466 h 1930305"/>
              <a:gd name="connsiteX1" fmla="*/ 3949230 w 3951982"/>
              <a:gd name="connsiteY1" fmla="*/ 0 h 1930305"/>
              <a:gd name="connsiteX2" fmla="*/ 3949792 w 3951982"/>
              <a:gd name="connsiteY2" fmla="*/ 690695 h 1930305"/>
              <a:gd name="connsiteX3" fmla="*/ 3945101 w 3951982"/>
              <a:gd name="connsiteY3" fmla="*/ 1913473 h 1930305"/>
              <a:gd name="connsiteX4" fmla="*/ 1270 w 3951982"/>
              <a:gd name="connsiteY4" fmla="*/ 1930305 h 1930305"/>
              <a:gd name="connsiteX5" fmla="*/ 0 w 3951982"/>
              <a:gd name="connsiteY5" fmla="*/ 382466 h 1930305"/>
              <a:gd name="connsiteX0" fmla="*/ 0 w 3951982"/>
              <a:gd name="connsiteY0" fmla="*/ 382466 h 1913473"/>
              <a:gd name="connsiteX1" fmla="*/ 3949230 w 3951982"/>
              <a:gd name="connsiteY1" fmla="*/ 0 h 1913473"/>
              <a:gd name="connsiteX2" fmla="*/ 3949792 w 3951982"/>
              <a:gd name="connsiteY2" fmla="*/ 690695 h 1913473"/>
              <a:gd name="connsiteX3" fmla="*/ 3945101 w 3951982"/>
              <a:gd name="connsiteY3" fmla="*/ 1913473 h 1913473"/>
              <a:gd name="connsiteX4" fmla="*/ 6119 w 3951982"/>
              <a:gd name="connsiteY4" fmla="*/ 1906463 h 1913473"/>
              <a:gd name="connsiteX5" fmla="*/ 0 w 3951982"/>
              <a:gd name="connsiteY5" fmla="*/ 382466 h 1913473"/>
              <a:gd name="connsiteX0" fmla="*/ 0 w 3951982"/>
              <a:gd name="connsiteY0" fmla="*/ 382466 h 1906463"/>
              <a:gd name="connsiteX1" fmla="*/ 3949230 w 3951982"/>
              <a:gd name="connsiteY1" fmla="*/ 0 h 1906463"/>
              <a:gd name="connsiteX2" fmla="*/ 3949792 w 3951982"/>
              <a:gd name="connsiteY2" fmla="*/ 690695 h 1906463"/>
              <a:gd name="connsiteX3" fmla="*/ 3945101 w 3951982"/>
              <a:gd name="connsiteY3" fmla="*/ 1902253 h 1906463"/>
              <a:gd name="connsiteX4" fmla="*/ 6119 w 3951982"/>
              <a:gd name="connsiteY4" fmla="*/ 1906463 h 1906463"/>
              <a:gd name="connsiteX5" fmla="*/ 0 w 3951982"/>
              <a:gd name="connsiteY5" fmla="*/ 382466 h 1906463"/>
              <a:gd name="connsiteX0" fmla="*/ 4633 w 3946286"/>
              <a:gd name="connsiteY0" fmla="*/ 335627 h 1906463"/>
              <a:gd name="connsiteX1" fmla="*/ 3943534 w 3946286"/>
              <a:gd name="connsiteY1" fmla="*/ 0 h 1906463"/>
              <a:gd name="connsiteX2" fmla="*/ 3944096 w 3946286"/>
              <a:gd name="connsiteY2" fmla="*/ 690695 h 1906463"/>
              <a:gd name="connsiteX3" fmla="*/ 3939405 w 3946286"/>
              <a:gd name="connsiteY3" fmla="*/ 1902253 h 1906463"/>
              <a:gd name="connsiteX4" fmla="*/ 423 w 3946286"/>
              <a:gd name="connsiteY4" fmla="*/ 1906463 h 1906463"/>
              <a:gd name="connsiteX5" fmla="*/ 4633 w 3946286"/>
              <a:gd name="connsiteY5" fmla="*/ 335627 h 1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286" h="1906463">
                <a:moveTo>
                  <a:pt x="4633" y="335627"/>
                </a:moveTo>
                <a:cubicBezTo>
                  <a:pt x="1270195" y="160523"/>
                  <a:pt x="1815872" y="96740"/>
                  <a:pt x="3943534" y="0"/>
                </a:cubicBezTo>
                <a:cubicBezTo>
                  <a:pt x="3940243" y="628654"/>
                  <a:pt x="3946286" y="62036"/>
                  <a:pt x="3944096" y="690695"/>
                </a:cubicBezTo>
                <a:cubicBezTo>
                  <a:pt x="3940662" y="1676310"/>
                  <a:pt x="3942839" y="916638"/>
                  <a:pt x="3939405" y="1902253"/>
                </a:cubicBezTo>
                <a:lnTo>
                  <a:pt x="423" y="1906463"/>
                </a:lnTo>
                <a:cubicBezTo>
                  <a:pt x="0" y="580878"/>
                  <a:pt x="5056" y="1661212"/>
                  <a:pt x="4633" y="335627"/>
                </a:cubicBez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5"/>
            <a:ext cx="3950079" cy="201646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473368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259006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616172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557254 w 3929062"/>
              <a:gd name="connsiteY3" fmla="*/ 4222767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50079"/>
              <a:gd name="connsiteY0" fmla="*/ 87753 h 4659699"/>
              <a:gd name="connsiteX1" fmla="*/ 3929062 w 3950079"/>
              <a:gd name="connsiteY1" fmla="*/ 16339 h 4659699"/>
              <a:gd name="connsiteX2" fmla="*/ 3929062 w 3950079"/>
              <a:gd name="connsiteY2" fmla="*/ 2016589 h 4659699"/>
              <a:gd name="connsiteX3" fmla="*/ 3946645 w 3950079"/>
              <a:gd name="connsiteY3" fmla="*/ 4650380 h 4659699"/>
              <a:gd name="connsiteX4" fmla="*/ 0 w 3950079"/>
              <a:gd name="connsiteY4" fmla="*/ 4659699 h 4659699"/>
              <a:gd name="connsiteX5" fmla="*/ 0 w 3950079"/>
              <a:gd name="connsiteY5" fmla="*/ 87753 h 4659699"/>
              <a:gd name="connsiteX0" fmla="*/ 0 w 3950079"/>
              <a:gd name="connsiteY0" fmla="*/ 87753 h 4650380"/>
              <a:gd name="connsiteX1" fmla="*/ 3929062 w 3950079"/>
              <a:gd name="connsiteY1" fmla="*/ 16339 h 4650380"/>
              <a:gd name="connsiteX2" fmla="*/ 3929062 w 3950079"/>
              <a:gd name="connsiteY2" fmla="*/ 2016589 h 4650380"/>
              <a:gd name="connsiteX3" fmla="*/ 3946645 w 3950079"/>
              <a:gd name="connsiteY3" fmla="*/ 4650380 h 4650380"/>
              <a:gd name="connsiteX4" fmla="*/ 0 w 3950079"/>
              <a:gd name="connsiteY4" fmla="*/ 2016469 h 4650380"/>
              <a:gd name="connsiteX5" fmla="*/ 0 w 3950079"/>
              <a:gd name="connsiteY5" fmla="*/ 87753 h 4650380"/>
              <a:gd name="connsiteX0" fmla="*/ 0 w 3950079"/>
              <a:gd name="connsiteY0" fmla="*/ 87753 h 4650380"/>
              <a:gd name="connsiteX1" fmla="*/ 3929062 w 3950079"/>
              <a:gd name="connsiteY1" fmla="*/ 16339 h 4650380"/>
              <a:gd name="connsiteX2" fmla="*/ 3929062 w 3950079"/>
              <a:gd name="connsiteY2" fmla="*/ 587805 h 4650380"/>
              <a:gd name="connsiteX3" fmla="*/ 3946645 w 3950079"/>
              <a:gd name="connsiteY3" fmla="*/ 4650380 h 4650380"/>
              <a:gd name="connsiteX4" fmla="*/ 0 w 3950079"/>
              <a:gd name="connsiteY4" fmla="*/ 2016469 h 4650380"/>
              <a:gd name="connsiteX5" fmla="*/ 0 w 3950079"/>
              <a:gd name="connsiteY5" fmla="*/ 87753 h 4650380"/>
              <a:gd name="connsiteX0" fmla="*/ 0 w 3950079"/>
              <a:gd name="connsiteY0" fmla="*/ 87753 h 2016469"/>
              <a:gd name="connsiteX1" fmla="*/ 3929062 w 3950079"/>
              <a:gd name="connsiteY1" fmla="*/ 16339 h 2016469"/>
              <a:gd name="connsiteX2" fmla="*/ 3929062 w 3950079"/>
              <a:gd name="connsiteY2" fmla="*/ 587805 h 2016469"/>
              <a:gd name="connsiteX3" fmla="*/ 3946645 w 3950079"/>
              <a:gd name="connsiteY3" fmla="*/ 2007150 h 2016469"/>
              <a:gd name="connsiteX4" fmla="*/ 0 w 3950079"/>
              <a:gd name="connsiteY4" fmla="*/ 2016469 h 2016469"/>
              <a:gd name="connsiteX5" fmla="*/ 0 w 3950079"/>
              <a:gd name="connsiteY5" fmla="*/ 87753 h 20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079" h="201646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587805"/>
                </a:lnTo>
                <a:cubicBezTo>
                  <a:pt x="3925628" y="1406731"/>
                  <a:pt x="3950079" y="1188224"/>
                  <a:pt x="3946645" y="2007150"/>
                </a:cubicBezTo>
                <a:lnTo>
                  <a:pt x="0" y="201646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Toolbox Gevaarlijke stoffen</a:t>
            </a:r>
            <a:endParaRPr lang="nl-NL" dirty="0"/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9276-4863-4A13-A6FD-9D2E7206C7A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C9069-4128-4959-9D34-C5C660B97EB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/>
          <p:cNvSpPr/>
          <p:nvPr/>
        </p:nvSpPr>
        <p:spPr>
          <a:xfrm>
            <a:off x="0" y="1000125"/>
            <a:ext cx="9144000" cy="5357813"/>
          </a:xfrm>
          <a:custGeom>
            <a:avLst/>
            <a:gdLst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135729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135729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928622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928622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353063 h 5210967"/>
              <a:gd name="connsiteX1" fmla="*/ 9144000 w 9144000"/>
              <a:gd name="connsiteY1" fmla="*/ 67431 h 5210967"/>
              <a:gd name="connsiteX2" fmla="*/ 9144000 w 9144000"/>
              <a:gd name="connsiteY2" fmla="*/ 5210967 h 5210967"/>
              <a:gd name="connsiteX3" fmla="*/ 0 w 9144000"/>
              <a:gd name="connsiteY3" fmla="*/ 5210967 h 5210967"/>
              <a:gd name="connsiteX4" fmla="*/ 0 w 9144000"/>
              <a:gd name="connsiteY4" fmla="*/ 353063 h 5210967"/>
              <a:gd name="connsiteX0" fmla="*/ 0 w 9144000"/>
              <a:gd name="connsiteY0" fmla="*/ 499970 h 5357874"/>
              <a:gd name="connsiteX1" fmla="*/ 9144000 w 9144000"/>
              <a:gd name="connsiteY1" fmla="*/ 0 h 5357874"/>
              <a:gd name="connsiteX2" fmla="*/ 9144000 w 9144000"/>
              <a:gd name="connsiteY2" fmla="*/ 5357874 h 5357874"/>
              <a:gd name="connsiteX3" fmla="*/ 0 w 9144000"/>
              <a:gd name="connsiteY3" fmla="*/ 5357874 h 5357874"/>
              <a:gd name="connsiteX4" fmla="*/ 0 w 9144000"/>
              <a:gd name="connsiteY4" fmla="*/ 499970 h 5357874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357874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00726">
                <a:moveTo>
                  <a:pt x="0" y="499970"/>
                </a:moveTo>
                <a:cubicBezTo>
                  <a:pt x="2206045" y="146907"/>
                  <a:pt x="5974037" y="6881"/>
                  <a:pt x="9144000" y="0"/>
                </a:cubicBezTo>
                <a:lnTo>
                  <a:pt x="9144000" y="5500726"/>
                </a:lnTo>
                <a:lnTo>
                  <a:pt x="0" y="5500726"/>
                </a:lnTo>
                <a:lnTo>
                  <a:pt x="0" y="4999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714500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581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5429250" y="6362700"/>
            <a:ext cx="2879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Toolbox Gevaarlijke stoffen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318500" y="6362700"/>
            <a:ext cx="468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041A0A5B-56D8-45D5-ACA8-89AB9809E0E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Vrije vorm 7"/>
          <p:cNvSpPr/>
          <p:nvPr/>
        </p:nvSpPr>
        <p:spPr>
          <a:xfrm>
            <a:off x="0" y="1000125"/>
            <a:ext cx="9144000" cy="5357813"/>
          </a:xfrm>
          <a:custGeom>
            <a:avLst/>
            <a:gdLst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135729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135729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928622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928622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353063 h 5210967"/>
              <a:gd name="connsiteX1" fmla="*/ 9144000 w 9144000"/>
              <a:gd name="connsiteY1" fmla="*/ 67431 h 5210967"/>
              <a:gd name="connsiteX2" fmla="*/ 9144000 w 9144000"/>
              <a:gd name="connsiteY2" fmla="*/ 5210967 h 5210967"/>
              <a:gd name="connsiteX3" fmla="*/ 0 w 9144000"/>
              <a:gd name="connsiteY3" fmla="*/ 5210967 h 5210967"/>
              <a:gd name="connsiteX4" fmla="*/ 0 w 9144000"/>
              <a:gd name="connsiteY4" fmla="*/ 353063 h 5210967"/>
              <a:gd name="connsiteX0" fmla="*/ 0 w 9144000"/>
              <a:gd name="connsiteY0" fmla="*/ 499970 h 5357874"/>
              <a:gd name="connsiteX1" fmla="*/ 9144000 w 9144000"/>
              <a:gd name="connsiteY1" fmla="*/ 0 h 5357874"/>
              <a:gd name="connsiteX2" fmla="*/ 9144000 w 9144000"/>
              <a:gd name="connsiteY2" fmla="*/ 5357874 h 5357874"/>
              <a:gd name="connsiteX3" fmla="*/ 0 w 9144000"/>
              <a:gd name="connsiteY3" fmla="*/ 5357874 h 5357874"/>
              <a:gd name="connsiteX4" fmla="*/ 0 w 9144000"/>
              <a:gd name="connsiteY4" fmla="*/ 499970 h 5357874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357874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00726">
                <a:moveTo>
                  <a:pt x="0" y="499970"/>
                </a:moveTo>
                <a:cubicBezTo>
                  <a:pt x="2206045" y="146907"/>
                  <a:pt x="5974037" y="6881"/>
                  <a:pt x="9144000" y="0"/>
                </a:cubicBezTo>
                <a:lnTo>
                  <a:pt x="9144000" y="5500726"/>
                </a:lnTo>
                <a:lnTo>
                  <a:pt x="0" y="5500726"/>
                </a:lnTo>
                <a:lnTo>
                  <a:pt x="0" y="4999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32" name="Afbeelding 9" descr="logo-arbouw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8163" y="6357938"/>
            <a:ext cx="22320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/>
          <p:nvPr/>
        </p:nvSpPr>
        <p:spPr>
          <a:xfrm>
            <a:off x="1428750" y="6357938"/>
            <a:ext cx="1785938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376363" y="6432550"/>
            <a:ext cx="21240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b="1" dirty="0">
                <a:solidFill>
                  <a:srgbClr val="DC002B"/>
                </a:solidFill>
                <a:latin typeface="+mn-lt"/>
                <a:cs typeface="Arial" pitchFamily="34" charset="0"/>
              </a:rPr>
              <a:t>voor gezond en veilig 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12788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frm=1&amp;source=images&amp;cd=&amp;cad=rja&amp;uact=8&amp;docid=Hh9SB-GpBaCpEM&amp;tbnid=3Smr4TYDJAplwM:&amp;ved=0CAUQjRw&amp;url=http://www.radhoekschewaard.nl/inwoners.php?page=101&amp;lv1=11&amp;lv2=2&amp;lv3=1&amp;header=148&amp;ei=DSGXU_3VIoTIObDRgKAB&amp;bvm=bv.68445247,d.ZWU&amp;psig=AFQjCNH4RIoh8ZnxhusQnUtDhteLskWKfg&amp;ust=1402499248123297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oogle.nl/url?sa=i&amp;rct=j&amp;q=&amp;esrc=s&amp;frm=1&amp;source=images&amp;cd=&amp;cad=rja&amp;uact=8&amp;docid=QI_gZtefA1R1IM&amp;tbnid=s5LvJTLFfQMScM:&amp;ved=0CAUQjRw&amp;url=http://dutch.sealing-gaskets.com/sale-1080742-asbestos-dusted-cloth-thermal-insulating-asbestos-sealing-products.html&amp;ei=jCCXU-mcFsTiPKu3gZgM&amp;bvm=bv.68445247,d.ZWU&amp;psig=AFQjCNH4RIoh8ZnxhusQnUtDhteLskWKfg&amp;ust=1402499248123297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nl/url?sa=i&amp;rct=j&amp;q=&amp;esrc=s&amp;frm=1&amp;source=images&amp;cd=&amp;cad=rja&amp;uact=8&amp;docid=-XCNxSb4mDPLfM&amp;tbnid=LSkdRBlpfzNXNM:&amp;ved=0CAUQjRw&amp;url=http://www.goeievraag.nl/vraag/huis-tuin/doe-het-zelf/asbest.64768&amp;ei=qSCXU6SqG8aEOKCJgJAE&amp;bvm=bv.68445247,d.ZWU&amp;psig=AFQjCNH4RIoh8ZnxhusQnUtDhteLskWKfg&amp;ust=14024992481232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nl/url?sa=i&amp;rct=j&amp;q=&amp;esrc=s&amp;frm=1&amp;source=images&amp;cd=&amp;cad=rja&amp;uact=8&amp;docid=tr2gbVawNaJ0wM&amp;tbnid=8jrFCOFljkZZEM:&amp;ved=0CAUQjRw&amp;url=http://www.infomil.nl/onderwerpen/hinder-gezondheid/asbest-0/asbesttoepassingen/virtuele-map/asbest/&amp;ei=OR-XU8SYJsyLOZmAgbgD&amp;bvm=bv.68445247,d.ZWU&amp;psig=AFQjCNH4RIoh8ZnxhusQnUtDhteLskWKfg&amp;ust=1402499248123297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oogle.nl/url?sa=i&amp;rct=j&amp;q=&amp;esrc=s&amp;frm=1&amp;source=images&amp;cd=&amp;cad=rja&amp;uact=8&amp;docid=P7e5yFswp7Z7-M&amp;tbnid=tqxbCD27w6ISvM:&amp;ved=0CAUQjRw&amp;url=http://www.fiberscan.nl/Asbest/&amp;ei=NiGXU9O4NojQObnYgcgD&amp;bvm=bv.68445247,d.ZWU&amp;psig=AFQjCNH4RIoh8ZnxhusQnUtDhteLskWKfg&amp;ust=1402499248123297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nl/url?sa=i&amp;rct=j&amp;q=&amp;esrc=s&amp;frm=1&amp;source=images&amp;cd=&amp;cad=rja&amp;uact=8&amp;docid=ZNSrI3xvRlH0yM&amp;tbnid=66gFOfdqxTDdyM:&amp;ved=0CAUQjRw&amp;url=http://dutch.sealing-gaskets.com/sale-1080730-white-dusted-free-asbestos-rope-fire-proof-asbestos-sealing-products.html&amp;ei=KCCXU7HGCIHCPOfwgPAG&amp;bvm=bv.68445247,d.ZWU&amp;psig=AFQjCNH4RIoh8ZnxhusQnUtDhteLskWKfg&amp;ust=140249924812329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ndertitel 6"/>
          <p:cNvSpPr>
            <a:spLocks noGrp="1"/>
          </p:cNvSpPr>
          <p:nvPr>
            <p:ph type="subTitle" idx="1"/>
          </p:nvPr>
        </p:nvSpPr>
        <p:spPr>
          <a:xfrm>
            <a:off x="471487" y="5551947"/>
            <a:ext cx="8215312" cy="508000"/>
          </a:xfrm>
        </p:spPr>
        <p:txBody>
          <a:bodyPr/>
          <a:lstStyle/>
          <a:p>
            <a:pPr eaLnBrk="1" hangingPunct="1"/>
            <a:endParaRPr lang="en-US" sz="12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91" y="1916832"/>
            <a:ext cx="4884303" cy="33994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Asbesthoudende materialen</a:t>
            </a:r>
            <a:endParaRPr lang="en-US" altLang="nl-NL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5338763" cy="4429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400" b="1" dirty="0">
                <a:solidFill>
                  <a:srgbClr val="DC002B"/>
                </a:solidFill>
                <a:cs typeface="Tahoma" pitchFamily="34" charset="0"/>
              </a:rPr>
              <a:t>Plaatmateriaal</a:t>
            </a:r>
          </a:p>
          <a:p>
            <a:pPr lvl="1" eaLnBrk="1" hangingPunct="1">
              <a:lnSpc>
                <a:spcPct val="90000"/>
              </a:lnSpc>
            </a:pPr>
            <a:endParaRPr lang="nl-NL" altLang="nl-NL" sz="1100" dirty="0"/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dirty="0"/>
              <a:t>Golfplaten: vaak als dakbedekking op (agrarische) schuren en (</a:t>
            </a:r>
            <a:r>
              <a:rPr lang="nl-NL" altLang="nl-NL" dirty="0" err="1"/>
              <a:t>fabrieks</a:t>
            </a:r>
            <a:r>
              <a:rPr lang="nl-NL" altLang="nl-NL" dirty="0"/>
              <a:t>) loodsen </a:t>
            </a:r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endParaRPr lang="nl-NL" altLang="nl-NL" sz="1200" dirty="0"/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dirty="0"/>
              <a:t>Vlakke platen: vaak asbestcement platen als borstwering in flats, betimmering in gevels, dakbeschot </a:t>
            </a:r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endParaRPr lang="nl-NL" altLang="nl-NL" sz="1400" dirty="0"/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dirty="0"/>
              <a:t>Vlakke platen als brandwering in CV ruimten, in plafonds, rondom schoorstenen, boven en in brandwerende deuren, kluisdeuren</a:t>
            </a:r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endParaRPr lang="nl-NL" altLang="nl-NL" sz="1200" dirty="0"/>
          </a:p>
          <a:p>
            <a:pPr lvl="1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dirty="0"/>
              <a:t>Stelplaatjes</a:t>
            </a:r>
          </a:p>
          <a:p>
            <a:pPr eaLnBrk="1" hangingPunct="1">
              <a:lnSpc>
                <a:spcPct val="90000"/>
              </a:lnSpc>
            </a:pPr>
            <a:endParaRPr lang="en-US" altLang="nl-NL" sz="2400" dirty="0"/>
          </a:p>
        </p:txBody>
      </p:sp>
      <p:pic>
        <p:nvPicPr>
          <p:cNvPr id="30723" name="irc_mi" descr="afbeelding_1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141" y="1380288"/>
            <a:ext cx="20875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rc_mi" descr="m1by1gswj1s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236" y="4672037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rc_mi" descr="pl1213531-asbest_bestrooide_doek_thermische_isolerende_asbest_verzegelende_producte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141" y="3018631"/>
            <a:ext cx="20891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Asbesthoudende materialen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b="1" dirty="0">
                <a:solidFill>
                  <a:srgbClr val="DC002B"/>
                </a:solidFill>
                <a:cs typeface="Tahoma" pitchFamily="34" charset="0"/>
              </a:rPr>
              <a:t>Vloerbedekking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dirty="0"/>
              <a:t>Onderlaag van vinylzeil (tot 1983)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dirty="0"/>
              <a:t>Bitumen lijm, vinyltegels (tot 1985)</a:t>
            </a:r>
          </a:p>
          <a:p>
            <a:pPr eaLnBrk="1" hangingPunct="1">
              <a:lnSpc>
                <a:spcPct val="80000"/>
              </a:lnSpc>
              <a:buClr>
                <a:srgbClr val="180F4B"/>
              </a:buClr>
            </a:pPr>
            <a:endParaRPr lang="nl-NL" altLang="nl-NL" sz="1800" b="1" dirty="0">
              <a:solidFill>
                <a:srgbClr val="DC002B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b="1" dirty="0">
                <a:solidFill>
                  <a:srgbClr val="DC002B"/>
                </a:solidFill>
                <a:cs typeface="Tahoma" pitchFamily="34" charset="0"/>
              </a:rPr>
              <a:t>Isolatiemateriaal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dirty="0"/>
              <a:t>Isolatie van leiding, kachels, cv-ketels, haardrogers, strijkijzers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dirty="0"/>
              <a:t>Branddekens, lasdeken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dirty="0"/>
              <a:t>Asbestkoord </a:t>
            </a:r>
          </a:p>
          <a:p>
            <a:pPr eaLnBrk="1" hangingPunct="1">
              <a:lnSpc>
                <a:spcPct val="80000"/>
              </a:lnSpc>
              <a:buClr>
                <a:srgbClr val="180F4B"/>
              </a:buClr>
            </a:pPr>
            <a:endParaRPr lang="nl-NL" altLang="nl-NL" sz="1800" b="1" dirty="0">
              <a:solidFill>
                <a:srgbClr val="DC002B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b="1" dirty="0">
                <a:solidFill>
                  <a:srgbClr val="DC002B"/>
                </a:solidFill>
                <a:cs typeface="Tahoma" pitchFamily="34" charset="0"/>
              </a:rPr>
              <a:t>Overige toepassingen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dirty="0"/>
              <a:t>Asbestcementen (drinkwater)leiding, </a:t>
            </a:r>
          </a:p>
          <a:p>
            <a:pPr marL="0" lvl="1" indent="0" eaLnBrk="1" hangingPunct="1">
              <a:lnSpc>
                <a:spcPct val="80000"/>
              </a:lnSpc>
              <a:buClr>
                <a:srgbClr val="180F4B"/>
              </a:buClr>
              <a:buNone/>
            </a:pPr>
            <a:r>
              <a:rPr lang="nl-NL" altLang="nl-NL" sz="1800" dirty="0"/>
              <a:t>  gas- en rioleringsbuizen, mantelbuis </a:t>
            </a:r>
          </a:p>
          <a:p>
            <a:pPr marL="0" lvl="1" indent="0" eaLnBrk="1" hangingPunct="1">
              <a:lnSpc>
                <a:spcPct val="80000"/>
              </a:lnSpc>
              <a:buClr>
                <a:srgbClr val="180F4B"/>
              </a:buClr>
              <a:buNone/>
            </a:pPr>
            <a:r>
              <a:rPr lang="nl-NL" altLang="nl-NL" sz="1800" dirty="0"/>
              <a:t>  voor kabels 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dirty="0"/>
              <a:t>Bitumen dakbedekking, coating van </a:t>
            </a:r>
          </a:p>
          <a:p>
            <a:pPr marL="0" lvl="1" indent="0" eaLnBrk="1" hangingPunct="1">
              <a:lnSpc>
                <a:spcPct val="80000"/>
              </a:lnSpc>
              <a:buClr>
                <a:srgbClr val="180F4B"/>
              </a:buClr>
              <a:buNone/>
            </a:pPr>
            <a:r>
              <a:rPr lang="nl-NL" altLang="nl-NL" sz="1800" dirty="0"/>
              <a:t>  damwandprofieldelen </a:t>
            </a:r>
          </a:p>
          <a:p>
            <a:pPr lvl="1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800" dirty="0"/>
              <a:t>Vulstof in kit</a:t>
            </a:r>
            <a:endParaRPr lang="pt-BR" altLang="nl-NL" sz="1800" dirty="0"/>
          </a:p>
          <a:p>
            <a:pPr eaLnBrk="1" hangingPunct="1">
              <a:lnSpc>
                <a:spcPct val="80000"/>
              </a:lnSpc>
            </a:pPr>
            <a:endParaRPr lang="en-US" altLang="nl-NL" sz="1500" dirty="0"/>
          </a:p>
        </p:txBody>
      </p:sp>
      <p:pic>
        <p:nvPicPr>
          <p:cNvPr id="31747" name="irc_mi" descr="p1020081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291588"/>
            <a:ext cx="1558950" cy="152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rc_mi" descr="pl1213530-witte_bestrooide_vrije_vuurvaste_het_asbest_verzegelende_producten_van_de_asbestkabe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553" y="3408065"/>
            <a:ext cx="172759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irc_mi" descr="temp_0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553" y="4941168"/>
            <a:ext cx="1750159" cy="13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Toepassingen van asbest</a:t>
            </a:r>
            <a:endParaRPr lang="en-US" altLang="nl-NL"/>
          </a:p>
        </p:txBody>
      </p:sp>
      <p:pic>
        <p:nvPicPr>
          <p:cNvPr id="13316" name="Picture 4" descr="DSC00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2795588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MVC-004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2795587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MVC-012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25" y="3770313"/>
            <a:ext cx="2795588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Brandwerende bekleding plafond cv-ruim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264" y="3778250"/>
            <a:ext cx="280828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979613" y="29972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084888" y="2636838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6083300" y="335756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2484438" y="4652963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6156325" y="450850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8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Varkensstal</a:t>
            </a:r>
            <a:endParaRPr lang="en-US" altLang="nl-NL"/>
          </a:p>
        </p:txBody>
      </p:sp>
      <p:pic>
        <p:nvPicPr>
          <p:cNvPr id="14340" name="Picture 4" descr="MVC-350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3263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MVC-355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29460"/>
            <a:ext cx="3623121" cy="27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555875" y="263683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908175" y="227647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5364163" y="45085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68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Schakelkast</a:t>
            </a:r>
            <a:endParaRPr lang="en-US" altLang="nl-NL"/>
          </a:p>
        </p:txBody>
      </p:sp>
      <p:pic>
        <p:nvPicPr>
          <p:cNvPr id="16388" name="Picture 4" descr="vonkenkap schakelkast (Large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233863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meszekering schakelkast (Large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960812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042988" y="2420938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795963" y="458152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11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Leidingisolatie</a:t>
            </a:r>
            <a:endParaRPr lang="en-US" altLang="nl-NL"/>
          </a:p>
        </p:txBody>
      </p:sp>
      <p:pic>
        <p:nvPicPr>
          <p:cNvPr id="17412" name="Picture 4" descr="stoom met amosiet isolatie (Large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75" y="1660228"/>
            <a:ext cx="3845480" cy="28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leidingisolatie beschadigd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3960813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867400" y="443706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476375" y="270827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49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Brandwerende beplating</a:t>
            </a:r>
            <a:endParaRPr lang="en-US" altLang="nl-NL"/>
          </a:p>
        </p:txBody>
      </p:sp>
      <p:pic>
        <p:nvPicPr>
          <p:cNvPr id="18436" name="Picture 4" descr="seperation wall presumable asbestos (Large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3873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plafondplaten (Large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71" y="1673271"/>
            <a:ext cx="3779416" cy="283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940425" y="450850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1835150" y="292417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58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Wand en branddeur</a:t>
            </a:r>
            <a:endParaRPr lang="en-US" altLang="nl-NL"/>
          </a:p>
        </p:txBody>
      </p:sp>
      <p:pic>
        <p:nvPicPr>
          <p:cNvPr id="37890" name="Picture 4" descr="oud technische ruimte spijkerplaat (Larg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852738"/>
            <a:ext cx="44799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randdeur beschadigd (Large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1" y="1556544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845" y="2314515"/>
            <a:ext cx="664522" cy="3231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353719"/>
            <a:ext cx="664522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Damwand coating en koord afdichting</a:t>
            </a:r>
            <a:endParaRPr lang="en-US" altLang="nl-NL" dirty="0"/>
          </a:p>
        </p:txBody>
      </p:sp>
      <p:pic>
        <p:nvPicPr>
          <p:cNvPr id="20484" name="Picture 4" descr="koord lang rookkanaal doorvoer (Large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79738"/>
            <a:ext cx="3417888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damwand coating (Large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93926"/>
            <a:ext cx="4464050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940425" y="422116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835150" y="328453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82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93662"/>
            <a:ext cx="8229600" cy="1143000"/>
          </a:xfrm>
        </p:spPr>
        <p:txBody>
          <a:bodyPr/>
          <a:lstStyle/>
          <a:p>
            <a:r>
              <a:rPr lang="nl-NL" altLang="nl-NL" dirty="0"/>
              <a:t>Asbestgolfplaten, ook in bodem</a:t>
            </a:r>
          </a:p>
        </p:txBody>
      </p:sp>
      <p:pic>
        <p:nvPicPr>
          <p:cNvPr id="29699" name="Picture 3" descr="landbouwschuur da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775" y="1600200"/>
            <a:ext cx="2959100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3463" y="1600200"/>
            <a:ext cx="3649662" cy="2184400"/>
          </a:xfrm>
          <a:noFill/>
          <a:ln/>
        </p:spPr>
      </p:pic>
      <p:pic>
        <p:nvPicPr>
          <p:cNvPr id="29701" name="Picture 5" descr="golfpl in bodem stap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775" y="3941763"/>
            <a:ext cx="2959100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6" descr="grond detai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688" y="3941763"/>
            <a:ext cx="3581400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619250" y="213360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5508625" y="220503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1116013" y="4868863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5795963" y="501332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20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is asbest?</a:t>
            </a:r>
            <a:endParaRPr lang="en-US" altLang="nl-NL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4967287" cy="4429125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nl-NL" sz="2400" dirty="0" err="1"/>
              <a:t>Asbestos</a:t>
            </a:r>
            <a:r>
              <a:rPr lang="nl-NL" altLang="nl-NL" sz="2400" dirty="0"/>
              <a:t> (onverwoestbaar)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nl-NL" sz="2400" dirty="0"/>
              <a:t>Mineraal, stollingsgesteente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nl-NL" sz="2400" dirty="0"/>
              <a:t>Sterke vezelachtige structuur</a:t>
            </a:r>
            <a:endParaRPr lang="nl-NL" altLang="nl-NL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nl-NL" sz="2400" dirty="0"/>
              <a:t>Lange dunne kristallen</a:t>
            </a:r>
          </a:p>
          <a:p>
            <a:pPr eaLnBrk="1" hangingPunct="1"/>
            <a:endParaRPr lang="en-US" altLang="nl-NL" dirty="0"/>
          </a:p>
          <a:p>
            <a:pPr eaLnBrk="1" hangingPunct="1"/>
            <a:endParaRPr lang="en-US" altLang="nl-NL" sz="2800" dirty="0"/>
          </a:p>
        </p:txBody>
      </p:sp>
      <p:pic>
        <p:nvPicPr>
          <p:cNvPr id="17411" name="Picture 4" descr="crocidoli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302418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002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581400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/>
              <a:t>Wat</a:t>
            </a:r>
            <a:r>
              <a:rPr lang="en-US" altLang="nl-NL" dirty="0"/>
              <a:t> doe je </a:t>
            </a:r>
            <a:r>
              <a:rPr lang="en-US" altLang="nl-NL" dirty="0" err="1"/>
              <a:t>bij</a:t>
            </a:r>
            <a:r>
              <a:rPr lang="en-US" altLang="nl-NL" dirty="0"/>
              <a:t> </a:t>
            </a:r>
            <a:r>
              <a:rPr lang="en-US" altLang="nl-NL" dirty="0" err="1"/>
              <a:t>mogelijke</a:t>
            </a:r>
            <a:r>
              <a:rPr lang="en-US" altLang="nl-NL" dirty="0"/>
              <a:t> </a:t>
            </a:r>
            <a:r>
              <a:rPr lang="en-US" altLang="nl-NL" dirty="0" err="1"/>
              <a:t>blootstelling</a:t>
            </a:r>
            <a:r>
              <a:rPr lang="en-US" altLang="nl-NL" dirty="0"/>
              <a:t>?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400" b="1" dirty="0">
                <a:solidFill>
                  <a:srgbClr val="180F4B"/>
                </a:solidFill>
                <a:cs typeface="Tahoma" pitchFamily="34" charset="0"/>
              </a:rPr>
              <a:t> 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 dirty="0"/>
              <a:t> Ga er vanuit dat het asbest is en behandel het zo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 dirty="0"/>
              <a:t> Staak het werk en doe melding aan je leidinggevende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 dirty="0"/>
              <a:t> Zorg dat iedereen de ruimte verlaat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 dirty="0"/>
              <a:t> Zet de ruimte af 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 dirty="0"/>
              <a:t> Ruim het asbest(stof) NOOIT zelf op (ook niet met een</a:t>
            </a:r>
          </a:p>
          <a:p>
            <a:pPr eaLnBrk="1" hangingPunct="1">
              <a:buClr>
                <a:srgbClr val="180F4B"/>
              </a:buClr>
            </a:pPr>
            <a:r>
              <a:rPr lang="nl-NL" altLang="nl-NL" sz="2400" dirty="0"/>
              <a:t>  stofzuiger met H-certificaat)</a:t>
            </a:r>
          </a:p>
          <a:p>
            <a:pPr eaLnBrk="1" hangingPunct="1">
              <a:buClr>
                <a:srgbClr val="180F4B"/>
              </a:buClr>
              <a:buFont typeface="Arial" charset="0"/>
              <a:buChar char="•"/>
            </a:pPr>
            <a:r>
              <a:rPr lang="nl-NL" altLang="nl-NL" sz="2400" dirty="0"/>
              <a:t> Ga naar het </a:t>
            </a:r>
            <a:r>
              <a:rPr lang="nl-NL" altLang="nl-NL" sz="2400" dirty="0" err="1"/>
              <a:t>arbospreekuur</a:t>
            </a:r>
            <a:r>
              <a:rPr lang="nl-NL" altLang="nl-NL" sz="2400" dirty="0"/>
              <a:t> van de bedrijfsarts</a:t>
            </a:r>
            <a:endParaRPr lang="en-US" altLang="nl-NL" sz="2400" dirty="0"/>
          </a:p>
          <a:p>
            <a:pPr eaLnBrk="1" hangingPunct="1"/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91055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Wat doet je werkgever bij mogelijke blootstelling? </a:t>
            </a:r>
            <a:endParaRPr lang="en-US" altLang="nl-NL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429125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180F4B"/>
                </a:solidFill>
              </a:rPr>
              <a:t>Legt het werk direct stil 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180F4B"/>
                </a:solidFill>
              </a:rPr>
              <a:t>Gaat na op welke plaatsen asbest is vrijgekomen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180F4B"/>
                </a:solidFill>
              </a:rPr>
              <a:t>Zorgt dat iedereen de ruimte verlaat en zet de ruimte af (als dat nog niet was gedaan)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180F4B"/>
                </a:solidFill>
              </a:rPr>
              <a:t>Ruimt het asbest (stof) nooit zelf op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180F4B"/>
                </a:solidFill>
              </a:rPr>
              <a:t>Raadpleegt een deskundige van de arbodienst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180F4B"/>
                </a:solidFill>
              </a:rPr>
              <a:t>Geeft gelegenheid </a:t>
            </a:r>
            <a:r>
              <a:rPr lang="nl-NL" altLang="nl-NL" sz="2400" dirty="0" err="1">
                <a:solidFill>
                  <a:srgbClr val="180F4B"/>
                </a:solidFill>
              </a:rPr>
              <a:t>arbospreekuur</a:t>
            </a:r>
            <a:r>
              <a:rPr lang="nl-NL" altLang="nl-NL" sz="2400" dirty="0">
                <a:solidFill>
                  <a:srgbClr val="180F4B"/>
                </a:solidFill>
              </a:rPr>
              <a:t> te bezoeken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180F4B"/>
                </a:solidFill>
              </a:rPr>
              <a:t>Registreert werknemers die zijn blootgesteld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180F4B"/>
                </a:solidFill>
              </a:rPr>
              <a:t>Achterhaalt de aard van het materiaal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600" dirty="0">
                <a:solidFill>
                  <a:srgbClr val="180F4B"/>
                </a:solidFill>
              </a:rPr>
              <a:t>Bij producent, of monsterneming en analyse door gecertificeerd lab</a:t>
            </a:r>
          </a:p>
          <a:p>
            <a:pPr marL="95250" algn="ctr" eaLnBrk="1" hangingPunct="1">
              <a:lnSpc>
                <a:spcPct val="80000"/>
              </a:lnSpc>
              <a:buClr>
                <a:srgbClr val="180F4B"/>
              </a:buClr>
            </a:pPr>
            <a:endParaRPr lang="nl-NL" altLang="nl-NL" sz="2400" dirty="0">
              <a:solidFill>
                <a:srgbClr val="180F4B"/>
              </a:solidFill>
            </a:endParaRPr>
          </a:p>
          <a:p>
            <a:pPr marL="95250" algn="ctr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2400" dirty="0">
                <a:solidFill>
                  <a:srgbClr val="180F4B"/>
                </a:solidFill>
              </a:rPr>
              <a:t>Als blijkt dat het om asbest gaat, moet het werk door een gecertificeerd bedrijf worden uitgevoerd</a:t>
            </a:r>
          </a:p>
          <a:p>
            <a:pPr marL="276225" eaLnBrk="1" hangingPunct="1">
              <a:lnSpc>
                <a:spcPct val="80000"/>
              </a:lnSpc>
              <a:buClr>
                <a:srgbClr val="180F4B"/>
              </a:buClr>
            </a:pPr>
            <a:endParaRPr lang="nl-NL" altLang="nl-NL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nl-NL" sz="1800" dirty="0"/>
          </a:p>
        </p:txBody>
      </p:sp>
    </p:spTree>
    <p:extLst>
      <p:ext uri="{BB962C8B-B14F-4D97-AF65-F5344CB8AC3E}">
        <p14:creationId xmlns:p14="http://schemas.microsoft.com/office/powerpoint/2010/main" val="1458024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sz="quarter" idx="10"/>
          </p:nvPr>
        </p:nvSpPr>
        <p:spPr>
          <a:xfrm>
            <a:off x="460375" y="1714500"/>
            <a:ext cx="8215313" cy="44291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dirty="0">
              <a:latin typeface="Verdana" pitchFamily="34" charset="0"/>
            </a:endParaRPr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3600" dirty="0">
              <a:latin typeface="Verdana" pitchFamily="34" charset="0"/>
            </a:endParaRPr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3600" dirty="0">
              <a:latin typeface="Verdana" pitchFamily="34" charset="0"/>
            </a:endParaRPr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3600" dirty="0">
              <a:latin typeface="Verdana" pitchFamily="34" charset="0"/>
            </a:endParaRPr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3600" dirty="0">
              <a:latin typeface="Verdana" pitchFamily="34" charset="0"/>
            </a:endParaRPr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800" b="1" dirty="0"/>
          </a:p>
          <a:p>
            <a:pPr algn="ctr" eaLnBrk="1" hangingPunct="1">
              <a:spcBef>
                <a:spcPts val="900"/>
              </a:spcBef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400" b="1" dirty="0">
              <a:latin typeface="Verdana" pitchFamily="34" charset="0"/>
            </a:endParaRPr>
          </a:p>
        </p:txBody>
      </p:sp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58175" cy="10715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>
                <a:cs typeface="Tahoma" pitchFamily="34" charset="0"/>
              </a:rPr>
              <a:t>Vragen?</a:t>
            </a:r>
          </a:p>
        </p:txBody>
      </p:sp>
      <p:pic>
        <p:nvPicPr>
          <p:cNvPr id="30722" name="Picture 2" descr="https://digid.ferwerderadiel.nl/uploads/pics/asbes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365353" cy="402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Eigenschappen</a:t>
            </a:r>
            <a:endParaRPr lang="en-US" altLang="nl-NL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42912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/>
              <a:t>Bestand tegen:</a:t>
            </a:r>
          </a:p>
          <a:p>
            <a:pPr marL="1055688" lvl="4" indent="-342900" eaLnBrk="1" hangingPunct="1">
              <a:lnSpc>
                <a:spcPct val="90000"/>
              </a:lnSpc>
            </a:pPr>
            <a:r>
              <a:rPr lang="nl-NL" altLang="nl-NL" sz="2400" dirty="0"/>
              <a:t>hoge temperaturen</a:t>
            </a:r>
          </a:p>
          <a:p>
            <a:pPr marL="1055688" lvl="4" indent="-342900" eaLnBrk="1" hangingPunct="1">
              <a:lnSpc>
                <a:spcPct val="90000"/>
              </a:lnSpc>
            </a:pPr>
            <a:r>
              <a:rPr lang="nl-NL" altLang="nl-NL" sz="2400" dirty="0"/>
              <a:t>chemische stoffen</a:t>
            </a:r>
          </a:p>
          <a:p>
            <a:pPr marL="1055688" lvl="4" indent="-342900" eaLnBrk="1" hangingPunct="1">
              <a:lnSpc>
                <a:spcPct val="90000"/>
              </a:lnSpc>
            </a:pPr>
            <a:r>
              <a:rPr lang="nl-NL" altLang="nl-NL" sz="2400" dirty="0"/>
              <a:t>micro-organismen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/>
              <a:t>Slijtvast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/>
              <a:t>Grote elastische weerstand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/>
              <a:t>Grote trekvastheid en stijfheid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/>
              <a:t>Isoleert warmte en elektriciteit</a:t>
            </a:r>
          </a:p>
          <a:p>
            <a:pPr lvl="1" eaLnBrk="1" hangingPunct="1">
              <a:lnSpc>
                <a:spcPct val="90000"/>
              </a:lnSpc>
            </a:pPr>
            <a:endParaRPr lang="en-US" altLang="nl-NL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Effecten van asbestvezels</a:t>
            </a:r>
            <a:endParaRPr lang="en-US" altLang="nl-NL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z="2400" dirty="0"/>
              <a:t>Asbestvezels in de longen kunnen ernstige ziekten veroorzaken:</a:t>
            </a:r>
          </a:p>
          <a:p>
            <a:pPr lvl="3" eaLnBrk="1" hangingPunct="1"/>
            <a:r>
              <a:rPr lang="nl-NL" altLang="nl-NL" dirty="0"/>
              <a:t>Longkanker</a:t>
            </a:r>
          </a:p>
          <a:p>
            <a:pPr lvl="3" eaLnBrk="1" hangingPunct="1"/>
            <a:r>
              <a:rPr lang="nl-NL" altLang="nl-NL" dirty="0"/>
              <a:t>Asbestose</a:t>
            </a:r>
          </a:p>
          <a:p>
            <a:pPr lvl="3" eaLnBrk="1" hangingPunct="1"/>
            <a:r>
              <a:rPr lang="nl-NL" altLang="nl-NL" dirty="0"/>
              <a:t>Mesothelioom (kanker van borst/buikvlies)</a:t>
            </a:r>
            <a:endParaRPr lang="en-US" altLang="nl-NL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nl-NL" altLang="nl-NL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sz="2400" dirty="0"/>
              <a:t>Roken met blootstelling aan asbestvezels verhoogt de kans op gezondheidseffecten aanzienlijk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nl-NL" altLang="nl-NL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sz="2400" dirty="0"/>
              <a:t>Ziekteverschijnselen na 10 tot 40 jaar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nl-NL" sz="2400" dirty="0" err="1"/>
              <a:t>Jaarlijks</a:t>
            </a:r>
            <a:r>
              <a:rPr lang="en-US" altLang="nl-NL" sz="2400" dirty="0"/>
              <a:t> ca. 1400 </a:t>
            </a:r>
            <a:r>
              <a:rPr lang="en-US" altLang="nl-NL" sz="2400" dirty="0" err="1"/>
              <a:t>asbestdoden</a:t>
            </a:r>
            <a:r>
              <a:rPr lang="en-US" altLang="nl-NL" sz="2400" dirty="0"/>
              <a:t> in Nederland </a:t>
            </a:r>
          </a:p>
          <a:p>
            <a:pPr eaLnBrk="1" hangingPunct="1"/>
            <a:endParaRPr lang="en-US" altLang="nl-N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Risico: inademen vezels</a:t>
            </a:r>
            <a:endParaRPr lang="en-US" altLang="nl-NL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4291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dirty="0"/>
              <a:t>Inademen is vooral een risico bij niet-</a:t>
            </a:r>
            <a:r>
              <a:rPr lang="nl-NL" altLang="nl-NL" dirty="0" err="1"/>
              <a:t>hechtgebonden</a:t>
            </a:r>
            <a:r>
              <a:rPr lang="nl-NL" altLang="nl-NL" dirty="0"/>
              <a:t> asbest.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nl-NL" altLang="nl-NL" sz="1800" dirty="0"/>
          </a:p>
          <a:p>
            <a:pPr eaLnBrk="1" hangingPunct="1">
              <a:lnSpc>
                <a:spcPct val="90000"/>
              </a:lnSpc>
            </a:pPr>
            <a:r>
              <a:rPr lang="nl-NL" altLang="nl-NL" sz="1800" b="1" dirty="0" err="1">
                <a:solidFill>
                  <a:srgbClr val="DC002B"/>
                </a:solidFill>
                <a:cs typeface="Tahoma" pitchFamily="34" charset="0"/>
              </a:rPr>
              <a:t>Hechtgebonden</a:t>
            </a:r>
            <a:r>
              <a:rPr lang="nl-NL" altLang="nl-NL" sz="1800" b="1" dirty="0">
                <a:solidFill>
                  <a:srgbClr val="DC002B"/>
                </a:solidFill>
                <a:cs typeface="Tahoma" pitchFamily="34" charset="0"/>
              </a:rPr>
              <a:t> asbest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 dirty="0"/>
              <a:t>Asbestvezels zijn stevig gebonden in materiaal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 dirty="0"/>
              <a:t>Producten bevatten veel cement, lijm of kunststof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 dirty="0"/>
              <a:t>Als materialen niet mechanisch worden bewerkt, is risico op inademing vezels erg klein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sz="1800" dirty="0"/>
              <a:t>Bijvoorbeeld: asbestcement golfplaten, gevelplaten</a:t>
            </a:r>
          </a:p>
          <a:p>
            <a:pPr eaLnBrk="1" hangingPunct="1">
              <a:lnSpc>
                <a:spcPct val="90000"/>
              </a:lnSpc>
            </a:pPr>
            <a:endParaRPr lang="nl-NL" altLang="nl-NL" sz="1600" b="1" dirty="0">
              <a:solidFill>
                <a:srgbClr val="DC002B"/>
              </a:solidFill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1800" b="1" dirty="0">
                <a:solidFill>
                  <a:srgbClr val="DC002B"/>
                </a:solidFill>
                <a:cs typeface="Tahoma" pitchFamily="34" charset="0"/>
              </a:rPr>
              <a:t>Niet-</a:t>
            </a:r>
            <a:r>
              <a:rPr lang="nl-NL" altLang="nl-NL" sz="1800" b="1" dirty="0" err="1">
                <a:solidFill>
                  <a:srgbClr val="DC002B"/>
                </a:solidFill>
                <a:cs typeface="Tahoma" pitchFamily="34" charset="0"/>
              </a:rPr>
              <a:t>hechtgebonden</a:t>
            </a:r>
            <a:r>
              <a:rPr lang="nl-NL" altLang="nl-NL" sz="1800" b="1" dirty="0">
                <a:solidFill>
                  <a:srgbClr val="DC002B"/>
                </a:solidFill>
                <a:cs typeface="Tahoma" pitchFamily="34" charset="0"/>
              </a:rPr>
              <a:t> asbest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 dirty="0"/>
              <a:t>Asbestvezels zijn niet (meer) stevig gebonden in het materiaal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 dirty="0"/>
              <a:t>Materiaal is zacht en brokkelt makkelijk af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 dirty="0"/>
              <a:t>Asbestvezels kunnen zich relatief gemakkelijk verspreiden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180F4B"/>
              </a:buClr>
            </a:pPr>
            <a:r>
              <a:rPr lang="nl-NL" altLang="nl-NL" sz="1800" dirty="0"/>
              <a:t>Bijvoorbeeld: spuitasbest, brandwerende platen, onderlaag van vinylvloerbedekking, verweerde asbestcement golfplaten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nl-NL" sz="1600" dirty="0"/>
          </a:p>
          <a:p>
            <a:pPr eaLnBrk="1" hangingPunct="1">
              <a:lnSpc>
                <a:spcPct val="90000"/>
              </a:lnSpc>
            </a:pPr>
            <a:endParaRPr lang="en-US" altLang="nl-NL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Verspreiding van asbestvezels</a:t>
            </a:r>
            <a:endParaRPr lang="en-US" altLang="nl-NL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400" dirty="0"/>
              <a:t>Door </a:t>
            </a:r>
            <a:r>
              <a:rPr lang="nl-NL" altLang="nl-NL" sz="2400" b="1" dirty="0"/>
              <a:t>bewerkingen</a:t>
            </a:r>
            <a:r>
              <a:rPr lang="nl-NL" altLang="nl-NL" sz="2400" dirty="0"/>
              <a:t> aan de asbesthoudende producten (schuren, boren, zagen, breken en verwijderen) kunnen asbestvezels zich eenvoudig verspreiden.</a:t>
            </a:r>
          </a:p>
          <a:p>
            <a:pPr eaLnBrk="1" hangingPunct="1">
              <a:lnSpc>
                <a:spcPct val="90000"/>
              </a:lnSpc>
            </a:pPr>
            <a:endParaRPr lang="nl-NL" altLang="nl-NL" sz="2400" dirty="0"/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/>
              <a:t>Van </a:t>
            </a:r>
            <a:r>
              <a:rPr lang="nl-NL" altLang="nl-NL" sz="2400" b="1" dirty="0"/>
              <a:t>beschadigde, gebroken en/of sterk verweerde</a:t>
            </a:r>
            <a:r>
              <a:rPr lang="nl-NL" altLang="nl-NL" sz="2400" dirty="0"/>
              <a:t> asbesthoudende materialen en </a:t>
            </a:r>
            <a:r>
              <a:rPr lang="nl-NL" altLang="nl-NL" sz="2400" dirty="0" err="1"/>
              <a:t>vloerbedekkingresten</a:t>
            </a:r>
            <a:r>
              <a:rPr lang="nl-NL" altLang="nl-NL" sz="2400" dirty="0"/>
              <a:t> kunnen zich relatief eenvoudig asbestvezels verspreiden.</a:t>
            </a:r>
          </a:p>
          <a:p>
            <a:pPr eaLnBrk="1" hangingPunct="1">
              <a:lnSpc>
                <a:spcPct val="90000"/>
              </a:lnSpc>
            </a:pPr>
            <a:endParaRPr lang="nl-NL" altLang="nl-NL" sz="2400" dirty="0"/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/>
              <a:t>Als producten vochtig of nat zijn is de kans op vezelverspreiding verwaarloosbaar.</a:t>
            </a:r>
          </a:p>
          <a:p>
            <a:pPr eaLnBrk="1" hangingPunct="1">
              <a:lnSpc>
                <a:spcPct val="90000"/>
              </a:lnSpc>
            </a:pPr>
            <a:endParaRPr lang="en-US" altLang="nl-NL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Wet- en regelgeving</a:t>
            </a:r>
            <a:endParaRPr lang="en-US" altLang="nl-NL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altLang="nl-NL" sz="1800" dirty="0"/>
              <a:t>Wettelijk verbod op het bewerken, verwerken of in voorraad houden van asbest.</a:t>
            </a:r>
          </a:p>
          <a:p>
            <a:pPr eaLnBrk="1" hangingPunct="1">
              <a:lnSpc>
                <a:spcPct val="80000"/>
              </a:lnSpc>
            </a:pPr>
            <a:br>
              <a:rPr lang="nl-NL" altLang="nl-NL" sz="1800" dirty="0"/>
            </a:br>
            <a:r>
              <a:rPr lang="nl-NL" altLang="nl-NL" sz="1800" dirty="0"/>
              <a:t>Slopen van asbest uit gebouwen en objecten is gebonden aan strenge voorschriften</a:t>
            </a:r>
            <a:r>
              <a:rPr lang="en-US" altLang="nl-NL" sz="1800" dirty="0"/>
              <a:t>.</a:t>
            </a:r>
          </a:p>
          <a:p>
            <a:pPr eaLnBrk="1" hangingPunct="1">
              <a:lnSpc>
                <a:spcPct val="80000"/>
              </a:lnSpc>
            </a:pPr>
            <a:br>
              <a:rPr lang="nl-NL" altLang="nl-NL" sz="1800" dirty="0"/>
            </a:br>
            <a:r>
              <a:rPr lang="nl-NL" altLang="nl-NL" sz="1800" b="1" dirty="0">
                <a:solidFill>
                  <a:srgbClr val="DC002B"/>
                </a:solidFill>
              </a:rPr>
              <a:t>Wettelijke ontwikkelingen</a:t>
            </a:r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600" dirty="0"/>
              <a:t>1977 verbod spuitasbest / niet-</a:t>
            </a:r>
            <a:r>
              <a:rPr lang="nl-NL" altLang="nl-NL" sz="1600" dirty="0" err="1"/>
              <a:t>hechtgebonden</a:t>
            </a:r>
            <a:r>
              <a:rPr lang="nl-NL" altLang="nl-NL" sz="1600" dirty="0"/>
              <a:t> / blauw asbest</a:t>
            </a:r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600" dirty="0"/>
              <a:t>1982 eind productie vloerbedekking / papier / karton / isolatie</a:t>
            </a:r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nl-NL" altLang="nl-NL" sz="1600" dirty="0"/>
              <a:t>1991 verbod remmaterialen / frictiematerialen</a:t>
            </a:r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pt-BR" altLang="nl-NL" sz="1600" dirty="0"/>
              <a:t>1993 asbestverbod (</a:t>
            </a:r>
            <a:r>
              <a:rPr lang="nl-NL" altLang="nl-NL" sz="1400" dirty="0"/>
              <a:t>verbod verkoop / toepassen en in voorraad houden)</a:t>
            </a:r>
            <a:endParaRPr lang="pt-BR" altLang="nl-NL" sz="1400" dirty="0"/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pt-BR" altLang="nl-NL" sz="1600" dirty="0"/>
              <a:t>2005 asbestverbod in hele EU</a:t>
            </a:r>
          </a:p>
          <a:p>
            <a:pPr lvl="2" eaLnBrk="1" hangingPunct="1">
              <a:lnSpc>
                <a:spcPct val="80000"/>
              </a:lnSpc>
              <a:buClr>
                <a:srgbClr val="180F4B"/>
              </a:buClr>
            </a:pPr>
            <a:r>
              <a:rPr lang="pt-BR" altLang="nl-NL" sz="1600" dirty="0"/>
              <a:t>2005 asbestverwijderingsbesluit </a:t>
            </a:r>
            <a:r>
              <a:rPr lang="pt-BR" altLang="nl-NL" sz="1400" dirty="0"/>
              <a:t>(deskundigheidseisen verwijderingsbedrijf incl risicoklassen)</a:t>
            </a:r>
          </a:p>
          <a:p>
            <a:pPr eaLnBrk="1" hangingPunct="1">
              <a:lnSpc>
                <a:spcPct val="80000"/>
              </a:lnSpc>
            </a:pPr>
            <a:endParaRPr lang="pt-BR" altLang="nl-NL" sz="1600" dirty="0"/>
          </a:p>
          <a:p>
            <a:pPr eaLnBrk="1" hangingPunct="1">
              <a:lnSpc>
                <a:spcPct val="80000"/>
              </a:lnSpc>
            </a:pPr>
            <a:r>
              <a:rPr lang="pt-BR" altLang="nl-NL" sz="1800" b="1" dirty="0">
                <a:solidFill>
                  <a:srgbClr val="DC002B"/>
                </a:solidFill>
              </a:rPr>
              <a:t>Strengere luchtgrenswaarden</a:t>
            </a:r>
          </a:p>
          <a:p>
            <a:pPr marL="466725" lvl="1" indent="-285750" eaLnBrk="1" hangingPunct="1">
              <a:lnSpc>
                <a:spcPct val="80000"/>
              </a:lnSpc>
              <a:buClr>
                <a:srgbClr val="180F4B"/>
              </a:buClr>
            </a:pPr>
            <a:r>
              <a:rPr lang="pt-BR" altLang="nl-NL" sz="1600" dirty="0"/>
              <a:t>Juli 2014 voor wit asbest 5x zo lage blootstelling</a:t>
            </a:r>
          </a:p>
          <a:p>
            <a:pPr marL="466725" lvl="1" indent="-285750" eaLnBrk="1" hangingPunct="1">
              <a:lnSpc>
                <a:spcPct val="80000"/>
              </a:lnSpc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pt-BR" altLang="nl-NL" sz="1600" dirty="0"/>
              <a:t>Per 1 januari 2015 voor overige asbestsoorten 30x zo lage blootstelling</a:t>
            </a:r>
          </a:p>
          <a:p>
            <a:pPr eaLnBrk="1" hangingPunct="1">
              <a:lnSpc>
                <a:spcPct val="80000"/>
              </a:lnSpc>
            </a:pPr>
            <a:endParaRPr lang="en-US" altLang="nl-NL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Risicoklassen asbestwerkzaamheden</a:t>
            </a:r>
            <a:endParaRPr lang="en-US" altLang="nl-NL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0975" lvl="2" indent="0" eaLnBrk="1" hangingPunct="1">
              <a:buNone/>
            </a:pPr>
            <a:r>
              <a:rPr lang="nl-NL" dirty="0"/>
              <a:t>Gecertificeerd asbestinventarisatiebedrijf moet werkzaamheden indelen in risicoklasse 1, 2 of 3 en asbestinventarisatierapport maken.</a:t>
            </a:r>
          </a:p>
          <a:p>
            <a:pPr marL="180975" lvl="2" indent="0" eaLnBrk="1" hangingPunct="1">
              <a:buNone/>
            </a:pPr>
            <a:endParaRPr lang="nl-NL" dirty="0"/>
          </a:p>
          <a:p>
            <a:pPr marL="180975" lvl="2" indent="0" eaLnBrk="1" hangingPunct="1">
              <a:buNone/>
            </a:pPr>
            <a:r>
              <a:rPr lang="nl-NL" b="1" dirty="0">
                <a:solidFill>
                  <a:srgbClr val="DC002B"/>
                </a:solidFill>
              </a:rPr>
              <a:t>R</a:t>
            </a:r>
            <a:r>
              <a:rPr lang="nl-NL" altLang="nl-NL" b="1" dirty="0">
                <a:solidFill>
                  <a:srgbClr val="DC002B"/>
                </a:solidFill>
              </a:rPr>
              <a:t>isicoklasse 1</a:t>
            </a:r>
            <a:r>
              <a:rPr lang="nl-NL" altLang="nl-NL" dirty="0"/>
              <a:t> </a:t>
            </a:r>
            <a:br>
              <a:rPr lang="nl-NL" altLang="nl-NL" dirty="0"/>
            </a:br>
            <a:r>
              <a:rPr lang="nl-NL" altLang="nl-NL" dirty="0"/>
              <a:t>Uitvoering door opgeleide medewerkers volgens vast protocol. Bv</a:t>
            </a:r>
            <a:r>
              <a:rPr lang="nl-NL" altLang="nl-NL" sz="1800" dirty="0"/>
              <a:t>:</a:t>
            </a:r>
          </a:p>
          <a:p>
            <a:pPr lvl="3" eaLnBrk="1" hangingPunct="1">
              <a:buClr>
                <a:srgbClr val="180F4B"/>
              </a:buClr>
            </a:pPr>
            <a:r>
              <a:rPr lang="nl-NL" altLang="nl-NL" sz="1800" dirty="0"/>
              <a:t>S</a:t>
            </a:r>
            <a:r>
              <a:rPr lang="en-US" sz="1800" dirty="0" err="1"/>
              <a:t>childeren</a:t>
            </a:r>
            <a:r>
              <a:rPr lang="en-US" sz="1800" dirty="0"/>
              <a:t> van </a:t>
            </a:r>
            <a:r>
              <a:rPr lang="en-US" sz="1800" dirty="0" err="1"/>
              <a:t>asbesthoudende</a:t>
            </a:r>
            <a:r>
              <a:rPr lang="en-US" sz="1800" dirty="0"/>
              <a:t> </a:t>
            </a:r>
            <a:r>
              <a:rPr lang="en-US" sz="1800" dirty="0" err="1"/>
              <a:t>panelen</a:t>
            </a:r>
            <a:r>
              <a:rPr lang="en-US" sz="1800" dirty="0"/>
              <a:t> </a:t>
            </a:r>
          </a:p>
          <a:p>
            <a:pPr lvl="3" eaLnBrk="1" hangingPunct="1">
              <a:buClr>
                <a:srgbClr val="180F4B"/>
              </a:buClr>
            </a:pPr>
            <a:r>
              <a:rPr lang="nl-NL" altLang="nl-NL" sz="1800" dirty="0"/>
              <a:t>Verwijderen van asbestcementbuizen uit openbaar water-, riool- en gasleidingnet</a:t>
            </a:r>
          </a:p>
          <a:p>
            <a:pPr marL="180975" lvl="2" indent="0" eaLnBrk="1" hangingPunct="1">
              <a:buNone/>
            </a:pPr>
            <a:r>
              <a:rPr lang="nl-NL" altLang="nl-NL" b="1" dirty="0">
                <a:solidFill>
                  <a:srgbClr val="DC002B"/>
                </a:solidFill>
              </a:rPr>
              <a:t>Risicoklasse 2 of 3</a:t>
            </a:r>
            <a:br>
              <a:rPr lang="nl-NL" altLang="nl-NL" dirty="0"/>
            </a:br>
            <a:r>
              <a:rPr lang="nl-NL" altLang="nl-NL" dirty="0"/>
              <a:t>Uitvoering door gecertificeerd bedrijf. Bv:</a:t>
            </a:r>
          </a:p>
          <a:p>
            <a:pPr lvl="3" eaLnBrk="1" hangingPunct="1">
              <a:buClr>
                <a:srgbClr val="180F4B"/>
              </a:buClr>
            </a:pPr>
            <a:r>
              <a:rPr lang="en-US" sz="1800" dirty="0" err="1"/>
              <a:t>Verwijderen</a:t>
            </a:r>
            <a:r>
              <a:rPr lang="en-US" sz="1800" dirty="0"/>
              <a:t> van </a:t>
            </a:r>
            <a:r>
              <a:rPr lang="en-US" sz="1800" dirty="0" err="1"/>
              <a:t>vinylzeil</a:t>
            </a:r>
            <a:r>
              <a:rPr lang="en-US" sz="1800" dirty="0"/>
              <a:t> met </a:t>
            </a:r>
            <a:r>
              <a:rPr lang="en-US" sz="1800" dirty="0" err="1"/>
              <a:t>asbesthoudende</a:t>
            </a:r>
            <a:r>
              <a:rPr lang="en-US" sz="1800" dirty="0"/>
              <a:t> </a:t>
            </a:r>
            <a:r>
              <a:rPr lang="en-US" sz="1800" dirty="0" err="1"/>
              <a:t>onderlaag</a:t>
            </a:r>
            <a:endParaRPr lang="en-US" sz="1800" dirty="0"/>
          </a:p>
          <a:p>
            <a:pPr lvl="3" eaLnBrk="1" hangingPunct="1">
              <a:buClr>
                <a:srgbClr val="180F4B"/>
              </a:buClr>
            </a:pPr>
            <a:r>
              <a:rPr lang="en-US" sz="1800" dirty="0" err="1"/>
              <a:t>Verwijderen</a:t>
            </a:r>
            <a:r>
              <a:rPr lang="en-US" sz="1800" dirty="0"/>
              <a:t> van </a:t>
            </a:r>
            <a:r>
              <a:rPr lang="en-US" sz="1800" dirty="0" err="1"/>
              <a:t>verweerde</a:t>
            </a:r>
            <a:r>
              <a:rPr lang="en-US" sz="1800" dirty="0"/>
              <a:t> </a:t>
            </a:r>
            <a:r>
              <a:rPr lang="en-US" sz="1800" dirty="0" err="1"/>
              <a:t>asbestcementgolfplaten</a:t>
            </a:r>
            <a:r>
              <a:rPr lang="en-US" sz="1800" dirty="0"/>
              <a:t> die </a:t>
            </a: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zonder</a:t>
            </a:r>
            <a:r>
              <a:rPr lang="en-US" sz="1800" dirty="0"/>
              <a:t> </a:t>
            </a:r>
            <a:r>
              <a:rPr lang="en-US" sz="1800" dirty="0" err="1"/>
              <a:t>breuk</a:t>
            </a:r>
            <a:r>
              <a:rPr lang="en-US" sz="1800" dirty="0"/>
              <a:t> te </a:t>
            </a:r>
            <a:r>
              <a:rPr lang="en-US" sz="1800" dirty="0" err="1"/>
              <a:t>verwijderen</a:t>
            </a:r>
            <a:r>
              <a:rPr lang="en-US" sz="1800" dirty="0"/>
              <a:t> </a:t>
            </a:r>
            <a:r>
              <a:rPr lang="en-US" sz="1800" dirty="0" err="1"/>
              <a:t>zijn</a:t>
            </a:r>
            <a:endParaRPr lang="en-US" sz="1800" dirty="0"/>
          </a:p>
          <a:p>
            <a:pPr marL="828675" eaLnBrk="1" hangingPunct="1"/>
            <a:endParaRPr lang="en-US" sz="1800" dirty="0"/>
          </a:p>
          <a:p>
            <a:pPr marL="1057275" indent="-228600" eaLnBrk="1" hangingPunct="1"/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Hoe herken je asbest?</a:t>
            </a:r>
          </a:p>
        </p:txBody>
      </p:sp>
      <p:sp>
        <p:nvSpPr>
          <p:cNvPr id="2970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800"/>
            <a:ext cx="5399088" cy="4429125"/>
          </a:xfrm>
        </p:spPr>
        <p:txBody>
          <a:bodyPr/>
          <a:lstStyle/>
          <a:p>
            <a:pPr marL="285750" indent="-285750" eaLnBrk="1" hangingPunct="1"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sz="1800" dirty="0"/>
              <a:t>Alle asbesthoudende producten hebben een vezelige structuur. Maar: niet-asbesthoudende producten kunnen er hetzelfde uitzien.</a:t>
            </a:r>
          </a:p>
          <a:p>
            <a:pPr marL="285750" indent="-285750" eaLnBrk="1" hangingPunct="1">
              <a:buClr>
                <a:srgbClr val="180F4B"/>
              </a:buClr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 eaLnBrk="1" hangingPunct="1"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sz="1800" dirty="0"/>
              <a:t>Producten en materialen met wit asbest hebben een witte tot lichtgrijze kleur. Maar: ze kunnen geverfd zijn.</a:t>
            </a:r>
          </a:p>
          <a:p>
            <a:pPr marL="285750" indent="-285750" eaLnBrk="1" hangingPunct="1">
              <a:buClr>
                <a:srgbClr val="180F4B"/>
              </a:buClr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 eaLnBrk="1" hangingPunct="1">
              <a:buClr>
                <a:srgbClr val="180F4B"/>
              </a:buClr>
              <a:buFont typeface="Arial" panose="020B0604020202020204" pitchFamily="34" charset="0"/>
              <a:buChar char="•"/>
            </a:pPr>
            <a:r>
              <a:rPr lang="nl-NL" sz="1800" dirty="0"/>
              <a:t>Daarom: alleen analyse met microscoop kan met zekerheid aantonen of materiaal echt asbest bevat.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62637"/>
              </p:ext>
            </p:extLst>
          </p:nvPr>
        </p:nvGraphicFramePr>
        <p:xfrm>
          <a:off x="5399088" y="1658087"/>
          <a:ext cx="3387248" cy="2231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498848" imgH="3384804" progId="Word.Document.8">
                  <p:embed/>
                </p:oleObj>
              </mc:Choice>
              <mc:Fallback>
                <p:oleObj name="Document" r:id="rId2" imgW="4498848" imgH="3384804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1658087"/>
                        <a:ext cx="3387248" cy="2231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oolbox-gevaarlijke-stoffen-2007">
  <a:themeElements>
    <a:clrScheme name="Aangepast 2">
      <a:dk1>
        <a:srgbClr val="180F4B"/>
      </a:dk1>
      <a:lt1>
        <a:srgbClr val="FFFFFF"/>
      </a:lt1>
      <a:dk2>
        <a:srgbClr val="DFDAE3"/>
      </a:dk2>
      <a:lt2>
        <a:srgbClr val="DFDAE3"/>
      </a:lt2>
      <a:accent1>
        <a:srgbClr val="DC002B"/>
      </a:accent1>
      <a:accent2>
        <a:srgbClr val="DC002B"/>
      </a:accent2>
      <a:accent3>
        <a:srgbClr val="DC002B"/>
      </a:accent3>
      <a:accent4>
        <a:srgbClr val="DC002B"/>
      </a:accent4>
      <a:accent5>
        <a:srgbClr val="DC002B"/>
      </a:accent5>
      <a:accent6>
        <a:srgbClr val="DC002B"/>
      </a:accent6>
      <a:hlink>
        <a:srgbClr val="DC002B"/>
      </a:hlink>
      <a:folHlink>
        <a:srgbClr val="000000"/>
      </a:folHlink>
    </a:clrScheme>
    <a:fontScheme name="Arbouw PP tit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b57d31-47ec-465d-bfe9-1394de3bb8b1" xsi:nil="true"/>
    <lcf76f155ced4ddcb4097134ff3c332f xmlns="1e3ce222-b516-4c4d-b8c8-4bdfb41128c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6" ma:contentTypeDescription="Een nieuw document maken." ma:contentTypeScope="" ma:versionID="0049754b838b806316b92051b8df524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008f8af4400680d5b6fc3df5c67746b0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da581a-196f-443f-b2ec-bba2cd2c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c9e3f5-98a7-4659-a093-0b43427076bd}" ma:internalName="TaxCatchAll" ma:showField="CatchAllData" ma:web="cdb57d31-47ec-465d-bfe9-1394de3bb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3265F1-DBBE-4471-8630-CAED0D5306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67E21A-72CA-4A62-9654-69AE163001E4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3cf137f0-d4bb-469d-b0ac-5e19f1fa72c0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2E1B5A3-C2D3-4D94-BE0B-80704A17EADA}"/>
</file>

<file path=docProps/app.xml><?xml version="1.0" encoding="utf-8"?>
<Properties xmlns="http://schemas.openxmlformats.org/officeDocument/2006/extended-properties" xmlns:vt="http://schemas.openxmlformats.org/officeDocument/2006/docPropsVTypes">
  <Template>toolbox-gevaarlijke-stoffen-2007</Template>
  <TotalTime>0</TotalTime>
  <Words>1051</Words>
  <Application>Microsoft Office PowerPoint</Application>
  <PresentationFormat>Diavoorstelling (4:3)</PresentationFormat>
  <Paragraphs>173</Paragraphs>
  <Slides>22</Slides>
  <Notes>14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Verdana</vt:lpstr>
      <vt:lpstr>toolbox-gevaarlijke-stoffen-2007</vt:lpstr>
      <vt:lpstr>Document</vt:lpstr>
      <vt:lpstr>PowerPoint-presentatie</vt:lpstr>
      <vt:lpstr>Wat is asbest?</vt:lpstr>
      <vt:lpstr>Eigenschappen</vt:lpstr>
      <vt:lpstr>Effecten van asbestvezels</vt:lpstr>
      <vt:lpstr>Risico: inademen vezels</vt:lpstr>
      <vt:lpstr>Verspreiding van asbestvezels</vt:lpstr>
      <vt:lpstr>Wet- en regelgeving</vt:lpstr>
      <vt:lpstr>Risicoklassen asbestwerkzaamheden</vt:lpstr>
      <vt:lpstr>Hoe herken je asbest?</vt:lpstr>
      <vt:lpstr>Asbesthoudende materialen</vt:lpstr>
      <vt:lpstr>Asbesthoudende materialen</vt:lpstr>
      <vt:lpstr>Toepassingen van asbest</vt:lpstr>
      <vt:lpstr>Varkensstal</vt:lpstr>
      <vt:lpstr>Schakelkast</vt:lpstr>
      <vt:lpstr>Leidingisolatie</vt:lpstr>
      <vt:lpstr>Brandwerende beplating</vt:lpstr>
      <vt:lpstr>Wand en branddeur</vt:lpstr>
      <vt:lpstr>Damwand coating en koord afdichting</vt:lpstr>
      <vt:lpstr>Asbestgolfplaten, ook in bodem</vt:lpstr>
      <vt:lpstr>Wat doe je bij mogelijke blootstelling?</vt:lpstr>
      <vt:lpstr>Wat doet je werkgever bij mogelijke blootstelling? </vt:lpstr>
      <vt:lpstr>Vragen?</vt:lpstr>
    </vt:vector>
  </TitlesOfParts>
  <Company>Arbouw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 Gevaarlijke stoffen</dc:title>
  <dc:creator>Systeembeheer</dc:creator>
  <cp:lastModifiedBy>Dokter, Jos</cp:lastModifiedBy>
  <cp:revision>149</cp:revision>
  <dcterms:created xsi:type="dcterms:W3CDTF">2009-11-30T11:00:43Z</dcterms:created>
  <dcterms:modified xsi:type="dcterms:W3CDTF">2023-02-06T21:45:15Z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  <property fmtid="{D5CDD505-2E9C-101B-9397-08002B2CF9AE}" pid="3" name="_dlc_DocIdItemGuid">
    <vt:lpwstr>40d5ca9f-d024-4e8e-8eab-1de0b02a1fe0</vt:lpwstr>
  </property>
</Properties>
</file>