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64" r:id="rId5"/>
    <p:sldId id="293" r:id="rId6"/>
    <p:sldId id="267"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644"/>
    <a:srgbClr val="A7FF00"/>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968" autoAdjust="0"/>
  </p:normalViewPr>
  <p:slideViewPr>
    <p:cSldViewPr snapToGrid="0">
      <p:cViewPr varScale="1">
        <p:scale>
          <a:sx n="140" d="100"/>
          <a:sy n="140" d="100"/>
        </p:scale>
        <p:origin x="328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13-3-2024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0CD9B25-5126-4124-8E8A-22611371FAEC}" type="slidenum">
              <a:rPr lang="nl-NL" smtClean="0"/>
              <a:t>3</a:t>
            </a:fld>
            <a:endParaRPr lang="nl-NL"/>
          </a:p>
        </p:txBody>
      </p:sp>
    </p:spTree>
    <p:extLst>
      <p:ext uri="{BB962C8B-B14F-4D97-AF65-F5344CB8AC3E}">
        <p14:creationId xmlns:p14="http://schemas.microsoft.com/office/powerpoint/2010/main" val="337302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13-3-2024</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13-3-2024</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kshop &amp;quot;Stap jij ook in?&amp;quot; - Ondernemend Westervoort">
            <a:extLst>
              <a:ext uri="{FF2B5EF4-FFF2-40B4-BE49-F238E27FC236}">
                <a16:creationId xmlns:a16="http://schemas.microsoft.com/office/drawing/2014/main" id="{6C0A306C-9757-4030-92F3-B08EE0645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555" y="1064655"/>
            <a:ext cx="7303669" cy="563325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latin typeface="Athletics" panose="02000000000000000000" pitchFamily="2" charset="0"/>
              </a:rPr>
              <a:t>Workshop woensdag</a:t>
            </a:r>
          </a:p>
        </p:txBody>
      </p:sp>
    </p:spTree>
    <p:extLst>
      <p:ext uri="{BB962C8B-B14F-4D97-AF65-F5344CB8AC3E}">
        <p14:creationId xmlns:p14="http://schemas.microsoft.com/office/powerpoint/2010/main" val="25739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Workshop woensdag</a:t>
            </a:r>
          </a:p>
        </p:txBody>
      </p:sp>
      <p:sp>
        <p:nvSpPr>
          <p:cNvPr id="3" name="Tekstvak 2">
            <a:extLst>
              <a:ext uri="{FF2B5EF4-FFF2-40B4-BE49-F238E27FC236}">
                <a16:creationId xmlns:a16="http://schemas.microsoft.com/office/drawing/2014/main" id="{FE061E99-6C24-4391-92D8-B21595584FA9}"/>
              </a:ext>
            </a:extLst>
          </p:cNvPr>
          <p:cNvSpPr txBox="1"/>
          <p:nvPr/>
        </p:nvSpPr>
        <p:spPr>
          <a:xfrm>
            <a:off x="556178" y="1493269"/>
            <a:ext cx="5986665" cy="5062924"/>
          </a:xfrm>
          <a:prstGeom prst="rect">
            <a:avLst/>
          </a:prstGeom>
          <a:noFill/>
        </p:spPr>
        <p:txBody>
          <a:bodyPr wrap="square" rtlCol="0">
            <a:spAutoFit/>
          </a:bodyPr>
          <a:lstStyle/>
          <a:p>
            <a:r>
              <a:rPr lang="nl-NL" sz="1700" b="1" dirty="0" err="1">
                <a:solidFill>
                  <a:srgbClr val="0070C0"/>
                </a:solidFill>
              </a:rPr>
              <a:t>Natuurinclusief</a:t>
            </a:r>
            <a:r>
              <a:rPr lang="nl-NL" sz="1700" b="1" dirty="0">
                <a:solidFill>
                  <a:srgbClr val="0070C0"/>
                </a:solidFill>
              </a:rPr>
              <a:t> bouwen</a:t>
            </a:r>
          </a:p>
          <a:p>
            <a:r>
              <a:rPr lang="nl-NL" sz="1700" dirty="0" err="1">
                <a:solidFill>
                  <a:srgbClr val="212121"/>
                </a:solidFill>
              </a:rPr>
              <a:t>Natuurinclusief</a:t>
            </a:r>
            <a:r>
              <a:rPr lang="nl-NL" sz="1700" dirty="0">
                <a:solidFill>
                  <a:srgbClr val="212121"/>
                </a:solidFill>
              </a:rPr>
              <a:t> bouwen is van cruciaal belang voor de stad van de toekomst. Bij </a:t>
            </a:r>
            <a:r>
              <a:rPr lang="nl-NL" sz="1700" dirty="0" err="1">
                <a:solidFill>
                  <a:srgbClr val="212121"/>
                </a:solidFill>
              </a:rPr>
              <a:t>natuurinclusief</a:t>
            </a:r>
            <a:r>
              <a:rPr lang="nl-NL" sz="1700" dirty="0">
                <a:solidFill>
                  <a:srgbClr val="212121"/>
                </a:solidFill>
              </a:rPr>
              <a:t> bouwen wordt rekening gehouden met flora en fauna tijdens het bouwen of renoveren van panden. Naast toename van biodiversiteit in de stad zorgt het ook voor CO</a:t>
            </a:r>
            <a:r>
              <a:rPr lang="nl-NL" sz="1700" baseline="-25000" dirty="0">
                <a:solidFill>
                  <a:srgbClr val="212121"/>
                </a:solidFill>
              </a:rPr>
              <a:t>2 </a:t>
            </a:r>
            <a:r>
              <a:rPr lang="nl-NL" sz="1700" dirty="0">
                <a:solidFill>
                  <a:srgbClr val="212121"/>
                </a:solidFill>
              </a:rPr>
              <a:t>opname, verkoeling, verbeterde luchtkwaliteit, etc.</a:t>
            </a:r>
          </a:p>
          <a:p>
            <a:endParaRPr lang="nl-NL" sz="1700" b="1" dirty="0">
              <a:solidFill>
                <a:srgbClr val="212121"/>
              </a:solidFill>
            </a:endParaRPr>
          </a:p>
          <a:p>
            <a:r>
              <a:rPr lang="nl-NL" sz="1700" b="1" dirty="0">
                <a:solidFill>
                  <a:srgbClr val="0070C0"/>
                </a:solidFill>
              </a:rPr>
              <a:t>Toepassing</a:t>
            </a:r>
          </a:p>
          <a:p>
            <a:r>
              <a:rPr lang="nl-NL" sz="1700" dirty="0"/>
              <a:t>Te gebruiken voor:</a:t>
            </a:r>
          </a:p>
          <a:p>
            <a:pPr marL="285750" indent="-285750">
              <a:buFont typeface="Arial" panose="020B0604020202020204" pitchFamily="34" charset="0"/>
              <a:buChar char="•"/>
            </a:pPr>
            <a:r>
              <a:rPr lang="nl-NL" sz="1700" i="1" dirty="0"/>
              <a:t>LA 2 T&amp;O</a:t>
            </a:r>
          </a:p>
          <a:p>
            <a:pPr marL="285750" indent="-285750">
              <a:buFont typeface="Arial" panose="020B0604020202020204" pitchFamily="34" charset="0"/>
              <a:buChar char="•"/>
            </a:pPr>
            <a:r>
              <a:rPr lang="nl-NL" sz="1700" i="1" dirty="0"/>
              <a:t>Onderdeel 2 ‘Trends &amp; ontwikkelingen’ </a:t>
            </a:r>
            <a:r>
              <a:rPr lang="nl-NL" sz="1700" dirty="0"/>
              <a:t>van het visiedocument.</a:t>
            </a:r>
          </a:p>
          <a:p>
            <a:pPr marL="285750" indent="-285750">
              <a:buFont typeface="Arial" panose="020B0604020202020204" pitchFamily="34" charset="0"/>
              <a:buChar char="•"/>
            </a:pPr>
            <a:r>
              <a:rPr lang="nl-NL" sz="1700" i="1" dirty="0"/>
              <a:t>Onderdeel 4 ‘Visie’ </a:t>
            </a:r>
            <a:r>
              <a:rPr lang="nl-NL" sz="1700" dirty="0"/>
              <a:t>van het visiedocument</a:t>
            </a:r>
          </a:p>
          <a:p>
            <a:pPr marL="285750" indent="-285750">
              <a:buFont typeface="Arial" panose="020B0604020202020204" pitchFamily="34" charset="0"/>
              <a:buChar char="•"/>
            </a:pPr>
            <a:r>
              <a:rPr lang="nl-NL" sz="1700" dirty="0"/>
              <a:t>Kennistoets</a:t>
            </a:r>
          </a:p>
          <a:p>
            <a:endParaRPr lang="nl-NL" sz="1700" b="1" dirty="0"/>
          </a:p>
          <a:p>
            <a:r>
              <a:rPr lang="nl-NL" sz="1700" b="1" dirty="0">
                <a:solidFill>
                  <a:srgbClr val="0070C0"/>
                </a:solidFill>
              </a:rPr>
              <a:t>Tijdstip - locatie</a:t>
            </a:r>
          </a:p>
          <a:p>
            <a:r>
              <a:rPr lang="nl-NL" sz="1700" b="1" dirty="0"/>
              <a:t>10:00– Trap</a:t>
            </a:r>
          </a:p>
          <a:p>
            <a:endParaRPr lang="nl-NL" sz="1700" dirty="0"/>
          </a:p>
          <a:p>
            <a:r>
              <a:rPr lang="nl-NL" sz="1700" b="1" dirty="0">
                <a:solidFill>
                  <a:srgbClr val="0070C0"/>
                </a:solidFill>
              </a:rPr>
              <a:t>Duur</a:t>
            </a:r>
          </a:p>
          <a:p>
            <a:r>
              <a:rPr lang="nl-NL" sz="1700" dirty="0"/>
              <a:t>60 minuten</a:t>
            </a:r>
          </a:p>
        </p:txBody>
      </p:sp>
      <p:pic>
        <p:nvPicPr>
          <p:cNvPr id="1026" name="Picture 2">
            <a:extLst>
              <a:ext uri="{FF2B5EF4-FFF2-40B4-BE49-F238E27FC236}">
                <a16:creationId xmlns:a16="http://schemas.microsoft.com/office/drawing/2014/main" id="{ABC866FF-E365-4517-B76B-40A7E6F46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656194" y="2185192"/>
            <a:ext cx="5230834" cy="2914226"/>
          </a:xfrm>
          <a:prstGeom prst="rect">
            <a:avLst/>
          </a:prstGeom>
          <a:solidFill>
            <a:srgbClr val="FFFFFF">
              <a:shade val="85000"/>
            </a:srgbClr>
          </a:solidFill>
          <a:ln w="31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8600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90FF1-E0CD-4EC6-A60A-28D96FA1FB39}"/>
              </a:ext>
            </a:extLst>
          </p:cNvPr>
          <p:cNvSpPr>
            <a:spLocks noGrp="1"/>
          </p:cNvSpPr>
          <p:nvPr>
            <p:ph type="title"/>
          </p:nvPr>
        </p:nvSpPr>
        <p:spPr/>
        <p:txBody>
          <a:bodyPr/>
          <a:lstStyle/>
          <a:p>
            <a:r>
              <a:rPr lang="nl-NL" dirty="0"/>
              <a:t>Workshop woensdag</a:t>
            </a:r>
          </a:p>
        </p:txBody>
      </p:sp>
      <p:sp>
        <p:nvSpPr>
          <p:cNvPr id="3" name="Tekstvak 2">
            <a:extLst>
              <a:ext uri="{FF2B5EF4-FFF2-40B4-BE49-F238E27FC236}">
                <a16:creationId xmlns:a16="http://schemas.microsoft.com/office/drawing/2014/main" id="{FE061E99-6C24-4391-92D8-B21595584FA9}"/>
              </a:ext>
            </a:extLst>
          </p:cNvPr>
          <p:cNvSpPr txBox="1"/>
          <p:nvPr/>
        </p:nvSpPr>
        <p:spPr>
          <a:xfrm>
            <a:off x="556179" y="1583704"/>
            <a:ext cx="5854669" cy="4524315"/>
          </a:xfrm>
          <a:prstGeom prst="rect">
            <a:avLst/>
          </a:prstGeom>
          <a:noFill/>
        </p:spPr>
        <p:txBody>
          <a:bodyPr wrap="square" rtlCol="0">
            <a:spAutoFit/>
          </a:bodyPr>
          <a:lstStyle/>
          <a:p>
            <a:r>
              <a:rPr lang="nl-NL" sz="1600" b="1" dirty="0">
                <a:solidFill>
                  <a:srgbClr val="0070C0"/>
                </a:solidFill>
                <a:latin typeface="Calibri" panose="020F0502020204030204" pitchFamily="34" charset="0"/>
                <a:cs typeface="Calibri" panose="020F0502020204030204" pitchFamily="34" charset="0"/>
              </a:rPr>
              <a:t>Geopolitiek</a:t>
            </a:r>
          </a:p>
          <a:p>
            <a:pPr algn="just"/>
            <a:r>
              <a:rPr lang="nl-NL" sz="1600" dirty="0">
                <a:latin typeface="Calibri" panose="020F0502020204030204" pitchFamily="34" charset="0"/>
                <a:ea typeface="+mj-ea"/>
                <a:cs typeface="Calibri" panose="020F0502020204030204" pitchFamily="34" charset="0"/>
              </a:rPr>
              <a:t>Geopolitiek is een wetenschap die de effecten van menselijke en fysieke geografie op de internationale politiek en internationale relaties bestudeert. Het doel is om door middel van geografische variabelen internationaal politiek gedrag te begrijpen, te verklaren en te voorspellen. Laten we eens kijken naar enkele kernpunten in de geopolitiek.</a:t>
            </a:r>
          </a:p>
          <a:p>
            <a:pPr algn="just"/>
            <a:endParaRPr lang="nl-NL" sz="1600" dirty="0">
              <a:latin typeface="Calibri" panose="020F0502020204030204" pitchFamily="34" charset="0"/>
              <a:cs typeface="Calibri" panose="020F0502020204030204" pitchFamily="34" charset="0"/>
            </a:endParaRPr>
          </a:p>
          <a:p>
            <a:pPr algn="just"/>
            <a:r>
              <a:rPr lang="nl-NL" sz="1600" b="1" dirty="0">
                <a:solidFill>
                  <a:srgbClr val="0070C0"/>
                </a:solidFill>
                <a:latin typeface="Calibri" panose="020F0502020204030204" pitchFamily="34" charset="0"/>
                <a:cs typeface="Calibri" panose="020F0502020204030204" pitchFamily="34" charset="0"/>
              </a:rPr>
              <a:t>Toepassing</a:t>
            </a:r>
          </a:p>
          <a:p>
            <a:pPr algn="just"/>
            <a:r>
              <a:rPr lang="nl-NL" sz="1600" dirty="0">
                <a:latin typeface="Calibri" panose="020F0502020204030204" pitchFamily="34" charset="0"/>
                <a:cs typeface="Calibri" panose="020F0502020204030204" pitchFamily="34" charset="0"/>
              </a:rPr>
              <a:t>Te gebruiken voor:</a:t>
            </a:r>
          </a:p>
          <a:p>
            <a:pPr marL="228600" indent="-228600" algn="just">
              <a:buFont typeface="Arial" panose="020B0604020202020204" pitchFamily="34" charset="0"/>
              <a:buChar char="•"/>
            </a:pPr>
            <a:r>
              <a:rPr lang="nl-NL" sz="1600" i="1" dirty="0"/>
              <a:t>Het visiedocument</a:t>
            </a:r>
          </a:p>
          <a:p>
            <a:pPr algn="just"/>
            <a:endParaRPr lang="nl-NL" sz="1600" dirty="0">
              <a:latin typeface="Calibri" panose="020F0502020204030204" pitchFamily="34" charset="0"/>
              <a:cs typeface="Calibri" panose="020F0502020204030204" pitchFamily="34" charset="0"/>
            </a:endParaRPr>
          </a:p>
          <a:p>
            <a:pPr algn="just"/>
            <a:r>
              <a:rPr lang="nl-NL" sz="1600" b="1" dirty="0">
                <a:solidFill>
                  <a:srgbClr val="0070C0"/>
                </a:solidFill>
                <a:latin typeface="Calibri" panose="020F0502020204030204" pitchFamily="34" charset="0"/>
                <a:cs typeface="Calibri" panose="020F0502020204030204" pitchFamily="34" charset="0"/>
              </a:rPr>
              <a:t>Tijdstip - locatie</a:t>
            </a:r>
          </a:p>
          <a:p>
            <a:pPr algn="just"/>
            <a:r>
              <a:rPr lang="nl-NL" sz="1600" b="1" dirty="0">
                <a:latin typeface="Calibri" panose="020F0502020204030204" pitchFamily="34" charset="0"/>
                <a:cs typeface="Calibri" panose="020F0502020204030204" pitchFamily="34" charset="0"/>
              </a:rPr>
              <a:t>11:15</a:t>
            </a:r>
            <a:r>
              <a:rPr lang="nl-NL" sz="1600" dirty="0">
                <a:latin typeface="Calibri" panose="020F0502020204030204" pitchFamily="34" charset="0"/>
                <a:cs typeface="Calibri" panose="020F0502020204030204" pitchFamily="34" charset="0"/>
              </a:rPr>
              <a:t> of </a:t>
            </a:r>
            <a:r>
              <a:rPr lang="nl-NL" sz="1600" b="1" dirty="0">
                <a:latin typeface="Calibri" panose="020F0502020204030204" pitchFamily="34" charset="0"/>
                <a:cs typeface="Calibri" panose="020F0502020204030204" pitchFamily="34" charset="0"/>
              </a:rPr>
              <a:t>12:45</a:t>
            </a:r>
            <a:r>
              <a:rPr lang="nl-NL" sz="1600" dirty="0">
                <a:latin typeface="Calibri" panose="020F0502020204030204" pitchFamily="34" charset="0"/>
                <a:cs typeface="Calibri" panose="020F0502020204030204" pitchFamily="34" charset="0"/>
              </a:rPr>
              <a:t> - </a:t>
            </a:r>
            <a:r>
              <a:rPr lang="nl-NL" sz="1600" b="1" dirty="0">
                <a:latin typeface="Calibri" panose="020F0502020204030204" pitchFamily="34" charset="0"/>
                <a:cs typeface="Calibri" panose="020F0502020204030204" pitchFamily="34" charset="0"/>
              </a:rPr>
              <a:t>lokaal 7 </a:t>
            </a:r>
          </a:p>
          <a:p>
            <a:pPr algn="just"/>
            <a:endParaRPr lang="nl-NL" sz="1600" dirty="0">
              <a:solidFill>
                <a:srgbClr val="0070C0"/>
              </a:solidFill>
              <a:latin typeface="Calibri" panose="020F0502020204030204" pitchFamily="34" charset="0"/>
              <a:cs typeface="Calibri" panose="020F0502020204030204" pitchFamily="34" charset="0"/>
            </a:endParaRPr>
          </a:p>
          <a:p>
            <a:pPr algn="just"/>
            <a:r>
              <a:rPr lang="nl-NL" sz="1600" b="1" dirty="0">
                <a:solidFill>
                  <a:srgbClr val="0070C0"/>
                </a:solidFill>
              </a:rPr>
              <a:t>Duur</a:t>
            </a:r>
          </a:p>
          <a:p>
            <a:pPr algn="just"/>
            <a:r>
              <a:rPr lang="nl-NL" sz="1600" dirty="0"/>
              <a:t>45 minuten</a:t>
            </a:r>
          </a:p>
          <a:p>
            <a:pPr algn="just"/>
            <a:endParaRPr lang="nl-NL" sz="1600" dirty="0">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E474E9BC-CCC9-FC5C-6F6E-030CA238E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56194" y="2334596"/>
            <a:ext cx="5230834" cy="2615417"/>
          </a:xfrm>
          <a:prstGeom prst="rect">
            <a:avLst/>
          </a:prstGeom>
          <a:solidFill>
            <a:srgbClr val="FFFFFF">
              <a:shade val="85000"/>
            </a:srgbClr>
          </a:solidFill>
          <a:ln w="3175"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513187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6f82ce1-f6df-49a5-8b49-cf8409a27aa4"/>
    <ds:schemaRef ds:uri="2c4f0c93-2979-4f27-aab2-70de95932352"/>
    <ds:schemaRef ds:uri="c67c63a5-6c7f-42bb-9d17-0feff5816463"/>
    <ds:schemaRef ds:uri="c20cf8ba-b598-4d03-85bf-01d90a2844ae"/>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FCF5EF7D-9DCC-48FB-B4B1-2BD5581536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491</TotalTime>
  <Words>173</Words>
  <Application>Microsoft Office PowerPoint</Application>
  <PresentationFormat>Breedbeeld</PresentationFormat>
  <Paragraphs>31</Paragraphs>
  <Slides>3</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vt:i4>
      </vt:variant>
    </vt:vector>
  </HeadingPairs>
  <TitlesOfParts>
    <vt:vector size="8" baseType="lpstr">
      <vt:lpstr>Arial</vt:lpstr>
      <vt:lpstr>Athletics</vt:lpstr>
      <vt:lpstr>Calibri</vt:lpstr>
      <vt:lpstr>Calibri Light</vt:lpstr>
      <vt:lpstr>Kantoorthema</vt:lpstr>
      <vt:lpstr>Workshop woensdag</vt:lpstr>
      <vt:lpstr>Workshop woensdag</vt:lpstr>
      <vt:lpstr>Workshop woensdag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16</cp:revision>
  <dcterms:created xsi:type="dcterms:W3CDTF">2021-07-07T07:37:45Z</dcterms:created>
  <dcterms:modified xsi:type="dcterms:W3CDTF">2024-03-13T08:30:50Z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Order">
    <vt:r8>4282300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