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264" r:id="rId7"/>
    <p:sldId id="274" r:id="rId8"/>
    <p:sldId id="265" r:id="rId9"/>
    <p:sldId id="273" r:id="rId10"/>
    <p:sldId id="275" r:id="rId11"/>
    <p:sldId id="267"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59" d="100"/>
          <a:sy n="159" d="100"/>
        </p:scale>
        <p:origin x="262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DAFF4B30-C7C5-48EE-BC7D-683D336C242A}"/>
    <pc:docChg chg="modSld">
      <pc:chgData name="Steven Linkels" userId="82b2834b-7373-49b3-b259-2f89722ff704" providerId="ADAL" clId="{DAFF4B30-C7C5-48EE-BC7D-683D336C242A}" dt="2023-11-23T12:01:17.447" v="16" actId="20577"/>
      <pc:docMkLst>
        <pc:docMk/>
      </pc:docMkLst>
      <pc:sldChg chg="modSp mod">
        <pc:chgData name="Steven Linkels" userId="82b2834b-7373-49b3-b259-2f89722ff704" providerId="ADAL" clId="{DAFF4B30-C7C5-48EE-BC7D-683D336C242A}" dt="2023-11-23T12:01:17.447" v="16" actId="20577"/>
        <pc:sldMkLst>
          <pc:docMk/>
          <pc:sldMk cId="2859079353" sldId="256"/>
        </pc:sldMkLst>
        <pc:spChg chg="mod">
          <ac:chgData name="Steven Linkels" userId="82b2834b-7373-49b3-b259-2f89722ff704" providerId="ADAL" clId="{DAFF4B30-C7C5-48EE-BC7D-683D336C242A}" dt="2023-11-23T12:01:17.447" v="16" actId="20577"/>
          <ac:spMkLst>
            <pc:docMk/>
            <pc:sldMk cId="2859079353" sldId="256"/>
            <ac:spMk id="4" creationId="{7E256807-68E5-45A0-8DD0-5696A7E4E94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5B869D-8255-18E7-114A-FA5E5E90853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5B89FD6-2AEF-28C6-160B-E66D32C45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6BC6FBE-D4EE-7815-DE72-CD7EDAFCE09F}"/>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87178824-AC16-EFE0-0AE3-94ABBD87A64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285C32-D461-60EE-E406-C494A0A9E323}"/>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397401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D736B7-5902-B1AA-4739-98767AA0757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06BBA0C-DA32-0738-660A-D927FDD9B0F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4C06045-326F-10F8-B79C-4AD93DEC9ECB}"/>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689F9FDB-71AB-7B75-96EE-8F1AC5C4C3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495D378-1000-5BB4-CBB4-07EA641FC4D7}"/>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396210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20563FB-5AFF-8F1E-043C-FDA22406560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6301A72-1718-9D0B-8F03-B4B1A128FA7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07EB654-553B-E004-2F9B-F8A0380822E1}"/>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FC8769D2-EF31-00DA-2A13-3512E52F2B9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9BBC717-3412-F44D-6376-497C63F508F2}"/>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693739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750895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82286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23-11-2023</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387604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46491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4CBC59-7D76-6033-5968-BA7869221F0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4D414F9-E932-236E-3D8D-A448248299B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B64051F-4304-FF7F-99EE-D90C03B206B7}"/>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5FDADD76-FF61-3389-6C8A-7B4E7079F81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64626AB-F4C9-FF3A-3A69-363A196DB242}"/>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402345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5A9E3F-D3B5-7328-489A-35C776C528A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8D491EA-FAB7-6C34-150C-ED4382D8F5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0631946-DA6D-0EF8-5C8D-683719E8555F}"/>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3007D442-CA2A-E62A-05D6-1F9E3891E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2F249EC-F32D-CDB6-775F-908D7FDAACED}"/>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2364230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992FD7-67BC-85E2-A79A-30237E5911F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6749B72-58F6-5BA4-FD8B-EEA9EE17EDB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630EE11-BBB5-3CF7-0A88-ED14DDB775D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4B2319C-5ABB-2971-949E-7550C3A250EF}"/>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6" name="Tijdelijke aanduiding voor voettekst 5">
            <a:extLst>
              <a:ext uri="{FF2B5EF4-FFF2-40B4-BE49-F238E27FC236}">
                <a16:creationId xmlns:a16="http://schemas.microsoft.com/office/drawing/2014/main" id="{813AEA98-A71C-5DD2-EF22-C3E0F984D2C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998E7CC-2406-5D89-5D30-5E7591DB9DE4}"/>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3826241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77D49-31B0-1325-1FB5-E9753E3797E4}"/>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034AB52-F932-3DDB-06D0-09AC13E1C0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06DFB4B-902A-76C8-610D-D6B4A6AFBBB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EA3D518-CAF7-D000-F101-8B8F63D214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BD13EFB-714E-07AF-8815-DCD12E57BA7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1363670-050E-42EA-9FC0-664B67314798}"/>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8" name="Tijdelijke aanduiding voor voettekst 7">
            <a:extLst>
              <a:ext uri="{FF2B5EF4-FFF2-40B4-BE49-F238E27FC236}">
                <a16:creationId xmlns:a16="http://schemas.microsoft.com/office/drawing/2014/main" id="{CF13DCA4-BA44-2CAB-940A-8209E65943D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725CD59-DFA0-BA39-2CA6-A351F7990BB9}"/>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293271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7FCA1E-5A98-8089-FC8C-36C4EF438AE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2BE79D2-962E-3EA6-4499-8ECC4C81E956}"/>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4" name="Tijdelijke aanduiding voor voettekst 3">
            <a:extLst>
              <a:ext uri="{FF2B5EF4-FFF2-40B4-BE49-F238E27FC236}">
                <a16:creationId xmlns:a16="http://schemas.microsoft.com/office/drawing/2014/main" id="{F58A8C44-9B96-ACF7-9B61-DCF3CDBEB1E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ED4A165-7A7D-4251-8087-4B80633F11F5}"/>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727360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3FC0671-CEDC-50B2-D813-014F8DD89461}"/>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3" name="Tijdelijke aanduiding voor voettekst 2">
            <a:extLst>
              <a:ext uri="{FF2B5EF4-FFF2-40B4-BE49-F238E27FC236}">
                <a16:creationId xmlns:a16="http://schemas.microsoft.com/office/drawing/2014/main" id="{40C8AAB7-568A-58B4-3479-756480BF2A2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F54A422-AA95-ADBA-2372-1116B3DC688E}"/>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366034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C9BCB-99CE-93A2-40FB-D5C66EECCC4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EBE6750-AAF3-C4AA-A93A-362CEF85E6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BCF260E-C853-8AF5-C68A-253C9898B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5F4826D-8639-E70F-AFBB-A8E773C09331}"/>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6" name="Tijdelijke aanduiding voor voettekst 5">
            <a:extLst>
              <a:ext uri="{FF2B5EF4-FFF2-40B4-BE49-F238E27FC236}">
                <a16:creationId xmlns:a16="http://schemas.microsoft.com/office/drawing/2014/main" id="{B21AC538-029C-C575-5803-05B2CFD6F07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056A8F9-2012-FD5F-C081-AB7236AEC215}"/>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705398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1E6202-37FC-F056-5F78-FED549C2D4F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033D1B4-7B43-560C-84B5-4396D2FB74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C5C61D4-3389-CE9E-0BA9-AF19571A30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0DEBF95-23D8-CE57-56FE-5D21D7C35438}"/>
              </a:ext>
            </a:extLst>
          </p:cNvPr>
          <p:cNvSpPr>
            <a:spLocks noGrp="1"/>
          </p:cNvSpPr>
          <p:nvPr>
            <p:ph type="dt" sz="half" idx="10"/>
          </p:nvPr>
        </p:nvSpPr>
        <p:spPr/>
        <p:txBody>
          <a:bodyPr/>
          <a:lstStyle/>
          <a:p>
            <a:fld id="{57B3D4DA-C34D-4761-8DC0-A5A8BC47FC89}" type="datetimeFigureOut">
              <a:rPr lang="nl-NL" smtClean="0"/>
              <a:t>23-11-2023</a:t>
            </a:fld>
            <a:endParaRPr lang="nl-NL"/>
          </a:p>
        </p:txBody>
      </p:sp>
      <p:sp>
        <p:nvSpPr>
          <p:cNvPr id="6" name="Tijdelijke aanduiding voor voettekst 5">
            <a:extLst>
              <a:ext uri="{FF2B5EF4-FFF2-40B4-BE49-F238E27FC236}">
                <a16:creationId xmlns:a16="http://schemas.microsoft.com/office/drawing/2014/main" id="{32DDAAD8-14C0-5FD5-115B-F4389F544E6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E41A03B-906A-DE43-7428-B438DFE5B1C7}"/>
              </a:ext>
            </a:extLst>
          </p:cNvPr>
          <p:cNvSpPr>
            <a:spLocks noGrp="1"/>
          </p:cNvSpPr>
          <p:nvPr>
            <p:ph type="sldNum" sz="quarter" idx="12"/>
          </p:nvPr>
        </p:nvSpPr>
        <p:spPr/>
        <p:txBody>
          <a:bodyPr/>
          <a:lstStyle/>
          <a:p>
            <a:fld id="{C7F4EACA-FBB4-45B3-B597-A451581D69E8}" type="slidenum">
              <a:rPr lang="nl-NL" smtClean="0"/>
              <a:t>‹nr.›</a:t>
            </a:fld>
            <a:endParaRPr lang="nl-NL"/>
          </a:p>
        </p:txBody>
      </p:sp>
    </p:spTree>
    <p:extLst>
      <p:ext uri="{BB962C8B-B14F-4D97-AF65-F5344CB8AC3E}">
        <p14:creationId xmlns:p14="http://schemas.microsoft.com/office/powerpoint/2010/main" val="2035928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1440A10-8272-E1FD-CDC7-5FDFE0F938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AC5AC62-8C48-A903-C262-EB003BDF14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684D604-F77F-BAA6-F736-1B171235E7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3D4DA-C34D-4761-8DC0-A5A8BC47FC89}"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B53781D4-FCDF-C951-E8E8-8843401D72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FCCE4F2-F42D-F1BF-8821-B04FE0FB3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4EACA-FBB4-45B3-B597-A451581D69E8}" type="slidenum">
              <a:rPr lang="nl-NL" smtClean="0"/>
              <a:t>‹nr.›</a:t>
            </a:fld>
            <a:endParaRPr lang="nl-NL"/>
          </a:p>
        </p:txBody>
      </p:sp>
    </p:spTree>
    <p:extLst>
      <p:ext uri="{BB962C8B-B14F-4D97-AF65-F5344CB8AC3E}">
        <p14:creationId xmlns:p14="http://schemas.microsoft.com/office/powerpoint/2010/main" val="4114675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405381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b="1">
                <a:solidFill>
                  <a:srgbClr val="000644"/>
                </a:solidFill>
                <a:latin typeface="Arial" panose="020B0604020202020204" pitchFamily="34" charset="0"/>
                <a:cs typeface="Arial" panose="020B0604020202020204" pitchFamily="34" charset="0"/>
              </a:rPr>
              <a:t>Doelgroep analyse</a:t>
            </a:r>
            <a:endParaRPr lang="nl-NL" sz="4400" dirty="0">
              <a:solidFill>
                <a:srgbClr val="000644"/>
              </a:solidFill>
              <a:latin typeface="Arial" panose="020B0604020202020204" pitchFamily="34" charset="0"/>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b="1" dirty="0">
                <a:solidFill>
                  <a:srgbClr val="000644"/>
                </a:solidFill>
                <a:latin typeface="Arial" panose="020B0604020202020204" pitchFamily="34" charset="0"/>
                <a:cs typeface="Arial" panose="020B0604020202020204" pitchFamily="34" charset="0"/>
              </a:rPr>
              <a:t>IBS Thema</a:t>
            </a:r>
          </a:p>
          <a:p>
            <a:pPr>
              <a:buFont typeface="Wingdings" panose="05000000000000000000" pitchFamily="2" charset="2"/>
              <a:buChar char="q"/>
            </a:pPr>
            <a:r>
              <a:rPr lang="nl-NL" sz="1200" dirty="0">
                <a:solidFill>
                  <a:schemeClr val="bg1">
                    <a:lumMod val="65000"/>
                  </a:schemeClr>
                </a:solidFill>
                <a:latin typeface="Arial" panose="020B0604020202020204" pitchFamily="34" charset="0"/>
                <a:cs typeface="Arial" panose="020B0604020202020204" pitchFamily="34" charset="0"/>
              </a:rPr>
              <a:t> De nieuwe economie</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Marktverkenning</a:t>
            </a:r>
          </a:p>
          <a:p>
            <a:pPr>
              <a:buFont typeface="Wingdings" panose="05000000000000000000" pitchFamily="2" charset="2"/>
              <a:buChar char="q"/>
            </a:pPr>
            <a:r>
              <a:rPr lang="nl-NL" sz="1200" dirty="0">
                <a:solidFill>
                  <a:schemeClr val="bg1">
                    <a:lumMod val="65000"/>
                  </a:schemeClr>
                </a:solidFill>
                <a:latin typeface="Arial" panose="020B0604020202020204" pitchFamily="34" charset="0"/>
                <a:cs typeface="Arial" panose="020B0604020202020204" pitchFamily="34" charset="0"/>
              </a:rPr>
              <a:t> Financieel management</a:t>
            </a:r>
          </a:p>
          <a:p>
            <a:pPr>
              <a:buFont typeface="Wingdings" panose="05000000000000000000" pitchFamily="2" charset="2"/>
              <a:buChar char="q"/>
            </a:pPr>
            <a:r>
              <a:rPr lang="nl-NL" sz="1200" dirty="0">
                <a:solidFill>
                  <a:schemeClr val="bg1">
                    <a:lumMod val="65000"/>
                  </a:schemeClr>
                </a:solidFill>
                <a:latin typeface="Arial" panose="020B0604020202020204" pitchFamily="34" charset="0"/>
                <a:cs typeface="Arial" panose="020B0604020202020204" pitchFamily="34" charset="0"/>
              </a:rPr>
              <a:t> De verborgen impact</a:t>
            </a:r>
          </a:p>
          <a:p>
            <a:pPr>
              <a:buFont typeface="Wingdings" panose="05000000000000000000" pitchFamily="2" charset="2"/>
              <a:buChar char="q"/>
            </a:pPr>
            <a:r>
              <a:rPr lang="nl-NL" sz="1200" dirty="0">
                <a:solidFill>
                  <a:schemeClr val="bg1">
                    <a:lumMod val="65000"/>
                  </a:schemeClr>
                </a:solidFill>
                <a:latin typeface="Arial" panose="020B0604020202020204" pitchFamily="34" charset="0"/>
                <a:cs typeface="Arial" panose="020B0604020202020204" pitchFamily="34" charset="0"/>
              </a:rPr>
              <a:t> Ondernemen</a:t>
            </a:r>
          </a:p>
          <a:p>
            <a:pPr>
              <a:buFont typeface="Wingdings" panose="05000000000000000000" pitchFamily="2" charset="2"/>
              <a:buChar char="q"/>
            </a:pPr>
            <a:r>
              <a:rPr lang="nl-NL" sz="1200" dirty="0">
                <a:solidFill>
                  <a:schemeClr val="bg1">
                    <a:lumMod val="65000"/>
                  </a:schemeClr>
                </a:solidFill>
                <a:latin typeface="Arial" panose="020B0604020202020204" pitchFamily="34" charset="0"/>
                <a:cs typeface="Arial" panose="020B0604020202020204" pitchFamily="34" charset="0"/>
              </a:rPr>
              <a:t> Samenwerken</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915404" y="1729015"/>
            <a:ext cx="5510891"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Uitwerking hoofdstuk 1 en 2</a:t>
            </a:r>
          </a:p>
          <a:p>
            <a:pPr>
              <a:buFont typeface="Wingdings" panose="05000000000000000000" pitchFamily="2" charset="2"/>
              <a:buChar char="ü"/>
            </a:pPr>
            <a:r>
              <a:rPr lang="nl-NL" sz="1800" dirty="0" err="1">
                <a:latin typeface="Arial" panose="020B0604020202020204" pitchFamily="34" charset="0"/>
                <a:cs typeface="Arial" panose="020B0604020202020204" pitchFamily="34" charset="0"/>
              </a:rPr>
              <a:t>Doelgroepanalyse</a:t>
            </a:r>
            <a:endParaRPr lang="nl-NL" sz="1800" dirty="0">
              <a:latin typeface="Arial" panose="020B0604020202020204" pitchFamily="34" charset="0"/>
              <a:cs typeface="Arial" panose="020B0604020202020204" pitchFamily="34" charset="0"/>
            </a:endParaRP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SDP-model</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Adoptiecurve</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1">
                              <a:lumMod val="85000"/>
                            </a:schemeClr>
                          </a:solidFill>
                          <a:latin typeface="+mn-lt"/>
                          <a:ea typeface="+mn-ea"/>
                          <a:cs typeface="+mn-cs"/>
                        </a:rPr>
                        <a:t>Week 1</a:t>
                      </a:r>
                    </a:p>
                  </a:txBody>
                  <a:tcPr anchor="ctr"/>
                </a:tc>
                <a:tc>
                  <a:txBody>
                    <a:bodyPr/>
                    <a:lstStyle/>
                    <a:p>
                      <a:pPr marL="0" algn="ctr" defTabSz="914400" rtl="0" eaLnBrk="1" latinLnBrk="0" hangingPunct="1"/>
                      <a:r>
                        <a:rPr lang="nl-NL" sz="1200" b="1" kern="1200" dirty="0">
                          <a:solidFill>
                            <a:srgbClr val="000644"/>
                          </a:solidFill>
                          <a:latin typeface="+mn-lt"/>
                          <a:ea typeface="+mn-ea"/>
                          <a:cs typeface="+mn-cs"/>
                        </a:rPr>
                        <a:t>Week 2</a:t>
                      </a:r>
                    </a:p>
                  </a:txBody>
                  <a:tcPr anchor="ctr"/>
                </a:tc>
                <a:tc>
                  <a:txBody>
                    <a:bodyPr/>
                    <a:lstStyle/>
                    <a:p>
                      <a:pPr algn="ctr"/>
                      <a:r>
                        <a:rPr lang="nl-NL" sz="1200" b="1" kern="1200" dirty="0">
                          <a:solidFill>
                            <a:schemeClr val="bg1">
                              <a:lumMod val="85000"/>
                            </a:schemeClr>
                          </a:solidFill>
                        </a:rPr>
                        <a:t>Week 3</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latin typeface="+mn-lt"/>
                          <a:ea typeface="+mn-ea"/>
                          <a:cs typeface="+mn-cs"/>
                        </a:rPr>
                        <a:t>Week 4</a:t>
                      </a:r>
                    </a:p>
                  </a:txBody>
                  <a:tcPr anchor="ctr"/>
                </a:tc>
                <a:tc>
                  <a:txBody>
                    <a:bodyPr/>
                    <a:lstStyle/>
                    <a:p>
                      <a:pPr algn="ctr"/>
                      <a:r>
                        <a:rPr lang="nl-NL" sz="1200" b="1" kern="1200" dirty="0">
                          <a:solidFill>
                            <a:schemeClr val="bg1">
                              <a:lumMod val="85000"/>
                            </a:schemeClr>
                          </a:solidFill>
                          <a:latin typeface="+mn-lt"/>
                          <a:ea typeface="+mn-ea"/>
                          <a:cs typeface="+mn-cs"/>
                        </a:rPr>
                        <a:t>Week 5</a:t>
                      </a: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200" b="1" dirty="0">
                <a:solidFill>
                  <a:srgbClr val="000644"/>
                </a:solidFill>
                <a:latin typeface="Arial" panose="020B0604020202020204" pitchFamily="34" charset="0"/>
                <a:cs typeface="Arial" panose="020B0604020202020204" pitchFamily="34" charset="0"/>
              </a:rPr>
              <a:t>IBS Toetsing</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Kennistoets</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Ondernemingsplan</a:t>
            </a:r>
          </a:p>
          <a:p>
            <a:pPr>
              <a:buFont typeface="Wingdings" panose="05000000000000000000" pitchFamily="2" charset="2"/>
              <a:buChar char="q"/>
            </a:pPr>
            <a:r>
              <a:rPr lang="nl-NL" sz="1200" dirty="0">
                <a:solidFill>
                  <a:schemeClr val="bg1">
                    <a:lumMod val="65000"/>
                  </a:schemeClr>
                </a:solidFill>
                <a:latin typeface="Arial" panose="020B0604020202020204" pitchFamily="34" charset="0"/>
                <a:cs typeface="Arial" panose="020B0604020202020204" pitchFamily="34" charset="0"/>
              </a:rPr>
              <a:t> Vlog</a:t>
            </a: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2859079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8C241E1E-13F4-5156-CAF1-4C9BEFC40EB6}"/>
              </a:ext>
            </a:extLst>
          </p:cNvPr>
          <p:cNvSpPr txBox="1"/>
          <p:nvPr/>
        </p:nvSpPr>
        <p:spPr>
          <a:xfrm>
            <a:off x="278674" y="182880"/>
            <a:ext cx="9858103" cy="584775"/>
          </a:xfrm>
          <a:prstGeom prst="rect">
            <a:avLst/>
          </a:prstGeom>
          <a:noFill/>
        </p:spPr>
        <p:txBody>
          <a:bodyPr wrap="square" rtlCol="0">
            <a:spAutoFit/>
          </a:bodyPr>
          <a:lstStyle/>
          <a:p>
            <a:r>
              <a:rPr lang="nl-NL" sz="3200" b="1" dirty="0"/>
              <a:t>1 Product/dienst omschrijving</a:t>
            </a:r>
          </a:p>
        </p:txBody>
      </p:sp>
      <p:pic>
        <p:nvPicPr>
          <p:cNvPr id="5" name="Afbeelding 4">
            <a:extLst>
              <a:ext uri="{FF2B5EF4-FFF2-40B4-BE49-F238E27FC236}">
                <a16:creationId xmlns:a16="http://schemas.microsoft.com/office/drawing/2014/main" id="{BE9422D2-A674-8519-AED7-0491C1CEA9AF}"/>
              </a:ext>
            </a:extLst>
          </p:cNvPr>
          <p:cNvPicPr>
            <a:picLocks noChangeAspect="1"/>
          </p:cNvPicPr>
          <p:nvPr/>
        </p:nvPicPr>
        <p:blipFill>
          <a:blip r:embed="rId2"/>
          <a:stretch>
            <a:fillRect/>
          </a:stretch>
        </p:blipFill>
        <p:spPr>
          <a:xfrm>
            <a:off x="278675" y="4911654"/>
            <a:ext cx="5442855" cy="1602356"/>
          </a:xfrm>
          <a:prstGeom prst="rect">
            <a:avLst/>
          </a:prstGeom>
        </p:spPr>
      </p:pic>
      <p:sp>
        <p:nvSpPr>
          <p:cNvPr id="6" name="Tekstvak 5">
            <a:extLst>
              <a:ext uri="{FF2B5EF4-FFF2-40B4-BE49-F238E27FC236}">
                <a16:creationId xmlns:a16="http://schemas.microsoft.com/office/drawing/2014/main" id="{129D628B-784D-E180-39BF-0A5A7C8485E6}"/>
              </a:ext>
            </a:extLst>
          </p:cNvPr>
          <p:cNvSpPr txBox="1"/>
          <p:nvPr/>
        </p:nvSpPr>
        <p:spPr>
          <a:xfrm>
            <a:off x="278675" y="840828"/>
            <a:ext cx="5207726" cy="4524315"/>
          </a:xfrm>
          <a:prstGeom prst="rect">
            <a:avLst/>
          </a:prstGeom>
          <a:noFill/>
        </p:spPr>
        <p:txBody>
          <a:bodyPr wrap="square" rtlCol="0">
            <a:spAutoFit/>
          </a:bodyPr>
          <a:lstStyle/>
          <a:p>
            <a:r>
              <a:rPr lang="nl-NL" b="1" dirty="0"/>
              <a:t>Wat moet je allemaal doen bij hoofdstuk 1 Product/dienst omschrijving?</a:t>
            </a:r>
          </a:p>
          <a:p>
            <a:pPr marL="285750" indent="-285750">
              <a:buFont typeface="Arial" panose="020B0604020202020204" pitchFamily="34" charset="0"/>
              <a:buChar char="•"/>
            </a:pPr>
            <a:r>
              <a:rPr lang="nl-NL" dirty="0"/>
              <a:t>Er is een beschrijving van het product/dienst gemaakt waarin de onderneming gaat starten </a:t>
            </a: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r>
              <a:rPr lang="nl-NL" dirty="0">
                <a:sym typeface="Wingdings" panose="05000000000000000000" pitchFamily="2" charset="2"/>
              </a:rPr>
              <a:t>De missie is beschreven </a:t>
            </a: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r>
              <a:rPr lang="nl-NL" dirty="0">
                <a:sym typeface="Wingdings" panose="05000000000000000000" pitchFamily="2" charset="2"/>
              </a:rPr>
              <a:t>De visie is beschreven </a:t>
            </a:r>
          </a:p>
          <a:p>
            <a:endParaRPr lang="nl-NL" dirty="0">
              <a:sym typeface="Wingdings" panose="05000000000000000000" pitchFamily="2" charset="2"/>
            </a:endParaRPr>
          </a:p>
          <a:p>
            <a:endParaRPr lang="nl-NL" dirty="0">
              <a:sym typeface="Wingdings" panose="05000000000000000000" pitchFamily="2" charset="2"/>
            </a:endParaRPr>
          </a:p>
          <a:p>
            <a:pPr marL="285750" indent="-285750">
              <a:buFont typeface="Arial" panose="020B0604020202020204" pitchFamily="34" charset="0"/>
              <a:buChar char="•"/>
            </a:pPr>
            <a:r>
              <a:rPr lang="nl-NL" dirty="0">
                <a:sym typeface="Wingdings" panose="05000000000000000000" pitchFamily="2" charset="2"/>
              </a:rPr>
              <a:t>Idee van de onderneming </a:t>
            </a: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p>
        </p:txBody>
      </p:sp>
      <p:sp>
        <p:nvSpPr>
          <p:cNvPr id="7" name="Tekstvak 6">
            <a:extLst>
              <a:ext uri="{FF2B5EF4-FFF2-40B4-BE49-F238E27FC236}">
                <a16:creationId xmlns:a16="http://schemas.microsoft.com/office/drawing/2014/main" id="{1EB86734-40BC-BD92-5AE6-3205DEE86C83}"/>
              </a:ext>
            </a:extLst>
          </p:cNvPr>
          <p:cNvSpPr txBox="1"/>
          <p:nvPr/>
        </p:nvSpPr>
        <p:spPr>
          <a:xfrm>
            <a:off x="5486401" y="840827"/>
            <a:ext cx="4929050" cy="6124754"/>
          </a:xfrm>
          <a:prstGeom prst="rect">
            <a:avLst/>
          </a:prstGeom>
          <a:noFill/>
        </p:spPr>
        <p:txBody>
          <a:bodyPr wrap="square" rtlCol="0">
            <a:spAutoFit/>
          </a:bodyPr>
          <a:lstStyle/>
          <a:p>
            <a:r>
              <a:rPr lang="nl-NL" b="1" dirty="0"/>
              <a:t>Hoe werk je het uit?:</a:t>
            </a:r>
          </a:p>
          <a:p>
            <a:endParaRPr lang="nl-NL" b="1" dirty="0"/>
          </a:p>
          <a:p>
            <a:pPr marL="285750" indent="-285750">
              <a:buFont typeface="Arial" panose="020B0604020202020204" pitchFamily="34" charset="0"/>
              <a:buChar char="•"/>
            </a:pPr>
            <a:r>
              <a:rPr lang="nl-NL" dirty="0"/>
              <a:t>Beschrijf het bedrijfsidee (</a:t>
            </a:r>
            <a:r>
              <a:rPr lang="nl-NL" i="1" dirty="0"/>
              <a:t>Wie, wat, waar, wanneer en hoe</a:t>
            </a:r>
            <a:r>
              <a:rPr lang="nl-NL" dirty="0"/>
              <a:t>) zo concreet mogelijk, koppel hier een moodboard aan met een uitleg! </a:t>
            </a:r>
            <a:r>
              <a:rPr lang="nl-NL" sz="1400" dirty="0"/>
              <a:t>(</a:t>
            </a:r>
            <a:r>
              <a:rPr lang="nl-NL" sz="1400" i="1" dirty="0"/>
              <a:t>Denk aan zaken als naam en logo)</a:t>
            </a:r>
            <a:endParaRPr lang="nl-NL" i="1" dirty="0"/>
          </a:p>
          <a:p>
            <a:pPr marL="285750" indent="-285750">
              <a:buFont typeface="Arial" panose="020B0604020202020204" pitchFamily="34" charset="0"/>
              <a:buChar char="•"/>
            </a:pPr>
            <a:endParaRPr lang="nl-NL" i="1" dirty="0"/>
          </a:p>
          <a:p>
            <a:pPr marL="285750" indent="-285750">
              <a:buFont typeface="Arial" panose="020B0604020202020204" pitchFamily="34" charset="0"/>
              <a:buChar char="•"/>
            </a:pPr>
            <a:r>
              <a:rPr lang="nl-NL" dirty="0"/>
              <a:t>Beschrijf eerst d.m.v. bronvermelding wat een missie is, vervolgens bedenken jullie wat de missie van jullie onderneming is!</a:t>
            </a:r>
          </a:p>
          <a:p>
            <a:pPr marL="285750" indent="-285750">
              <a:buFont typeface="Arial" panose="020B0604020202020204" pitchFamily="34" charset="0"/>
              <a:buChar char="•"/>
            </a:pPr>
            <a:r>
              <a:rPr lang="nl-NL" dirty="0"/>
              <a:t>Beschrijf eerst d.m.v. bronvermelding wat een visie is, vervolgens bedenken jullie wat de visie van jullie onderneming is!</a:t>
            </a:r>
          </a:p>
          <a:p>
            <a:pPr marL="285750" indent="-285750">
              <a:buFont typeface="Arial" panose="020B0604020202020204" pitchFamily="34" charset="0"/>
              <a:buChar char="•"/>
            </a:pPr>
            <a:r>
              <a:rPr lang="nl-NL" dirty="0">
                <a:sym typeface="Wingdings" panose="05000000000000000000" pitchFamily="2" charset="2"/>
              </a:rPr>
              <a:t>Hoe is het idee van de onderneming ontstaan en wat zijn de achtergronden </a:t>
            </a:r>
            <a:r>
              <a:rPr lang="nl-NL" sz="1400" i="1" dirty="0">
                <a:sym typeface="Wingdings" panose="05000000000000000000" pitchFamily="2" charset="2"/>
              </a:rPr>
              <a:t>(zie IBS MLO)</a:t>
            </a: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p>
        </p:txBody>
      </p:sp>
      <p:sp>
        <p:nvSpPr>
          <p:cNvPr id="8" name="Pijl: rechts 7">
            <a:extLst>
              <a:ext uri="{FF2B5EF4-FFF2-40B4-BE49-F238E27FC236}">
                <a16:creationId xmlns:a16="http://schemas.microsoft.com/office/drawing/2014/main" id="{E8219D22-6C3F-3A5C-2783-8F3883792142}"/>
              </a:ext>
            </a:extLst>
          </p:cNvPr>
          <p:cNvSpPr/>
          <p:nvPr/>
        </p:nvSpPr>
        <p:spPr>
          <a:xfrm>
            <a:off x="5059679" y="1641565"/>
            <a:ext cx="661851" cy="46155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1BA69679-C18C-7BDD-7FC8-744399152606}"/>
              </a:ext>
            </a:extLst>
          </p:cNvPr>
          <p:cNvSpPr/>
          <p:nvPr/>
        </p:nvSpPr>
        <p:spPr>
          <a:xfrm>
            <a:off x="3239589" y="2737074"/>
            <a:ext cx="1968136" cy="47679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0" name="Pijl: rechts 9">
            <a:extLst>
              <a:ext uri="{FF2B5EF4-FFF2-40B4-BE49-F238E27FC236}">
                <a16:creationId xmlns:a16="http://schemas.microsoft.com/office/drawing/2014/main" id="{8F8B4586-B6AA-C6DF-C2F8-1C21D44840EE}"/>
              </a:ext>
            </a:extLst>
          </p:cNvPr>
          <p:cNvSpPr/>
          <p:nvPr/>
        </p:nvSpPr>
        <p:spPr>
          <a:xfrm>
            <a:off x="3239589" y="3525142"/>
            <a:ext cx="1968136" cy="47679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1" name="Pijl: rechts 10">
            <a:extLst>
              <a:ext uri="{FF2B5EF4-FFF2-40B4-BE49-F238E27FC236}">
                <a16:creationId xmlns:a16="http://schemas.microsoft.com/office/drawing/2014/main" id="{DD87A940-ECC2-72A3-062A-7750AB12DF5D}"/>
              </a:ext>
            </a:extLst>
          </p:cNvPr>
          <p:cNvSpPr/>
          <p:nvPr/>
        </p:nvSpPr>
        <p:spPr>
          <a:xfrm>
            <a:off x="3239589" y="4322588"/>
            <a:ext cx="1968136" cy="47679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4079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8AFBB72-90B6-B016-6BBA-9591917A9DAF}"/>
              </a:ext>
            </a:extLst>
          </p:cNvPr>
          <p:cNvSpPr txBox="1"/>
          <p:nvPr/>
        </p:nvSpPr>
        <p:spPr>
          <a:xfrm>
            <a:off x="200298" y="200297"/>
            <a:ext cx="3709852" cy="584775"/>
          </a:xfrm>
          <a:prstGeom prst="rect">
            <a:avLst/>
          </a:prstGeom>
          <a:noFill/>
        </p:spPr>
        <p:txBody>
          <a:bodyPr wrap="square" rtlCol="0">
            <a:spAutoFit/>
          </a:bodyPr>
          <a:lstStyle/>
          <a:p>
            <a:r>
              <a:rPr lang="nl-NL" sz="3200" b="1" dirty="0"/>
              <a:t>2 Doelgroep analyse</a:t>
            </a:r>
          </a:p>
        </p:txBody>
      </p:sp>
      <p:pic>
        <p:nvPicPr>
          <p:cNvPr id="4" name="Afbeelding 3">
            <a:extLst>
              <a:ext uri="{FF2B5EF4-FFF2-40B4-BE49-F238E27FC236}">
                <a16:creationId xmlns:a16="http://schemas.microsoft.com/office/drawing/2014/main" id="{3EE29834-FB07-1AF0-4E96-8EE00B87C90C}"/>
              </a:ext>
            </a:extLst>
          </p:cNvPr>
          <p:cNvPicPr>
            <a:picLocks noChangeAspect="1"/>
          </p:cNvPicPr>
          <p:nvPr/>
        </p:nvPicPr>
        <p:blipFill>
          <a:blip r:embed="rId2"/>
          <a:stretch>
            <a:fillRect/>
          </a:stretch>
        </p:blipFill>
        <p:spPr>
          <a:xfrm>
            <a:off x="200298" y="5242560"/>
            <a:ext cx="6200502" cy="1282401"/>
          </a:xfrm>
          <a:prstGeom prst="rect">
            <a:avLst/>
          </a:prstGeom>
        </p:spPr>
      </p:pic>
      <p:pic>
        <p:nvPicPr>
          <p:cNvPr id="6" name="Afbeelding 5">
            <a:extLst>
              <a:ext uri="{FF2B5EF4-FFF2-40B4-BE49-F238E27FC236}">
                <a16:creationId xmlns:a16="http://schemas.microsoft.com/office/drawing/2014/main" id="{41D9498F-75B2-0160-4053-12B8D4E6BDDD}"/>
              </a:ext>
            </a:extLst>
          </p:cNvPr>
          <p:cNvPicPr>
            <a:picLocks noChangeAspect="1"/>
          </p:cNvPicPr>
          <p:nvPr/>
        </p:nvPicPr>
        <p:blipFill>
          <a:blip r:embed="rId3"/>
          <a:stretch>
            <a:fillRect/>
          </a:stretch>
        </p:blipFill>
        <p:spPr>
          <a:xfrm>
            <a:off x="6655231" y="5678999"/>
            <a:ext cx="4010585" cy="523948"/>
          </a:xfrm>
          <a:prstGeom prst="rect">
            <a:avLst/>
          </a:prstGeom>
        </p:spPr>
      </p:pic>
      <p:sp>
        <p:nvSpPr>
          <p:cNvPr id="7" name="Tekstvak 6">
            <a:extLst>
              <a:ext uri="{FF2B5EF4-FFF2-40B4-BE49-F238E27FC236}">
                <a16:creationId xmlns:a16="http://schemas.microsoft.com/office/drawing/2014/main" id="{D8315AD0-78F0-9C79-28EA-15286DC95EB1}"/>
              </a:ext>
            </a:extLst>
          </p:cNvPr>
          <p:cNvSpPr txBox="1"/>
          <p:nvPr/>
        </p:nvSpPr>
        <p:spPr>
          <a:xfrm>
            <a:off x="6632028" y="5139559"/>
            <a:ext cx="4067503" cy="369332"/>
          </a:xfrm>
          <a:prstGeom prst="rect">
            <a:avLst/>
          </a:prstGeom>
          <a:noFill/>
        </p:spPr>
        <p:txBody>
          <a:bodyPr wrap="square" rtlCol="0">
            <a:spAutoFit/>
          </a:bodyPr>
          <a:lstStyle/>
          <a:p>
            <a:r>
              <a:rPr lang="nl-NL" b="1" dirty="0"/>
              <a:t>Onderdeel van TP1 analyse</a:t>
            </a:r>
          </a:p>
        </p:txBody>
      </p:sp>
      <p:sp>
        <p:nvSpPr>
          <p:cNvPr id="9" name="Tekstvak 8">
            <a:extLst>
              <a:ext uri="{FF2B5EF4-FFF2-40B4-BE49-F238E27FC236}">
                <a16:creationId xmlns:a16="http://schemas.microsoft.com/office/drawing/2014/main" id="{839434BB-A431-5217-B30A-CCCDBF553085}"/>
              </a:ext>
            </a:extLst>
          </p:cNvPr>
          <p:cNvSpPr txBox="1"/>
          <p:nvPr/>
        </p:nvSpPr>
        <p:spPr>
          <a:xfrm>
            <a:off x="200298" y="785072"/>
            <a:ext cx="4972593" cy="6524863"/>
          </a:xfrm>
          <a:prstGeom prst="rect">
            <a:avLst/>
          </a:prstGeom>
          <a:noFill/>
        </p:spPr>
        <p:txBody>
          <a:bodyPr wrap="square">
            <a:spAutoFit/>
          </a:bodyPr>
          <a:lstStyle/>
          <a:p>
            <a:r>
              <a:rPr lang="nl-NL" b="1" dirty="0"/>
              <a:t>Wat moet je allemaal doen bij hoofdstuk 2 Doelgroep analyse?</a:t>
            </a:r>
          </a:p>
          <a:p>
            <a:pPr marL="285750" indent="-285750">
              <a:buFont typeface="Arial" panose="020B0604020202020204" pitchFamily="34" charset="0"/>
              <a:buChar char="•"/>
            </a:pPr>
            <a:r>
              <a:rPr lang="nl-NL" dirty="0"/>
              <a:t>Geografische gegevens</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Psychografische gegevens</a:t>
            </a:r>
          </a:p>
          <a:p>
            <a:endParaRPr lang="nl-NL" dirty="0"/>
          </a:p>
          <a:p>
            <a:r>
              <a:rPr lang="nl-NL" sz="1600" dirty="0"/>
              <a:t>Bij hoofdstuk 2 is het van belang dat je gebruikt maakt van:</a:t>
            </a:r>
          </a:p>
          <a:p>
            <a:r>
              <a:rPr lang="nl-NL" sz="1600" dirty="0"/>
              <a:t>- Relevante grafieken (niet ouder dan 5 jaar)</a:t>
            </a:r>
          </a:p>
          <a:p>
            <a:r>
              <a:rPr lang="nl-NL" sz="1600" dirty="0"/>
              <a:t>- Afbeeldingen</a:t>
            </a:r>
          </a:p>
          <a:p>
            <a:r>
              <a:rPr lang="nl-NL" sz="1600" dirty="0"/>
              <a:t>- Logische koppelingen met het bedrijf</a:t>
            </a:r>
          </a:p>
          <a:p>
            <a:r>
              <a:rPr lang="nl-NL" sz="1600" dirty="0"/>
              <a:t>- Logische conclusies gaat beschrijven</a:t>
            </a:r>
          </a:p>
          <a:p>
            <a:r>
              <a:rPr lang="nl-NL" sz="1600" dirty="0"/>
              <a:t>- </a:t>
            </a:r>
            <a:r>
              <a:rPr lang="nl-NL" sz="1600" b="1" dirty="0"/>
              <a:t>BRONNEN</a:t>
            </a:r>
            <a:r>
              <a:rPr lang="nl-NL" sz="1600" dirty="0"/>
              <a:t> (CBS, </a:t>
            </a:r>
            <a:r>
              <a:rPr lang="nl-NL" sz="1600" dirty="0" err="1"/>
              <a:t>allecijfers</a:t>
            </a:r>
            <a:r>
              <a:rPr lang="nl-NL" sz="1600" dirty="0"/>
              <a:t> etc.) en die ook noteert</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r>
              <a:rPr lang="nl-NL" dirty="0"/>
              <a:t> </a:t>
            </a:r>
          </a:p>
        </p:txBody>
      </p:sp>
      <p:sp>
        <p:nvSpPr>
          <p:cNvPr id="10" name="Pijl: rechts 9">
            <a:extLst>
              <a:ext uri="{FF2B5EF4-FFF2-40B4-BE49-F238E27FC236}">
                <a16:creationId xmlns:a16="http://schemas.microsoft.com/office/drawing/2014/main" id="{70AD2EB2-E081-6268-AB56-2126CD5A55A3}"/>
              </a:ext>
            </a:extLst>
          </p:cNvPr>
          <p:cNvSpPr/>
          <p:nvPr/>
        </p:nvSpPr>
        <p:spPr>
          <a:xfrm>
            <a:off x="3204753" y="1280010"/>
            <a:ext cx="2470831" cy="46155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1" name="Tekstvak 10">
            <a:extLst>
              <a:ext uri="{FF2B5EF4-FFF2-40B4-BE49-F238E27FC236}">
                <a16:creationId xmlns:a16="http://schemas.microsoft.com/office/drawing/2014/main" id="{ECA6D54E-B664-0BF9-BA74-7B3E85308E04}"/>
              </a:ext>
            </a:extLst>
          </p:cNvPr>
          <p:cNvSpPr txBox="1"/>
          <p:nvPr/>
        </p:nvSpPr>
        <p:spPr>
          <a:xfrm>
            <a:off x="5675583" y="785072"/>
            <a:ext cx="4929050" cy="6309420"/>
          </a:xfrm>
          <a:prstGeom prst="rect">
            <a:avLst/>
          </a:prstGeom>
          <a:noFill/>
        </p:spPr>
        <p:txBody>
          <a:bodyPr wrap="square" rtlCol="0">
            <a:spAutoFit/>
          </a:bodyPr>
          <a:lstStyle/>
          <a:p>
            <a:r>
              <a:rPr lang="nl-NL" b="1" dirty="0"/>
              <a:t>Hoe werk je het uit?:</a:t>
            </a:r>
          </a:p>
          <a:p>
            <a:endParaRPr lang="nl-NL" b="1" dirty="0"/>
          </a:p>
          <a:p>
            <a:pPr marL="285750" indent="-285750">
              <a:buFont typeface="Arial" panose="020B0604020202020204" pitchFamily="34" charset="0"/>
              <a:buChar char="•"/>
            </a:pPr>
            <a:r>
              <a:rPr lang="nl-NL" dirty="0">
                <a:sym typeface="Wingdings" panose="05000000000000000000" pitchFamily="2" charset="2"/>
              </a:rPr>
              <a:t>Je beschrijft de gegevens over Nederland en de plek waar de onderneming plaats gaat vinden. </a:t>
            </a:r>
            <a:r>
              <a:rPr lang="nl-NL" sz="1400" i="1" dirty="0">
                <a:sym typeface="Wingdings" panose="05000000000000000000" pitchFamily="2" charset="2"/>
              </a:rPr>
              <a:t>(Afbeeldingen van de plekken, hoe groot is het, dichtheid van bevolking, korte geschiedenis etc.)  alleen relevante gegevens!)</a:t>
            </a:r>
            <a:endParaRPr lang="nl-NL" dirty="0">
              <a:sym typeface="Wingdings" panose="05000000000000000000" pitchFamily="2" charset="2"/>
            </a:endParaRPr>
          </a:p>
          <a:p>
            <a:pPr marL="285750" indent="-285750">
              <a:buFont typeface="Arial" panose="020B0604020202020204" pitchFamily="34" charset="0"/>
              <a:buChar char="•"/>
            </a:pPr>
            <a:endParaRPr lang="nl-NL" sz="1400" i="1" dirty="0">
              <a:sym typeface="Wingdings" panose="05000000000000000000" pitchFamily="2" charset="2"/>
            </a:endParaRPr>
          </a:p>
          <a:p>
            <a:pPr marL="285750" indent="-285750">
              <a:buFont typeface="Arial" panose="020B0604020202020204" pitchFamily="34" charset="0"/>
              <a:buChar char="•"/>
            </a:pPr>
            <a:r>
              <a:rPr lang="nl-NL" dirty="0">
                <a:sym typeface="Wingdings" panose="05000000000000000000" pitchFamily="2" charset="2"/>
              </a:rPr>
              <a:t>Je beschrijft de gegevens over Nederland en de plek waar de onderneming plaats gaat vinden. </a:t>
            </a:r>
            <a:r>
              <a:rPr lang="nl-NL" sz="1400" i="1" dirty="0">
                <a:sym typeface="Wingdings" panose="05000000000000000000" pitchFamily="2" charset="2"/>
              </a:rPr>
              <a:t>(Stemgedrag, Levensstijl, gezondheid, interesses, meningen, activiteiten etc.)  alleen relevante gegevens!)</a:t>
            </a:r>
          </a:p>
          <a:p>
            <a:pPr marL="285750" indent="-285750">
              <a:buFont typeface="Arial" panose="020B0604020202020204" pitchFamily="34" charset="0"/>
              <a:buChar char="•"/>
            </a:pPr>
            <a:endParaRPr lang="nl-NL" sz="1400" i="1"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b="1" dirty="0"/>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endParaRPr lang="nl-NL" dirty="0"/>
          </a:p>
        </p:txBody>
      </p:sp>
      <p:sp>
        <p:nvSpPr>
          <p:cNvPr id="12" name="AutoShape 2" descr="Buyer persona's maken: zo doe je dat | Download het template">
            <a:extLst>
              <a:ext uri="{FF2B5EF4-FFF2-40B4-BE49-F238E27FC236}">
                <a16:creationId xmlns:a16="http://schemas.microsoft.com/office/drawing/2014/main" id="{65E08385-4F03-4539-3819-9DF50BD3368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4" name="Pijl: rechts 13">
            <a:extLst>
              <a:ext uri="{FF2B5EF4-FFF2-40B4-BE49-F238E27FC236}">
                <a16:creationId xmlns:a16="http://schemas.microsoft.com/office/drawing/2014/main" id="{F3EC4BAF-BC9B-71B3-C8B6-4F380D4880A5}"/>
              </a:ext>
            </a:extLst>
          </p:cNvPr>
          <p:cNvSpPr/>
          <p:nvPr/>
        </p:nvSpPr>
        <p:spPr>
          <a:xfrm>
            <a:off x="3204752" y="2681877"/>
            <a:ext cx="2470831" cy="47679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49332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8" end="8"/>
                                            </p:txEl>
                                          </p:spTgt>
                                        </p:tgtEl>
                                        <p:attrNameLst>
                                          <p:attrName>style.visibility</p:attrName>
                                        </p:attrNameLst>
                                      </p:cBhvr>
                                      <p:to>
                                        <p:strVal val="visible"/>
                                      </p:to>
                                    </p:set>
                                    <p:anim calcmode="lin" valueType="num">
                                      <p:cBhvr additive="base">
                                        <p:cTn id="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9" end="9"/>
                                            </p:txEl>
                                          </p:spTgt>
                                        </p:tgtEl>
                                        <p:attrNameLst>
                                          <p:attrName>style.visibility</p:attrName>
                                        </p:attrNameLst>
                                      </p:cBhvr>
                                      <p:to>
                                        <p:strVal val="visible"/>
                                      </p:to>
                                    </p:set>
                                    <p:anim calcmode="lin" valueType="num">
                                      <p:cBhvr additive="base">
                                        <p:cTn id="1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10" end="10"/>
                                            </p:txEl>
                                          </p:spTgt>
                                        </p:tgtEl>
                                        <p:attrNameLst>
                                          <p:attrName>style.visibility</p:attrName>
                                        </p:attrNameLst>
                                      </p:cBhvr>
                                      <p:to>
                                        <p:strVal val="visible"/>
                                      </p:to>
                                    </p:set>
                                    <p:anim calcmode="lin" valueType="num">
                                      <p:cBhvr additive="base">
                                        <p:cTn id="15"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11" end="11"/>
                                            </p:txEl>
                                          </p:spTgt>
                                        </p:tgtEl>
                                        <p:attrNameLst>
                                          <p:attrName>style.visibility</p:attrName>
                                        </p:attrNameLst>
                                      </p:cBhvr>
                                      <p:to>
                                        <p:strVal val="visible"/>
                                      </p:to>
                                    </p:set>
                                    <p:anim calcmode="lin" valueType="num">
                                      <p:cBhvr additive="base">
                                        <p:cTn id="19"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12" end="12"/>
                                            </p:txEl>
                                          </p:spTgt>
                                        </p:tgtEl>
                                        <p:attrNameLst>
                                          <p:attrName>style.visibility</p:attrName>
                                        </p:attrNameLst>
                                      </p:cBhvr>
                                      <p:to>
                                        <p:strVal val="visible"/>
                                      </p:to>
                                    </p:set>
                                    <p:anim calcmode="lin" valueType="num">
                                      <p:cBhvr additive="base">
                                        <p:cTn id="23"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2" end="1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13" end="13"/>
                                            </p:txEl>
                                          </p:spTgt>
                                        </p:tgtEl>
                                        <p:attrNameLst>
                                          <p:attrName>style.visibility</p:attrName>
                                        </p:attrNameLst>
                                      </p:cBhvr>
                                      <p:to>
                                        <p:strVal val="visible"/>
                                      </p:to>
                                    </p:set>
                                    <p:anim calcmode="lin" valueType="num">
                                      <p:cBhvr additive="base">
                                        <p:cTn id="27" dur="500" fill="hold"/>
                                        <p:tgtEl>
                                          <p:spTgt spid="9">
                                            <p:txEl>
                                              <p:pRg st="13" end="1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additive="base">
                                        <p:cTn id="53" dur="500" fill="hold"/>
                                        <p:tgtEl>
                                          <p:spTgt spid="6"/>
                                        </p:tgtEl>
                                        <p:attrNameLst>
                                          <p:attrName>ppt_x</p:attrName>
                                        </p:attrNameLst>
                                      </p:cBhvr>
                                      <p:tavLst>
                                        <p:tav tm="0">
                                          <p:val>
                                            <p:strVal val="#ppt_x"/>
                                          </p:val>
                                        </p:tav>
                                        <p:tav tm="100000">
                                          <p:val>
                                            <p:strVal val="#ppt_x"/>
                                          </p:val>
                                        </p:tav>
                                      </p:tavLst>
                                    </p:anim>
                                    <p:anim calcmode="lin" valueType="num">
                                      <p:cBhvr additive="base">
                                        <p:cTn id="5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8AFBB72-90B6-B016-6BBA-9591917A9DAF}"/>
              </a:ext>
            </a:extLst>
          </p:cNvPr>
          <p:cNvSpPr txBox="1"/>
          <p:nvPr/>
        </p:nvSpPr>
        <p:spPr>
          <a:xfrm>
            <a:off x="200298" y="200297"/>
            <a:ext cx="3709852" cy="584775"/>
          </a:xfrm>
          <a:prstGeom prst="rect">
            <a:avLst/>
          </a:prstGeom>
          <a:noFill/>
        </p:spPr>
        <p:txBody>
          <a:bodyPr wrap="square" rtlCol="0">
            <a:spAutoFit/>
          </a:bodyPr>
          <a:lstStyle/>
          <a:p>
            <a:r>
              <a:rPr lang="nl-NL" sz="3200" b="1" dirty="0"/>
              <a:t>2 Doelgroep analyse</a:t>
            </a:r>
          </a:p>
        </p:txBody>
      </p:sp>
      <p:pic>
        <p:nvPicPr>
          <p:cNvPr id="4" name="Afbeelding 3">
            <a:extLst>
              <a:ext uri="{FF2B5EF4-FFF2-40B4-BE49-F238E27FC236}">
                <a16:creationId xmlns:a16="http://schemas.microsoft.com/office/drawing/2014/main" id="{3EE29834-FB07-1AF0-4E96-8EE00B87C90C}"/>
              </a:ext>
            </a:extLst>
          </p:cNvPr>
          <p:cNvPicPr>
            <a:picLocks noChangeAspect="1"/>
          </p:cNvPicPr>
          <p:nvPr/>
        </p:nvPicPr>
        <p:blipFill>
          <a:blip r:embed="rId2"/>
          <a:stretch>
            <a:fillRect/>
          </a:stretch>
        </p:blipFill>
        <p:spPr>
          <a:xfrm>
            <a:off x="200298" y="5055476"/>
            <a:ext cx="6200502" cy="1469485"/>
          </a:xfrm>
          <a:prstGeom prst="rect">
            <a:avLst/>
          </a:prstGeom>
        </p:spPr>
      </p:pic>
      <p:pic>
        <p:nvPicPr>
          <p:cNvPr id="6" name="Afbeelding 5">
            <a:extLst>
              <a:ext uri="{FF2B5EF4-FFF2-40B4-BE49-F238E27FC236}">
                <a16:creationId xmlns:a16="http://schemas.microsoft.com/office/drawing/2014/main" id="{41D9498F-75B2-0160-4053-12B8D4E6BDDD}"/>
              </a:ext>
            </a:extLst>
          </p:cNvPr>
          <p:cNvPicPr>
            <a:picLocks noChangeAspect="1"/>
          </p:cNvPicPr>
          <p:nvPr/>
        </p:nvPicPr>
        <p:blipFill>
          <a:blip r:embed="rId3"/>
          <a:stretch>
            <a:fillRect/>
          </a:stretch>
        </p:blipFill>
        <p:spPr>
          <a:xfrm>
            <a:off x="6655231" y="5678999"/>
            <a:ext cx="4010585" cy="523948"/>
          </a:xfrm>
          <a:prstGeom prst="rect">
            <a:avLst/>
          </a:prstGeom>
        </p:spPr>
      </p:pic>
      <p:sp>
        <p:nvSpPr>
          <p:cNvPr id="7" name="Tekstvak 6">
            <a:extLst>
              <a:ext uri="{FF2B5EF4-FFF2-40B4-BE49-F238E27FC236}">
                <a16:creationId xmlns:a16="http://schemas.microsoft.com/office/drawing/2014/main" id="{D8315AD0-78F0-9C79-28EA-15286DC95EB1}"/>
              </a:ext>
            </a:extLst>
          </p:cNvPr>
          <p:cNvSpPr txBox="1"/>
          <p:nvPr/>
        </p:nvSpPr>
        <p:spPr>
          <a:xfrm>
            <a:off x="6632028" y="5139559"/>
            <a:ext cx="4067503" cy="369332"/>
          </a:xfrm>
          <a:prstGeom prst="rect">
            <a:avLst/>
          </a:prstGeom>
          <a:noFill/>
        </p:spPr>
        <p:txBody>
          <a:bodyPr wrap="square" rtlCol="0">
            <a:spAutoFit/>
          </a:bodyPr>
          <a:lstStyle/>
          <a:p>
            <a:r>
              <a:rPr lang="nl-NL" b="1" dirty="0"/>
              <a:t>Onderdeel van TP1 analyse</a:t>
            </a:r>
          </a:p>
        </p:txBody>
      </p:sp>
      <p:sp>
        <p:nvSpPr>
          <p:cNvPr id="9" name="Tekstvak 8">
            <a:extLst>
              <a:ext uri="{FF2B5EF4-FFF2-40B4-BE49-F238E27FC236}">
                <a16:creationId xmlns:a16="http://schemas.microsoft.com/office/drawing/2014/main" id="{839434BB-A431-5217-B30A-CCCDBF553085}"/>
              </a:ext>
            </a:extLst>
          </p:cNvPr>
          <p:cNvSpPr txBox="1"/>
          <p:nvPr/>
        </p:nvSpPr>
        <p:spPr>
          <a:xfrm>
            <a:off x="200298" y="785072"/>
            <a:ext cx="4972593" cy="3693319"/>
          </a:xfrm>
          <a:prstGeom prst="rect">
            <a:avLst/>
          </a:prstGeom>
          <a:noFill/>
        </p:spPr>
        <p:txBody>
          <a:bodyPr wrap="square">
            <a:spAutoFit/>
          </a:bodyPr>
          <a:lstStyle/>
          <a:p>
            <a:r>
              <a:rPr lang="nl-NL" b="1" dirty="0"/>
              <a:t>Wat moet je allemaal doen bij hoofdstuk 2 Doelgroep analyse?</a:t>
            </a:r>
          </a:p>
          <a:p>
            <a:pPr marL="285750" indent="-285750">
              <a:buFont typeface="Arial" panose="020B0604020202020204" pitchFamily="34" charset="0"/>
              <a:buChar char="•"/>
            </a:pPr>
            <a:r>
              <a:rPr lang="nl-NL" dirty="0"/>
              <a:t>Er is een beschrijving gemaakt van de doelgroep</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Demografische gegevens</a:t>
            </a:r>
          </a:p>
          <a:p>
            <a:pPr marL="285750" indent="-285750">
              <a:buFont typeface="Arial" panose="020B0604020202020204" pitchFamily="34" charset="0"/>
              <a:buChar char="•"/>
            </a:pPr>
            <a:endParaRPr lang="nl-NL" dirty="0"/>
          </a:p>
          <a:p>
            <a:r>
              <a:rPr lang="nl-NL" dirty="0"/>
              <a:t> </a:t>
            </a:r>
          </a:p>
        </p:txBody>
      </p:sp>
      <p:sp>
        <p:nvSpPr>
          <p:cNvPr id="10" name="Pijl: rechts 9">
            <a:extLst>
              <a:ext uri="{FF2B5EF4-FFF2-40B4-BE49-F238E27FC236}">
                <a16:creationId xmlns:a16="http://schemas.microsoft.com/office/drawing/2014/main" id="{70AD2EB2-E081-6268-AB56-2126CD5A55A3}"/>
              </a:ext>
            </a:extLst>
          </p:cNvPr>
          <p:cNvSpPr/>
          <p:nvPr/>
        </p:nvSpPr>
        <p:spPr>
          <a:xfrm>
            <a:off x="5172891" y="1340970"/>
            <a:ext cx="661851" cy="46155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
        <p:nvSpPr>
          <p:cNvPr id="11" name="Tekstvak 10">
            <a:extLst>
              <a:ext uri="{FF2B5EF4-FFF2-40B4-BE49-F238E27FC236}">
                <a16:creationId xmlns:a16="http://schemas.microsoft.com/office/drawing/2014/main" id="{ECA6D54E-B664-0BF9-BA74-7B3E85308E04}"/>
              </a:ext>
            </a:extLst>
          </p:cNvPr>
          <p:cNvSpPr txBox="1"/>
          <p:nvPr/>
        </p:nvSpPr>
        <p:spPr>
          <a:xfrm>
            <a:off x="5817327" y="785072"/>
            <a:ext cx="4929050" cy="5601533"/>
          </a:xfrm>
          <a:prstGeom prst="rect">
            <a:avLst/>
          </a:prstGeom>
          <a:noFill/>
        </p:spPr>
        <p:txBody>
          <a:bodyPr wrap="square" rtlCol="0">
            <a:spAutoFit/>
          </a:bodyPr>
          <a:lstStyle/>
          <a:p>
            <a:r>
              <a:rPr lang="nl-NL" b="1" dirty="0"/>
              <a:t>Hoe werk je het uit?:</a:t>
            </a:r>
          </a:p>
          <a:p>
            <a:endParaRPr lang="nl-NL" b="1" dirty="0"/>
          </a:p>
          <a:p>
            <a:pPr marL="285750" indent="-285750">
              <a:buFont typeface="Arial" panose="020B0604020202020204" pitchFamily="34" charset="0"/>
              <a:buChar char="•"/>
            </a:pPr>
            <a:r>
              <a:rPr lang="nl-NL" dirty="0">
                <a:sym typeface="Wingdings" panose="05000000000000000000" pitchFamily="2" charset="2"/>
              </a:rPr>
              <a:t>Maak een </a:t>
            </a:r>
            <a:r>
              <a:rPr lang="nl-NL" b="1" dirty="0">
                <a:sym typeface="Wingdings" panose="05000000000000000000" pitchFamily="2" charset="2"/>
              </a:rPr>
              <a:t>persona</a:t>
            </a:r>
            <a:r>
              <a:rPr lang="nl-NL" dirty="0">
                <a:sym typeface="Wingdings" panose="05000000000000000000" pitchFamily="2" charset="2"/>
              </a:rPr>
              <a:t>, waarbij je logische koppelingen maakt met de onderneming. </a:t>
            </a:r>
            <a:r>
              <a:rPr lang="nl-NL" sz="1400" dirty="0">
                <a:sym typeface="Wingdings" panose="05000000000000000000" pitchFamily="2" charset="2"/>
              </a:rPr>
              <a:t>(</a:t>
            </a:r>
            <a:r>
              <a:rPr lang="nl-NL" sz="1400" i="1" dirty="0">
                <a:sym typeface="Wingdings" panose="05000000000000000000" pitchFamily="2" charset="2"/>
              </a:rPr>
              <a:t>Dus benoem geen informatie die geen doel dient tijdens het onderzoek). Zie dia 6 voor een voorbeeld</a:t>
            </a:r>
          </a:p>
          <a:p>
            <a:pPr marL="285750" indent="-285750">
              <a:buFont typeface="Arial" panose="020B0604020202020204" pitchFamily="34" charset="0"/>
              <a:buChar char="•"/>
            </a:pPr>
            <a:r>
              <a:rPr lang="nl-NL" dirty="0">
                <a:sym typeface="Wingdings" panose="05000000000000000000" pitchFamily="2" charset="2"/>
              </a:rPr>
              <a:t>Leg dan vervolgens uit waarom de persona jullie doelgroep zou moeten zijn!</a:t>
            </a: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r>
              <a:rPr lang="nl-NL" dirty="0">
                <a:sym typeface="Wingdings" panose="05000000000000000000" pitchFamily="2" charset="2"/>
              </a:rPr>
              <a:t>Je beschrijft de gegevens over Nederland en de plek waar de onderneming plaats gaat vinden. </a:t>
            </a:r>
            <a:r>
              <a:rPr lang="nl-NL" sz="1400" i="1" dirty="0">
                <a:sym typeface="Wingdings" panose="05000000000000000000" pitchFamily="2" charset="2"/>
              </a:rPr>
              <a:t>(Denk aan: Aantal mannen en vrouwen, aantal inwoners, aantal studenten, leeftijden, etc.  alleen relevante gegevens!)</a:t>
            </a: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endParaRPr lang="nl-NL" dirty="0"/>
          </a:p>
        </p:txBody>
      </p:sp>
      <p:sp>
        <p:nvSpPr>
          <p:cNvPr id="12" name="AutoShape 2" descr="Buyer persona's maken: zo doe je dat | Download het template">
            <a:extLst>
              <a:ext uri="{FF2B5EF4-FFF2-40B4-BE49-F238E27FC236}">
                <a16:creationId xmlns:a16="http://schemas.microsoft.com/office/drawing/2014/main" id="{65E08385-4F03-4539-3819-9DF50BD3368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4" name="Pijl: rechts 13">
            <a:extLst>
              <a:ext uri="{FF2B5EF4-FFF2-40B4-BE49-F238E27FC236}">
                <a16:creationId xmlns:a16="http://schemas.microsoft.com/office/drawing/2014/main" id="{F3EC4BAF-BC9B-71B3-C8B6-4F380D4880A5}"/>
              </a:ext>
            </a:extLst>
          </p:cNvPr>
          <p:cNvSpPr/>
          <p:nvPr/>
        </p:nvSpPr>
        <p:spPr>
          <a:xfrm>
            <a:off x="3204754" y="3429000"/>
            <a:ext cx="2470831" cy="47679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7642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8AFBB72-90B6-B016-6BBA-9591917A9DAF}"/>
              </a:ext>
            </a:extLst>
          </p:cNvPr>
          <p:cNvSpPr txBox="1"/>
          <p:nvPr/>
        </p:nvSpPr>
        <p:spPr>
          <a:xfrm>
            <a:off x="200298" y="200297"/>
            <a:ext cx="3709852" cy="584775"/>
          </a:xfrm>
          <a:prstGeom prst="rect">
            <a:avLst/>
          </a:prstGeom>
          <a:noFill/>
        </p:spPr>
        <p:txBody>
          <a:bodyPr wrap="square" rtlCol="0">
            <a:spAutoFit/>
          </a:bodyPr>
          <a:lstStyle/>
          <a:p>
            <a:r>
              <a:rPr lang="nl-NL" sz="3200" b="1" dirty="0"/>
              <a:t>2 Doelgroep analyse</a:t>
            </a:r>
          </a:p>
        </p:txBody>
      </p:sp>
      <p:pic>
        <p:nvPicPr>
          <p:cNvPr id="4" name="Afbeelding 3">
            <a:extLst>
              <a:ext uri="{FF2B5EF4-FFF2-40B4-BE49-F238E27FC236}">
                <a16:creationId xmlns:a16="http://schemas.microsoft.com/office/drawing/2014/main" id="{3EE29834-FB07-1AF0-4E96-8EE00B87C90C}"/>
              </a:ext>
            </a:extLst>
          </p:cNvPr>
          <p:cNvPicPr>
            <a:picLocks noChangeAspect="1"/>
          </p:cNvPicPr>
          <p:nvPr/>
        </p:nvPicPr>
        <p:blipFill>
          <a:blip r:embed="rId2"/>
          <a:stretch>
            <a:fillRect/>
          </a:stretch>
        </p:blipFill>
        <p:spPr>
          <a:xfrm>
            <a:off x="200298" y="5055476"/>
            <a:ext cx="6200502" cy="1469485"/>
          </a:xfrm>
          <a:prstGeom prst="rect">
            <a:avLst/>
          </a:prstGeom>
        </p:spPr>
      </p:pic>
      <p:pic>
        <p:nvPicPr>
          <p:cNvPr id="6" name="Afbeelding 5">
            <a:extLst>
              <a:ext uri="{FF2B5EF4-FFF2-40B4-BE49-F238E27FC236}">
                <a16:creationId xmlns:a16="http://schemas.microsoft.com/office/drawing/2014/main" id="{41D9498F-75B2-0160-4053-12B8D4E6BDDD}"/>
              </a:ext>
            </a:extLst>
          </p:cNvPr>
          <p:cNvPicPr>
            <a:picLocks noChangeAspect="1"/>
          </p:cNvPicPr>
          <p:nvPr/>
        </p:nvPicPr>
        <p:blipFill>
          <a:blip r:embed="rId3"/>
          <a:stretch>
            <a:fillRect/>
          </a:stretch>
        </p:blipFill>
        <p:spPr>
          <a:xfrm>
            <a:off x="6655231" y="5678999"/>
            <a:ext cx="4010585" cy="523948"/>
          </a:xfrm>
          <a:prstGeom prst="rect">
            <a:avLst/>
          </a:prstGeom>
        </p:spPr>
      </p:pic>
      <p:sp>
        <p:nvSpPr>
          <p:cNvPr id="7" name="Tekstvak 6">
            <a:extLst>
              <a:ext uri="{FF2B5EF4-FFF2-40B4-BE49-F238E27FC236}">
                <a16:creationId xmlns:a16="http://schemas.microsoft.com/office/drawing/2014/main" id="{D8315AD0-78F0-9C79-28EA-15286DC95EB1}"/>
              </a:ext>
            </a:extLst>
          </p:cNvPr>
          <p:cNvSpPr txBox="1"/>
          <p:nvPr/>
        </p:nvSpPr>
        <p:spPr>
          <a:xfrm>
            <a:off x="6632028" y="5139559"/>
            <a:ext cx="4067503" cy="369332"/>
          </a:xfrm>
          <a:prstGeom prst="rect">
            <a:avLst/>
          </a:prstGeom>
          <a:noFill/>
        </p:spPr>
        <p:txBody>
          <a:bodyPr wrap="square" rtlCol="0">
            <a:spAutoFit/>
          </a:bodyPr>
          <a:lstStyle/>
          <a:p>
            <a:r>
              <a:rPr lang="nl-NL" b="1" dirty="0"/>
              <a:t>Onderdeel van TP1 analyse</a:t>
            </a:r>
          </a:p>
        </p:txBody>
      </p:sp>
      <p:sp>
        <p:nvSpPr>
          <p:cNvPr id="9" name="Tekstvak 8">
            <a:extLst>
              <a:ext uri="{FF2B5EF4-FFF2-40B4-BE49-F238E27FC236}">
                <a16:creationId xmlns:a16="http://schemas.microsoft.com/office/drawing/2014/main" id="{839434BB-A431-5217-B30A-CCCDBF553085}"/>
              </a:ext>
            </a:extLst>
          </p:cNvPr>
          <p:cNvSpPr txBox="1"/>
          <p:nvPr/>
        </p:nvSpPr>
        <p:spPr>
          <a:xfrm>
            <a:off x="200298" y="785072"/>
            <a:ext cx="5704113" cy="1754326"/>
          </a:xfrm>
          <a:prstGeom prst="rect">
            <a:avLst/>
          </a:prstGeom>
          <a:noFill/>
        </p:spPr>
        <p:txBody>
          <a:bodyPr wrap="square">
            <a:spAutoFit/>
          </a:bodyPr>
          <a:lstStyle/>
          <a:p>
            <a:r>
              <a:rPr lang="nl-NL" b="1" dirty="0"/>
              <a:t>Wat moet je allemaal doen bij hoofdstuk 2 Doelgroep analyse?</a:t>
            </a:r>
          </a:p>
          <a:p>
            <a:pPr marL="285750" indent="-285750">
              <a:buFont typeface="Arial" panose="020B0604020202020204" pitchFamily="34" charset="0"/>
              <a:buChar char="•"/>
            </a:pPr>
            <a:r>
              <a:rPr lang="nl-NL" dirty="0"/>
              <a:t>Toepassen van het </a:t>
            </a:r>
            <a:r>
              <a:rPr lang="nl-NL" b="1" dirty="0"/>
              <a:t>SDP-model</a:t>
            </a:r>
          </a:p>
          <a:p>
            <a:r>
              <a:rPr lang="nl-NL" dirty="0"/>
              <a:t>(Segmenteren, doelmarkt en positionering)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sp>
        <p:nvSpPr>
          <p:cNvPr id="3" name="Tekstvak 2">
            <a:extLst>
              <a:ext uri="{FF2B5EF4-FFF2-40B4-BE49-F238E27FC236}">
                <a16:creationId xmlns:a16="http://schemas.microsoft.com/office/drawing/2014/main" id="{C13FE39D-2AAD-094D-ADEF-2A67B990BEA2}"/>
              </a:ext>
            </a:extLst>
          </p:cNvPr>
          <p:cNvSpPr txBox="1"/>
          <p:nvPr/>
        </p:nvSpPr>
        <p:spPr>
          <a:xfrm>
            <a:off x="5971896" y="548114"/>
            <a:ext cx="4929050" cy="5663089"/>
          </a:xfrm>
          <a:prstGeom prst="rect">
            <a:avLst/>
          </a:prstGeom>
          <a:noFill/>
        </p:spPr>
        <p:txBody>
          <a:bodyPr wrap="square" rtlCol="0">
            <a:spAutoFit/>
          </a:bodyPr>
          <a:lstStyle/>
          <a:p>
            <a:r>
              <a:rPr lang="nl-NL" b="1" dirty="0"/>
              <a:t>Hoe werk je het uit?:</a:t>
            </a:r>
          </a:p>
          <a:p>
            <a:endParaRPr lang="nl-NL" b="1" dirty="0"/>
          </a:p>
          <a:p>
            <a:pPr marL="285750" indent="-285750">
              <a:buFont typeface="Arial" panose="020B0604020202020204" pitchFamily="34" charset="0"/>
              <a:buChar char="•"/>
            </a:pPr>
            <a:endParaRPr lang="nl-NL" b="1" dirty="0"/>
          </a:p>
          <a:p>
            <a:pPr marL="285750" indent="-285750">
              <a:buFont typeface="Arial" panose="020B0604020202020204" pitchFamily="34" charset="0"/>
              <a:buChar char="•"/>
            </a:pPr>
            <a:endParaRPr lang="nl-NL" b="1" dirty="0"/>
          </a:p>
          <a:p>
            <a:pPr marL="285750" indent="-285750">
              <a:buFont typeface="Arial" panose="020B0604020202020204" pitchFamily="34" charset="0"/>
              <a:buChar char="•"/>
            </a:pPr>
            <a:endParaRPr lang="nl-NL" sz="1400" i="1"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b="1" dirty="0"/>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sz="1600" dirty="0">
              <a:sym typeface="Wingdings" panose="05000000000000000000" pitchFamily="2" charset="2"/>
            </a:endParaRPr>
          </a:p>
          <a:p>
            <a:pPr marL="285750" indent="-285750">
              <a:buFont typeface="Arial" panose="020B0604020202020204" pitchFamily="34" charset="0"/>
              <a:buChar char="•"/>
            </a:pPr>
            <a:r>
              <a:rPr lang="nl-NL" sz="1600" dirty="0">
                <a:sym typeface="Wingdings" panose="05000000000000000000" pitchFamily="2" charset="2"/>
              </a:rPr>
              <a:t>Voorbeeld: Uit je doelgroep analyse en persona komen studenten naar voren: Dan kun je de onderneming en marketing richten op: Gelovige studenten, </a:t>
            </a:r>
            <a:r>
              <a:rPr lang="nl-NL" sz="1600" dirty="0" err="1">
                <a:sym typeface="Wingdings" panose="05000000000000000000" pitchFamily="2" charset="2"/>
              </a:rPr>
              <a:t>vegan</a:t>
            </a:r>
            <a:r>
              <a:rPr lang="nl-NL" sz="1600" dirty="0">
                <a:sym typeface="Wingdings" panose="05000000000000000000" pitchFamily="2" charset="2"/>
              </a:rPr>
              <a:t>, sportieve, feestende, gamende studenten. Welke groep ga je op richten?</a:t>
            </a: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endParaRPr lang="nl-NL" dirty="0"/>
          </a:p>
        </p:txBody>
      </p:sp>
      <p:pic>
        <p:nvPicPr>
          <p:cNvPr id="3078" name="Picture 6" descr="Het SDP-model bestaat uit segmenteren, doelmarktbepaling en positioneren en wordt toegepast in een externe analyse. Met behulp van het SDP-model wordt in kaart gebracht welke segmenten van de markt de meeste potentie bieden en welke positionering daar het beste bij past om de klant optimaal te kunnen benaderen. Het uiteindelijke doel is om tot de juiste positioneringsstrategie te komen bij de meest interessante doelgroep(en) die voort zijn gekomen uit de doelmarktbepaling, nadat de markt is opgedeeld in segmenten.">
            <a:extLst>
              <a:ext uri="{FF2B5EF4-FFF2-40B4-BE49-F238E27FC236}">
                <a16:creationId xmlns:a16="http://schemas.microsoft.com/office/drawing/2014/main" id="{88CE0D27-F187-F346-5F01-D72364F44F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1896" y="668964"/>
            <a:ext cx="4885509" cy="3193465"/>
          </a:xfrm>
          <a:prstGeom prst="rect">
            <a:avLst/>
          </a:prstGeom>
          <a:noFill/>
          <a:extLst>
            <a:ext uri="{909E8E84-426E-40DD-AFC4-6F175D3DCCD1}">
              <a14:hiddenFill xmlns:a14="http://schemas.microsoft.com/office/drawing/2010/main">
                <a:solidFill>
                  <a:srgbClr val="FFFFFF"/>
                </a:solidFill>
              </a14:hiddenFill>
            </a:ext>
          </a:extLst>
        </p:spPr>
      </p:pic>
      <p:sp>
        <p:nvSpPr>
          <p:cNvPr id="10" name="Pijl: rechts 9">
            <a:extLst>
              <a:ext uri="{FF2B5EF4-FFF2-40B4-BE49-F238E27FC236}">
                <a16:creationId xmlns:a16="http://schemas.microsoft.com/office/drawing/2014/main" id="{7B1AB71E-12B0-0FCB-60A7-13ECAEDFF8FC}"/>
              </a:ext>
            </a:extLst>
          </p:cNvPr>
          <p:cNvSpPr/>
          <p:nvPr/>
        </p:nvSpPr>
        <p:spPr>
          <a:xfrm>
            <a:off x="3501065" y="1242286"/>
            <a:ext cx="2470831" cy="46155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9558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078"/>
                                        </p:tgtEl>
                                        <p:attrNameLst>
                                          <p:attrName>style.visibility</p:attrName>
                                        </p:attrNameLst>
                                      </p:cBhvr>
                                      <p:to>
                                        <p:strVal val="visible"/>
                                      </p:to>
                                    </p:set>
                                    <p:anim calcmode="lin" valueType="num">
                                      <p:cBhvr additive="base">
                                        <p:cTn id="14" dur="500" fill="hold"/>
                                        <p:tgtEl>
                                          <p:spTgt spid="3078"/>
                                        </p:tgtEl>
                                        <p:attrNameLst>
                                          <p:attrName>ppt_x</p:attrName>
                                        </p:attrNameLst>
                                      </p:cBhvr>
                                      <p:tavLst>
                                        <p:tav tm="0">
                                          <p:val>
                                            <p:strVal val="#ppt_x"/>
                                          </p:val>
                                        </p:tav>
                                        <p:tav tm="100000">
                                          <p:val>
                                            <p:strVal val="#ppt_x"/>
                                          </p:val>
                                        </p:tav>
                                      </p:tavLst>
                                    </p:anim>
                                    <p:anim calcmode="lin" valueType="num">
                                      <p:cBhvr additive="base">
                                        <p:cTn id="15" dur="500" fill="hold"/>
                                        <p:tgtEl>
                                          <p:spTgt spid="3078"/>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8AFBB72-90B6-B016-6BBA-9591917A9DAF}"/>
              </a:ext>
            </a:extLst>
          </p:cNvPr>
          <p:cNvSpPr txBox="1"/>
          <p:nvPr/>
        </p:nvSpPr>
        <p:spPr>
          <a:xfrm>
            <a:off x="200298" y="200297"/>
            <a:ext cx="3709852" cy="584775"/>
          </a:xfrm>
          <a:prstGeom prst="rect">
            <a:avLst/>
          </a:prstGeom>
          <a:noFill/>
        </p:spPr>
        <p:txBody>
          <a:bodyPr wrap="square" rtlCol="0">
            <a:spAutoFit/>
          </a:bodyPr>
          <a:lstStyle/>
          <a:p>
            <a:r>
              <a:rPr lang="nl-NL" sz="3200" b="1" dirty="0"/>
              <a:t>2 Doelgroep analyse</a:t>
            </a:r>
          </a:p>
        </p:txBody>
      </p:sp>
      <p:pic>
        <p:nvPicPr>
          <p:cNvPr id="4" name="Afbeelding 3">
            <a:extLst>
              <a:ext uri="{FF2B5EF4-FFF2-40B4-BE49-F238E27FC236}">
                <a16:creationId xmlns:a16="http://schemas.microsoft.com/office/drawing/2014/main" id="{3EE29834-FB07-1AF0-4E96-8EE00B87C90C}"/>
              </a:ext>
            </a:extLst>
          </p:cNvPr>
          <p:cNvPicPr>
            <a:picLocks noChangeAspect="1"/>
          </p:cNvPicPr>
          <p:nvPr/>
        </p:nvPicPr>
        <p:blipFill>
          <a:blip r:embed="rId2"/>
          <a:stretch>
            <a:fillRect/>
          </a:stretch>
        </p:blipFill>
        <p:spPr>
          <a:xfrm>
            <a:off x="200298" y="5055476"/>
            <a:ext cx="6200502" cy="1469485"/>
          </a:xfrm>
          <a:prstGeom prst="rect">
            <a:avLst/>
          </a:prstGeom>
        </p:spPr>
      </p:pic>
      <p:pic>
        <p:nvPicPr>
          <p:cNvPr id="6" name="Afbeelding 5">
            <a:extLst>
              <a:ext uri="{FF2B5EF4-FFF2-40B4-BE49-F238E27FC236}">
                <a16:creationId xmlns:a16="http://schemas.microsoft.com/office/drawing/2014/main" id="{41D9498F-75B2-0160-4053-12B8D4E6BDDD}"/>
              </a:ext>
            </a:extLst>
          </p:cNvPr>
          <p:cNvPicPr>
            <a:picLocks noChangeAspect="1"/>
          </p:cNvPicPr>
          <p:nvPr/>
        </p:nvPicPr>
        <p:blipFill>
          <a:blip r:embed="rId3"/>
          <a:stretch>
            <a:fillRect/>
          </a:stretch>
        </p:blipFill>
        <p:spPr>
          <a:xfrm>
            <a:off x="6655231" y="5678999"/>
            <a:ext cx="4010585" cy="523948"/>
          </a:xfrm>
          <a:prstGeom prst="rect">
            <a:avLst/>
          </a:prstGeom>
        </p:spPr>
      </p:pic>
      <p:sp>
        <p:nvSpPr>
          <p:cNvPr id="7" name="Tekstvak 6">
            <a:extLst>
              <a:ext uri="{FF2B5EF4-FFF2-40B4-BE49-F238E27FC236}">
                <a16:creationId xmlns:a16="http://schemas.microsoft.com/office/drawing/2014/main" id="{D8315AD0-78F0-9C79-28EA-15286DC95EB1}"/>
              </a:ext>
            </a:extLst>
          </p:cNvPr>
          <p:cNvSpPr txBox="1"/>
          <p:nvPr/>
        </p:nvSpPr>
        <p:spPr>
          <a:xfrm>
            <a:off x="6632028" y="5139559"/>
            <a:ext cx="4067503" cy="369332"/>
          </a:xfrm>
          <a:prstGeom prst="rect">
            <a:avLst/>
          </a:prstGeom>
          <a:noFill/>
        </p:spPr>
        <p:txBody>
          <a:bodyPr wrap="square" rtlCol="0">
            <a:spAutoFit/>
          </a:bodyPr>
          <a:lstStyle/>
          <a:p>
            <a:r>
              <a:rPr lang="nl-NL" b="1" dirty="0"/>
              <a:t>Onderdeel van TP1 analyse</a:t>
            </a:r>
          </a:p>
        </p:txBody>
      </p:sp>
      <p:sp>
        <p:nvSpPr>
          <p:cNvPr id="9" name="Tekstvak 8">
            <a:extLst>
              <a:ext uri="{FF2B5EF4-FFF2-40B4-BE49-F238E27FC236}">
                <a16:creationId xmlns:a16="http://schemas.microsoft.com/office/drawing/2014/main" id="{839434BB-A431-5217-B30A-CCCDBF553085}"/>
              </a:ext>
            </a:extLst>
          </p:cNvPr>
          <p:cNvSpPr txBox="1"/>
          <p:nvPr/>
        </p:nvSpPr>
        <p:spPr>
          <a:xfrm>
            <a:off x="200298" y="785072"/>
            <a:ext cx="5704113" cy="2308324"/>
          </a:xfrm>
          <a:prstGeom prst="rect">
            <a:avLst/>
          </a:prstGeom>
          <a:noFill/>
        </p:spPr>
        <p:txBody>
          <a:bodyPr wrap="square">
            <a:spAutoFit/>
          </a:bodyPr>
          <a:lstStyle/>
          <a:p>
            <a:r>
              <a:rPr lang="nl-NL" b="1" dirty="0"/>
              <a:t>Wat moet je allemaal doen bij hoofdstuk 2 Doelgroep analyse?</a:t>
            </a:r>
          </a:p>
          <a:p>
            <a:pPr marL="285750" indent="-285750">
              <a:buFont typeface="Arial" panose="020B0604020202020204" pitchFamily="34" charset="0"/>
              <a:buChar char="•"/>
            </a:pPr>
            <a:r>
              <a:rPr lang="nl-NL" dirty="0"/>
              <a:t>Toepassen van de Adoptiecurve</a:t>
            </a:r>
          </a:p>
          <a:p>
            <a:r>
              <a:rPr lang="nl-NL" dirty="0"/>
              <a:t>(Adoptiecurve legt uit in welke vijf fasen groepen mensen het nieuwe idee/product/onderneming accepteren en ermee aan de slag gaan)</a:t>
            </a:r>
          </a:p>
          <a:p>
            <a:endParaRPr lang="nl-NL" dirty="0"/>
          </a:p>
          <a:p>
            <a:pPr marL="285750" indent="-285750">
              <a:buFont typeface="Arial" panose="020B0604020202020204" pitchFamily="34" charset="0"/>
              <a:buChar char="•"/>
            </a:pPr>
            <a:endParaRPr lang="nl-NL" dirty="0"/>
          </a:p>
        </p:txBody>
      </p:sp>
      <p:sp>
        <p:nvSpPr>
          <p:cNvPr id="3" name="Tekstvak 2">
            <a:extLst>
              <a:ext uri="{FF2B5EF4-FFF2-40B4-BE49-F238E27FC236}">
                <a16:creationId xmlns:a16="http://schemas.microsoft.com/office/drawing/2014/main" id="{C13FE39D-2AAD-094D-ADEF-2A67B990BEA2}"/>
              </a:ext>
            </a:extLst>
          </p:cNvPr>
          <p:cNvSpPr txBox="1"/>
          <p:nvPr/>
        </p:nvSpPr>
        <p:spPr>
          <a:xfrm>
            <a:off x="6468147" y="785072"/>
            <a:ext cx="4929050" cy="8032968"/>
          </a:xfrm>
          <a:prstGeom prst="rect">
            <a:avLst/>
          </a:prstGeom>
          <a:noFill/>
        </p:spPr>
        <p:txBody>
          <a:bodyPr wrap="square" rtlCol="0">
            <a:spAutoFit/>
          </a:bodyPr>
          <a:lstStyle/>
          <a:p>
            <a:r>
              <a:rPr lang="nl-NL" b="1" dirty="0"/>
              <a:t>Hoe werk je het uit?:</a:t>
            </a:r>
          </a:p>
          <a:p>
            <a:endParaRPr lang="nl-NL" b="1" dirty="0"/>
          </a:p>
          <a:p>
            <a:endParaRPr lang="nl-NL" b="1" dirty="0"/>
          </a:p>
          <a:p>
            <a:endParaRPr lang="nl-NL" b="1" dirty="0"/>
          </a:p>
          <a:p>
            <a:endParaRPr lang="nl-NL" b="1" dirty="0"/>
          </a:p>
          <a:p>
            <a:endParaRPr lang="nl-NL" b="1" dirty="0"/>
          </a:p>
          <a:p>
            <a:endParaRPr lang="nl-NL" b="1" dirty="0"/>
          </a:p>
          <a:p>
            <a:endParaRPr lang="nl-NL" b="1" dirty="0"/>
          </a:p>
          <a:p>
            <a:endParaRPr lang="nl-NL" b="1" dirty="0"/>
          </a:p>
          <a:p>
            <a:endParaRPr lang="nl-NL" b="1" dirty="0"/>
          </a:p>
          <a:p>
            <a:r>
              <a:rPr lang="nl-NL" dirty="0"/>
              <a:t>Vul per fasen in welke groep(en) gebruik gaan maken van het product/dienst van je onderneming. Leg vervolgens per fasen uit waarom de groep er gebruik van gaat maken!</a:t>
            </a:r>
          </a:p>
          <a:p>
            <a:endParaRPr lang="nl-NL" b="1" dirty="0"/>
          </a:p>
          <a:p>
            <a:pPr marL="285750" indent="-285750">
              <a:buFont typeface="Arial" panose="020B0604020202020204" pitchFamily="34" charset="0"/>
              <a:buChar char="•"/>
            </a:pPr>
            <a:endParaRPr lang="nl-NL" b="1" dirty="0"/>
          </a:p>
          <a:p>
            <a:pPr marL="285750" indent="-285750">
              <a:buFont typeface="Arial" panose="020B0604020202020204" pitchFamily="34" charset="0"/>
              <a:buChar char="•"/>
            </a:pPr>
            <a:endParaRPr lang="nl-NL" b="1" dirty="0"/>
          </a:p>
          <a:p>
            <a:pPr marL="285750" indent="-285750">
              <a:buFont typeface="Arial" panose="020B0604020202020204" pitchFamily="34" charset="0"/>
              <a:buChar char="•"/>
            </a:pPr>
            <a:endParaRPr lang="nl-NL" sz="1400" i="1"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b="1" dirty="0"/>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sz="1600"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pPr marL="285750" indent="-285750">
              <a:buFont typeface="Arial" panose="020B0604020202020204" pitchFamily="34" charset="0"/>
              <a:buChar char="•"/>
            </a:pPr>
            <a:endParaRPr lang="nl-NL" dirty="0">
              <a:sym typeface="Wingdings" panose="05000000000000000000" pitchFamily="2" charset="2"/>
            </a:endParaRPr>
          </a:p>
          <a:p>
            <a:endParaRPr lang="nl-NL" dirty="0"/>
          </a:p>
        </p:txBody>
      </p:sp>
      <p:sp>
        <p:nvSpPr>
          <p:cNvPr id="10" name="Pijl: rechts 9">
            <a:extLst>
              <a:ext uri="{FF2B5EF4-FFF2-40B4-BE49-F238E27FC236}">
                <a16:creationId xmlns:a16="http://schemas.microsoft.com/office/drawing/2014/main" id="{7B1AB71E-12B0-0FCB-60A7-13ECAEDFF8FC}"/>
              </a:ext>
            </a:extLst>
          </p:cNvPr>
          <p:cNvSpPr/>
          <p:nvPr/>
        </p:nvSpPr>
        <p:spPr>
          <a:xfrm>
            <a:off x="3625169" y="1268411"/>
            <a:ext cx="2470831" cy="461554"/>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nl-NL"/>
          </a:p>
        </p:txBody>
      </p:sp>
      <p:pic>
        <p:nvPicPr>
          <p:cNvPr id="6148" name="Picture 4" descr="Rethinking the Change Adoption Curve">
            <a:extLst>
              <a:ext uri="{FF2B5EF4-FFF2-40B4-BE49-F238E27FC236}">
                <a16:creationId xmlns:a16="http://schemas.microsoft.com/office/drawing/2014/main" id="{9FE694B5-6A0D-C37C-A1E9-1234CF37ED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194427"/>
            <a:ext cx="4872431" cy="2074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2032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8"/>
                                        </p:tgtEl>
                                        <p:attrNameLst>
                                          <p:attrName>style.visibility</p:attrName>
                                        </p:attrNameLst>
                                      </p:cBhvr>
                                      <p:to>
                                        <p:strVal val="visible"/>
                                      </p:to>
                                    </p:set>
                                    <p:anim calcmode="lin" valueType="num">
                                      <p:cBhvr additive="base">
                                        <p:cTn id="13" dur="500" fill="hold"/>
                                        <p:tgtEl>
                                          <p:spTgt spid="6148"/>
                                        </p:tgtEl>
                                        <p:attrNameLst>
                                          <p:attrName>ppt_x</p:attrName>
                                        </p:attrNameLst>
                                      </p:cBhvr>
                                      <p:tavLst>
                                        <p:tav tm="0">
                                          <p:val>
                                            <p:strVal val="#ppt_x"/>
                                          </p:val>
                                        </p:tav>
                                        <p:tav tm="100000">
                                          <p:val>
                                            <p:strVal val="#ppt_x"/>
                                          </p:val>
                                        </p:tav>
                                      </p:tavLst>
                                    </p:anim>
                                    <p:anim calcmode="lin" valueType="num">
                                      <p:cBhvr additive="base">
                                        <p:cTn id="14" dur="500" fill="hold"/>
                                        <p:tgtEl>
                                          <p:spTgt spid="614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7" name="Freeform: Shape 2054">
            <a:extLst>
              <a:ext uri="{FF2B5EF4-FFF2-40B4-BE49-F238E27FC236}">
                <a16:creationId xmlns:a16="http://schemas.microsoft.com/office/drawing/2014/main" id="{CA815F2C-4E80-4019-8E59-FAD3F7F84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09304" cy="6858000"/>
          </a:xfrm>
          <a:custGeom>
            <a:avLst/>
            <a:gdLst>
              <a:gd name="connsiteX0" fmla="*/ 8239723 w 12009304"/>
              <a:gd name="connsiteY0" fmla="*/ 5083103 h 6858000"/>
              <a:gd name="connsiteX1" fmla="*/ 9505105 w 12009304"/>
              <a:gd name="connsiteY1" fmla="*/ 5083103 h 6858000"/>
              <a:gd name="connsiteX2" fmla="*/ 9564676 w 12009304"/>
              <a:gd name="connsiteY2" fmla="*/ 5091016 h 6858000"/>
              <a:gd name="connsiteX3" fmla="*/ 9605648 w 12009304"/>
              <a:gd name="connsiteY3" fmla="*/ 5108194 h 6858000"/>
              <a:gd name="connsiteX4" fmla="*/ 9580608 w 12009304"/>
              <a:gd name="connsiteY4" fmla="*/ 5151499 h 6858000"/>
              <a:gd name="connsiteX5" fmla="*/ 8693486 w 12009304"/>
              <a:gd name="connsiteY5" fmla="*/ 6685800 h 6858000"/>
              <a:gd name="connsiteX6" fmla="*/ 8595419 w 12009304"/>
              <a:gd name="connsiteY6" fmla="*/ 6814017 h 6858000"/>
              <a:gd name="connsiteX7" fmla="*/ 8545620 w 12009304"/>
              <a:gd name="connsiteY7" fmla="*/ 6858000 h 6858000"/>
              <a:gd name="connsiteX8" fmla="*/ 7612173 w 12009304"/>
              <a:gd name="connsiteY8" fmla="*/ 6858000 h 6858000"/>
              <a:gd name="connsiteX9" fmla="*/ 7591825 w 12009304"/>
              <a:gd name="connsiteY9" fmla="*/ 6822959 h 6858000"/>
              <a:gd name="connsiteX10" fmla="*/ 7411622 w 12009304"/>
              <a:gd name="connsiteY10" fmla="*/ 6512633 h 6858000"/>
              <a:gd name="connsiteX11" fmla="*/ 7411622 w 12009304"/>
              <a:gd name="connsiteY11" fmla="*/ 6289354 h 6858000"/>
              <a:gd name="connsiteX12" fmla="*/ 8045680 w 12009304"/>
              <a:gd name="connsiteY12" fmla="*/ 5197465 h 6858000"/>
              <a:gd name="connsiteX13" fmla="*/ 8239723 w 12009304"/>
              <a:gd name="connsiteY13" fmla="*/ 5083103 h 6858000"/>
              <a:gd name="connsiteX14" fmla="*/ 10622296 w 12009304"/>
              <a:gd name="connsiteY14" fmla="*/ 1326563 h 6858000"/>
              <a:gd name="connsiteX15" fmla="*/ 11448522 w 12009304"/>
              <a:gd name="connsiteY15" fmla="*/ 1326563 h 6858000"/>
              <a:gd name="connsiteX16" fmla="*/ 11577006 w 12009304"/>
              <a:gd name="connsiteY16" fmla="*/ 1401233 h 6858000"/>
              <a:gd name="connsiteX17" fmla="*/ 11989228 w 12009304"/>
              <a:gd name="connsiteY17" fmla="*/ 2114179 h 6858000"/>
              <a:gd name="connsiteX18" fmla="*/ 11989228 w 12009304"/>
              <a:gd name="connsiteY18" fmla="*/ 2259969 h 6858000"/>
              <a:gd name="connsiteX19" fmla="*/ 11577006 w 12009304"/>
              <a:gd name="connsiteY19" fmla="*/ 2972914 h 6858000"/>
              <a:gd name="connsiteX20" fmla="*/ 11448522 w 12009304"/>
              <a:gd name="connsiteY20" fmla="*/ 3047587 h 6858000"/>
              <a:gd name="connsiteX21" fmla="*/ 10622296 w 12009304"/>
              <a:gd name="connsiteY21" fmla="*/ 3047587 h 6858000"/>
              <a:gd name="connsiteX22" fmla="*/ 10495594 w 12009304"/>
              <a:gd name="connsiteY22" fmla="*/ 2972914 h 6858000"/>
              <a:gd name="connsiteX23" fmla="*/ 10081589 w 12009304"/>
              <a:gd name="connsiteY23" fmla="*/ 2259969 h 6858000"/>
              <a:gd name="connsiteX24" fmla="*/ 10081589 w 12009304"/>
              <a:gd name="connsiteY24" fmla="*/ 2114179 h 6858000"/>
              <a:gd name="connsiteX25" fmla="*/ 10495594 w 12009304"/>
              <a:gd name="connsiteY25" fmla="*/ 1401233 h 6858000"/>
              <a:gd name="connsiteX26" fmla="*/ 10622296 w 12009304"/>
              <a:gd name="connsiteY26" fmla="*/ 1326563 h 6858000"/>
              <a:gd name="connsiteX27" fmla="*/ 0 w 12009304"/>
              <a:gd name="connsiteY27" fmla="*/ 0 h 6858000"/>
              <a:gd name="connsiteX28" fmla="*/ 4457990 w 12009304"/>
              <a:gd name="connsiteY28" fmla="*/ 0 h 6858000"/>
              <a:gd name="connsiteX29" fmla="*/ 5902610 w 12009304"/>
              <a:gd name="connsiteY29" fmla="*/ 0 h 6858000"/>
              <a:gd name="connsiteX30" fmla="*/ 8476869 w 12009304"/>
              <a:gd name="connsiteY30" fmla="*/ 0 h 6858000"/>
              <a:gd name="connsiteX31" fmla="*/ 8535933 w 12009304"/>
              <a:gd name="connsiteY31" fmla="*/ 39849 h 6858000"/>
              <a:gd name="connsiteX32" fmla="*/ 8693486 w 12009304"/>
              <a:gd name="connsiteY32" fmla="*/ 220603 h 6858000"/>
              <a:gd name="connsiteX33" fmla="*/ 10389180 w 12009304"/>
              <a:gd name="connsiteY33" fmla="*/ 3153347 h 6858000"/>
              <a:gd name="connsiteX34" fmla="*/ 10389180 w 12009304"/>
              <a:gd name="connsiteY34" fmla="*/ 3753061 h 6858000"/>
              <a:gd name="connsiteX35" fmla="*/ 9759557 w 12009304"/>
              <a:gd name="connsiteY35" fmla="*/ 4842009 h 6858000"/>
              <a:gd name="connsiteX36" fmla="*/ 9706493 w 12009304"/>
              <a:gd name="connsiteY36" fmla="*/ 4933778 h 6858000"/>
              <a:gd name="connsiteX37" fmla="*/ 9708360 w 12009304"/>
              <a:gd name="connsiteY37" fmla="*/ 4934561 h 6858000"/>
              <a:gd name="connsiteX38" fmla="*/ 9802002 w 12009304"/>
              <a:gd name="connsiteY38" fmla="*/ 5029008 h 6858000"/>
              <a:gd name="connsiteX39" fmla="*/ 10514131 w 12009304"/>
              <a:gd name="connsiteY39" fmla="*/ 6260653 h 6858000"/>
              <a:gd name="connsiteX40" fmla="*/ 10514131 w 12009304"/>
              <a:gd name="connsiteY40" fmla="*/ 6512512 h 6858000"/>
              <a:gd name="connsiteX41" fmla="*/ 10340271 w 12009304"/>
              <a:gd name="connsiteY41" fmla="*/ 6813206 h 6858000"/>
              <a:gd name="connsiteX42" fmla="*/ 10314372 w 12009304"/>
              <a:gd name="connsiteY42" fmla="*/ 6858000 h 6858000"/>
              <a:gd name="connsiteX43" fmla="*/ 10119136 w 12009304"/>
              <a:gd name="connsiteY43" fmla="*/ 6858000 h 6858000"/>
              <a:gd name="connsiteX44" fmla="*/ 10122008 w 12009304"/>
              <a:gd name="connsiteY44" fmla="*/ 6853033 h 6858000"/>
              <a:gd name="connsiteX45" fmla="*/ 10327158 w 12009304"/>
              <a:gd name="connsiteY45" fmla="*/ 6498223 h 6858000"/>
              <a:gd name="connsiteX46" fmla="*/ 10327158 w 12009304"/>
              <a:gd name="connsiteY46" fmla="*/ 6274942 h 6858000"/>
              <a:gd name="connsiteX47" fmla="*/ 9695832 w 12009304"/>
              <a:gd name="connsiteY47" fmla="*/ 5183053 h 6858000"/>
              <a:gd name="connsiteX48" fmla="*/ 9612819 w 12009304"/>
              <a:gd name="connsiteY48" fmla="*/ 5099323 h 6858000"/>
              <a:gd name="connsiteX49" fmla="*/ 9603213 w 12009304"/>
              <a:gd name="connsiteY49" fmla="*/ 5095298 h 6858000"/>
              <a:gd name="connsiteX50" fmla="*/ 9654707 w 12009304"/>
              <a:gd name="connsiteY50" fmla="*/ 5006238 h 6858000"/>
              <a:gd name="connsiteX51" fmla="*/ 9693004 w 12009304"/>
              <a:gd name="connsiteY51" fmla="*/ 4940002 h 6858000"/>
              <a:gd name="connsiteX52" fmla="*/ 9653283 w 12009304"/>
              <a:gd name="connsiteY52" fmla="*/ 4923348 h 6858000"/>
              <a:gd name="connsiteX53" fmla="*/ 9586087 w 12009304"/>
              <a:gd name="connsiteY53" fmla="*/ 4914420 h 6858000"/>
              <a:gd name="connsiteX54" fmla="*/ 8158743 w 12009304"/>
              <a:gd name="connsiteY54" fmla="*/ 4914420 h 6858000"/>
              <a:gd name="connsiteX55" fmla="*/ 7939863 w 12009304"/>
              <a:gd name="connsiteY55" fmla="*/ 5043420 h 6858000"/>
              <a:gd name="connsiteX56" fmla="*/ 7224650 w 12009304"/>
              <a:gd name="connsiteY56" fmla="*/ 6275065 h 6858000"/>
              <a:gd name="connsiteX57" fmla="*/ 7224650 w 12009304"/>
              <a:gd name="connsiteY57" fmla="*/ 6526922 h 6858000"/>
              <a:gd name="connsiteX58" fmla="*/ 7350544 w 12009304"/>
              <a:gd name="connsiteY58" fmla="*/ 6743723 h 6858000"/>
              <a:gd name="connsiteX59" fmla="*/ 7416905 w 12009304"/>
              <a:gd name="connsiteY59" fmla="*/ 6858000 h 6858000"/>
              <a:gd name="connsiteX60" fmla="*/ 5902610 w 12009304"/>
              <a:gd name="connsiteY60" fmla="*/ 6858000 h 6858000"/>
              <a:gd name="connsiteX61" fmla="*/ 4389357 w 12009304"/>
              <a:gd name="connsiteY61" fmla="*/ 6858000 h 6858000"/>
              <a:gd name="connsiteX62" fmla="*/ 0 w 12009304"/>
              <a:gd name="connsiteY6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2009304" h="6858000">
                <a:moveTo>
                  <a:pt x="8239723" y="5083103"/>
                </a:moveTo>
                <a:cubicBezTo>
                  <a:pt x="8239723" y="5083103"/>
                  <a:pt x="8239723" y="5083103"/>
                  <a:pt x="9505105" y="5083103"/>
                </a:cubicBezTo>
                <a:cubicBezTo>
                  <a:pt x="9525601" y="5083103"/>
                  <a:pt x="9545588" y="5085825"/>
                  <a:pt x="9564676" y="5091016"/>
                </a:cubicBezTo>
                <a:lnTo>
                  <a:pt x="9605648" y="5108194"/>
                </a:lnTo>
                <a:lnTo>
                  <a:pt x="9580608" y="5151499"/>
                </a:lnTo>
                <a:cubicBezTo>
                  <a:pt x="9354208" y="5543062"/>
                  <a:pt x="9064418" y="6044264"/>
                  <a:pt x="8693486" y="6685800"/>
                </a:cubicBezTo>
                <a:cubicBezTo>
                  <a:pt x="8665958" y="6733339"/>
                  <a:pt x="8632925" y="6776306"/>
                  <a:pt x="8595419" y="6814017"/>
                </a:cubicBezTo>
                <a:lnTo>
                  <a:pt x="8545620" y="6858000"/>
                </a:lnTo>
                <a:lnTo>
                  <a:pt x="7612173" y="6858000"/>
                </a:lnTo>
                <a:lnTo>
                  <a:pt x="7591825" y="6822959"/>
                </a:lnTo>
                <a:cubicBezTo>
                  <a:pt x="7538315" y="6730809"/>
                  <a:pt x="7478495" y="6627794"/>
                  <a:pt x="7411622" y="6512633"/>
                </a:cubicBezTo>
                <a:cubicBezTo>
                  <a:pt x="7370628" y="6444560"/>
                  <a:pt x="7370628" y="6357427"/>
                  <a:pt x="7411622" y="6289354"/>
                </a:cubicBezTo>
                <a:cubicBezTo>
                  <a:pt x="7411622" y="6289354"/>
                  <a:pt x="7411622" y="6289354"/>
                  <a:pt x="8045680" y="5197465"/>
                </a:cubicBezTo>
                <a:cubicBezTo>
                  <a:pt x="8083943" y="5126669"/>
                  <a:pt x="8160465" y="5083103"/>
                  <a:pt x="8239723" y="5083103"/>
                </a:cubicBezTo>
                <a:close/>
                <a:moveTo>
                  <a:pt x="10622296" y="1326563"/>
                </a:moveTo>
                <a:cubicBezTo>
                  <a:pt x="10622296" y="1326563"/>
                  <a:pt x="10622296" y="1326563"/>
                  <a:pt x="11448522" y="1326563"/>
                </a:cubicBezTo>
                <a:cubicBezTo>
                  <a:pt x="11502058" y="1326563"/>
                  <a:pt x="11550238" y="1355009"/>
                  <a:pt x="11577006" y="1401233"/>
                </a:cubicBezTo>
                <a:cubicBezTo>
                  <a:pt x="11577006" y="1401233"/>
                  <a:pt x="11577006" y="1401233"/>
                  <a:pt x="11989228" y="2114179"/>
                </a:cubicBezTo>
                <a:cubicBezTo>
                  <a:pt x="12015996" y="2158629"/>
                  <a:pt x="12015996" y="2215522"/>
                  <a:pt x="11989228" y="2259969"/>
                </a:cubicBezTo>
                <a:cubicBezTo>
                  <a:pt x="11989228" y="2259969"/>
                  <a:pt x="11989228" y="2259969"/>
                  <a:pt x="11577006" y="2972914"/>
                </a:cubicBezTo>
                <a:cubicBezTo>
                  <a:pt x="11550238" y="3019141"/>
                  <a:pt x="11502058" y="3047587"/>
                  <a:pt x="11448522" y="3047587"/>
                </a:cubicBezTo>
                <a:cubicBezTo>
                  <a:pt x="11448522" y="3047587"/>
                  <a:pt x="11448522" y="3047587"/>
                  <a:pt x="10622296" y="3047587"/>
                </a:cubicBezTo>
                <a:cubicBezTo>
                  <a:pt x="10570544" y="3047587"/>
                  <a:pt x="10520578" y="3019141"/>
                  <a:pt x="10495594" y="2972914"/>
                </a:cubicBezTo>
                <a:cubicBezTo>
                  <a:pt x="10495594" y="2972914"/>
                  <a:pt x="10495594" y="2972914"/>
                  <a:pt x="10081589" y="2259969"/>
                </a:cubicBezTo>
                <a:cubicBezTo>
                  <a:pt x="10054821" y="2215522"/>
                  <a:pt x="10054821" y="2158629"/>
                  <a:pt x="10081589" y="2114179"/>
                </a:cubicBezTo>
                <a:cubicBezTo>
                  <a:pt x="10081589" y="2114179"/>
                  <a:pt x="10081589" y="2114179"/>
                  <a:pt x="10495594" y="1401233"/>
                </a:cubicBezTo>
                <a:cubicBezTo>
                  <a:pt x="10520578" y="1355009"/>
                  <a:pt x="10570544" y="1326563"/>
                  <a:pt x="10622296" y="1326563"/>
                </a:cubicBezTo>
                <a:close/>
                <a:moveTo>
                  <a:pt x="0" y="0"/>
                </a:moveTo>
                <a:lnTo>
                  <a:pt x="4457990" y="0"/>
                </a:lnTo>
                <a:lnTo>
                  <a:pt x="5902610" y="0"/>
                </a:lnTo>
                <a:lnTo>
                  <a:pt x="8476869" y="0"/>
                </a:lnTo>
                <a:lnTo>
                  <a:pt x="8535933" y="39849"/>
                </a:lnTo>
                <a:cubicBezTo>
                  <a:pt x="8598516" y="88273"/>
                  <a:pt x="8652195" y="149296"/>
                  <a:pt x="8693486" y="220603"/>
                </a:cubicBezTo>
                <a:cubicBezTo>
                  <a:pt x="8693486" y="220603"/>
                  <a:pt x="8693486" y="220603"/>
                  <a:pt x="10389180" y="3153347"/>
                </a:cubicBezTo>
                <a:cubicBezTo>
                  <a:pt x="10499291" y="3336185"/>
                  <a:pt x="10499291" y="3570221"/>
                  <a:pt x="10389180" y="3753061"/>
                </a:cubicBezTo>
                <a:cubicBezTo>
                  <a:pt x="10389180" y="3753061"/>
                  <a:pt x="10389180" y="3753061"/>
                  <a:pt x="9759557" y="4842009"/>
                </a:cubicBezTo>
                <a:lnTo>
                  <a:pt x="9706493" y="4933778"/>
                </a:lnTo>
                <a:lnTo>
                  <a:pt x="9708360" y="4934561"/>
                </a:lnTo>
                <a:cubicBezTo>
                  <a:pt x="9746510" y="4956830"/>
                  <a:pt x="9778880" y="4989078"/>
                  <a:pt x="9802002" y="5029008"/>
                </a:cubicBezTo>
                <a:cubicBezTo>
                  <a:pt x="9802002" y="5029008"/>
                  <a:pt x="9802002" y="5029008"/>
                  <a:pt x="10514131" y="6260653"/>
                </a:cubicBezTo>
                <a:cubicBezTo>
                  <a:pt x="10560376" y="6337439"/>
                  <a:pt x="10560376" y="6435725"/>
                  <a:pt x="10514131" y="6512512"/>
                </a:cubicBezTo>
                <a:cubicBezTo>
                  <a:pt x="10514131" y="6512512"/>
                  <a:pt x="10514131" y="6512512"/>
                  <a:pt x="10340271" y="6813206"/>
                </a:cubicBezTo>
                <a:lnTo>
                  <a:pt x="10314372" y="6858000"/>
                </a:lnTo>
                <a:lnTo>
                  <a:pt x="10119136" y="6858000"/>
                </a:lnTo>
                <a:lnTo>
                  <a:pt x="10122008" y="6853033"/>
                </a:lnTo>
                <a:cubicBezTo>
                  <a:pt x="10327158" y="6498223"/>
                  <a:pt x="10327158" y="6498223"/>
                  <a:pt x="10327158" y="6498223"/>
                </a:cubicBezTo>
                <a:cubicBezTo>
                  <a:pt x="10368154" y="6430148"/>
                  <a:pt x="10368154" y="6343015"/>
                  <a:pt x="10327158" y="6274942"/>
                </a:cubicBezTo>
                <a:cubicBezTo>
                  <a:pt x="9695832" y="5183053"/>
                  <a:pt x="9695832" y="5183053"/>
                  <a:pt x="9695832" y="5183053"/>
                </a:cubicBezTo>
                <a:cubicBezTo>
                  <a:pt x="9675334" y="5147654"/>
                  <a:pt x="9646640" y="5119063"/>
                  <a:pt x="9612819" y="5099323"/>
                </a:cubicBezTo>
                <a:lnTo>
                  <a:pt x="9603213" y="5095298"/>
                </a:lnTo>
                <a:lnTo>
                  <a:pt x="9654707" y="5006238"/>
                </a:lnTo>
                <a:lnTo>
                  <a:pt x="9693004" y="4940002"/>
                </a:lnTo>
                <a:lnTo>
                  <a:pt x="9653283" y="4923348"/>
                </a:lnTo>
                <a:cubicBezTo>
                  <a:pt x="9631750" y="4917491"/>
                  <a:pt x="9609208" y="4914420"/>
                  <a:pt x="9586087" y="4914420"/>
                </a:cubicBezTo>
                <a:cubicBezTo>
                  <a:pt x="8158743" y="4914420"/>
                  <a:pt x="8158743" y="4914420"/>
                  <a:pt x="8158743" y="4914420"/>
                </a:cubicBezTo>
                <a:cubicBezTo>
                  <a:pt x="8069341" y="4914420"/>
                  <a:pt x="7983024" y="4963563"/>
                  <a:pt x="7939863" y="5043420"/>
                </a:cubicBezTo>
                <a:cubicBezTo>
                  <a:pt x="7224650" y="6275065"/>
                  <a:pt x="7224650" y="6275065"/>
                  <a:pt x="7224650" y="6275065"/>
                </a:cubicBezTo>
                <a:cubicBezTo>
                  <a:pt x="7178407" y="6351849"/>
                  <a:pt x="7178407" y="6450135"/>
                  <a:pt x="7224650" y="6526922"/>
                </a:cubicBezTo>
                <a:cubicBezTo>
                  <a:pt x="7269350" y="6603900"/>
                  <a:pt x="7311257" y="6676067"/>
                  <a:pt x="7350544" y="6743723"/>
                </a:cubicBezTo>
                <a:lnTo>
                  <a:pt x="7416905" y="6858000"/>
                </a:lnTo>
                <a:lnTo>
                  <a:pt x="5902610" y="6858000"/>
                </a:lnTo>
                <a:lnTo>
                  <a:pt x="4389357" y="6858000"/>
                </a:lnTo>
                <a:lnTo>
                  <a:pt x="0" y="6858000"/>
                </a:ln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descr="Persona's inzetten in jouw bedrijf | WebProfit Online Marketing">
            <a:extLst>
              <a:ext uri="{FF2B5EF4-FFF2-40B4-BE49-F238E27FC236}">
                <a16:creationId xmlns:a16="http://schemas.microsoft.com/office/drawing/2014/main" id="{FEF7DBB3-5044-B359-4390-A4CA1A73C4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200" y="0"/>
            <a:ext cx="10261600" cy="6857999"/>
          </a:xfrm>
          <a:prstGeom prst="rect">
            <a:avLst/>
          </a:prstGeom>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16EC5DDD-029B-5B89-A6D3-079683293705}"/>
              </a:ext>
            </a:extLst>
          </p:cNvPr>
          <p:cNvSpPr txBox="1"/>
          <p:nvPr/>
        </p:nvSpPr>
        <p:spPr>
          <a:xfrm>
            <a:off x="965200" y="5889625"/>
            <a:ext cx="6569075" cy="968375"/>
          </a:xfrm>
          <a:prstGeom prst="rect">
            <a:avLst/>
          </a:prstGeom>
          <a:solidFill>
            <a:srgbClr val="000000">
              <a:alpha val="50000"/>
            </a:srgbClr>
          </a:solidFill>
          <a:ln>
            <a:noFill/>
          </a:ln>
        </p:spPr>
        <p:txBody>
          <a:bodyPr wrap="square" rtlCol="0" anchor="ctr">
            <a:noAutofit/>
          </a:bodyPr>
          <a:lstStyle/>
          <a:p>
            <a:pPr algn="ctr">
              <a:spcAft>
                <a:spcPts val="600"/>
              </a:spcAft>
            </a:pPr>
            <a:r>
              <a:rPr lang="nl-NL" sz="1300">
                <a:solidFill>
                  <a:srgbClr val="FFFFFF"/>
                </a:solidFill>
              </a:rPr>
              <a:t>Voorbeeld Persona</a:t>
            </a:r>
          </a:p>
        </p:txBody>
      </p:sp>
    </p:spTree>
    <p:extLst>
      <p:ext uri="{BB962C8B-B14F-4D97-AF65-F5344CB8AC3E}">
        <p14:creationId xmlns:p14="http://schemas.microsoft.com/office/powerpoint/2010/main" val="253872453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4" ma:contentTypeDescription="Een nieuw document maken." ma:contentTypeScope="" ma:versionID="13d1bd52d37d52e88f4cc3000598c755">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cdbfa91b97b664da8bfb3c5d7ea455d6"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20cf8ba-b598-4d03-85bf-01d90a2844ae" xsi:nil="true"/>
    <lcf76f155ced4ddcb4097134ff3c332f xmlns="c67c63a5-6c7f-42bb-9d17-0feff581646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80F8173-66C6-4910-B8F3-DDB5BFAE43DC}">
  <ds:schemaRefs>
    <ds:schemaRef ds:uri="http://schemas.microsoft.com/sharepoint/v3/contenttype/forms"/>
  </ds:schemaRefs>
</ds:datastoreItem>
</file>

<file path=customXml/itemProps2.xml><?xml version="1.0" encoding="utf-8"?>
<ds:datastoreItem xmlns:ds="http://schemas.openxmlformats.org/officeDocument/2006/customXml" ds:itemID="{E0695A74-1EC6-4752-A333-5E0125BE9F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c63a5-6c7f-42bb-9d17-0feff5816463"/>
    <ds:schemaRef ds:uri="c20cf8ba-b598-4d03-85bf-01d90a284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EF1E15-57D8-4D1D-B508-3960B7099AE7}">
  <ds:schemaRefs>
    <ds:schemaRef ds:uri="http://schemas.microsoft.com/office/2006/metadata/properties"/>
    <ds:schemaRef ds:uri="http://schemas.microsoft.com/office/infopath/2007/PartnerControls"/>
    <ds:schemaRef ds:uri="c20cf8ba-b598-4d03-85bf-01d90a2844ae"/>
    <ds:schemaRef ds:uri="c67c63a5-6c7f-42bb-9d17-0feff5816463"/>
  </ds:schemaRefs>
</ds:datastoreItem>
</file>

<file path=docProps/app.xml><?xml version="1.0" encoding="utf-8"?>
<Properties xmlns="http://schemas.openxmlformats.org/officeDocument/2006/extended-properties" xmlns:vt="http://schemas.openxmlformats.org/officeDocument/2006/docPropsVTypes">
  <TotalTime>101</TotalTime>
  <Words>651</Words>
  <Application>Microsoft Office PowerPoint</Application>
  <PresentationFormat>Breedbeeld</PresentationFormat>
  <Paragraphs>166</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7</vt:i4>
      </vt:variant>
    </vt:vector>
  </HeadingPairs>
  <TitlesOfParts>
    <vt:vector size="13" baseType="lpstr">
      <vt:lpstr>Arial</vt:lpstr>
      <vt:lpstr>Calibri</vt:lpstr>
      <vt:lpstr>Calibri Light</vt:lpstr>
      <vt:lpstr>Wingdings</vt:lpstr>
      <vt:lpstr>Kantoorthema</vt:lpstr>
      <vt:lpstr>1_Kantoorthema</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Steven Linkels</dc:creator>
  <cp:lastModifiedBy>Steven Linkels</cp:lastModifiedBy>
  <cp:revision>1</cp:revision>
  <dcterms:created xsi:type="dcterms:W3CDTF">2023-11-23T09:14:36Z</dcterms:created>
  <dcterms:modified xsi:type="dcterms:W3CDTF">2023-11-23T12:01:19Z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ies>
</file>