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01"/>
    <p:restoredTop sz="75735" autoAdjust="0"/>
  </p:normalViewPr>
  <p:slideViewPr>
    <p:cSldViewPr snapToGrid="0" snapToObjects="1">
      <p:cViewPr varScale="1">
        <p:scale>
          <a:sx n="50" d="100"/>
          <a:sy n="50" d="100"/>
        </p:scale>
        <p:origin x="-108" y="-11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In deze tool onderzoeken we de betekenis van probleem-oplossen en hoe een wiskundige probleem-oplos taak eruit zou kunnen zien.</a:t>
            </a:r>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1</a:t>
            </a:fld>
            <a:endParaRPr lang="en-US"/>
          </a:p>
        </p:txBody>
      </p:sp>
    </p:spTree>
    <p:extLst>
      <p:ext uri="{BB962C8B-B14F-4D97-AF65-F5344CB8AC3E}">
        <p14:creationId xmlns:p14="http://schemas.microsoft.com/office/powerpoint/2010/main" val="890010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nl-NL" sz="1200" kern="1200" dirty="0" smtClean="0">
                <a:solidFill>
                  <a:schemeClr val="tx1"/>
                </a:solidFill>
                <a:effectLst/>
                <a:latin typeface="+mn-lt"/>
                <a:ea typeface="+mn-ea"/>
                <a:cs typeface="+mn-cs"/>
              </a:rPr>
              <a:t>Kies als groep een opdracht (uit het materiaal van </a:t>
            </a:r>
            <a:r>
              <a:rPr lang="nl-NL" sz="1200" kern="1200" dirty="0" err="1" smtClean="0">
                <a:solidFill>
                  <a:schemeClr val="tx1"/>
                </a:solidFill>
                <a:effectLst/>
                <a:latin typeface="+mn-lt"/>
                <a:ea typeface="+mn-ea"/>
                <a:cs typeface="+mn-cs"/>
              </a:rPr>
              <a:t>MaSciL</a:t>
            </a:r>
            <a:r>
              <a:rPr lang="nl-NL" sz="1200" kern="1200" dirty="0" smtClean="0">
                <a:solidFill>
                  <a:schemeClr val="tx1"/>
                </a:solidFill>
                <a:effectLst/>
                <a:latin typeface="+mn-lt"/>
                <a:ea typeface="+mn-ea"/>
                <a:cs typeface="+mn-cs"/>
              </a:rPr>
              <a:t> of uit een andere bron), en bespreek hoe je deze kunt gebruiken in de les. De groep zou ook na kunnen denken hoe zij één of meerdere van de voorbeeldopdrachten kunnen </a:t>
            </a:r>
            <a:r>
              <a:rPr lang="nl-NL" sz="1200" kern="1200" dirty="0" err="1" smtClean="0">
                <a:solidFill>
                  <a:schemeClr val="tx1"/>
                </a:solidFill>
                <a:effectLst/>
                <a:latin typeface="+mn-lt"/>
                <a:ea typeface="+mn-ea"/>
                <a:cs typeface="+mn-cs"/>
              </a:rPr>
              <a:t>doorontwikkelen</a:t>
            </a:r>
            <a:r>
              <a:rPr lang="nl-NL" sz="1200" kern="1200" dirty="0" smtClean="0">
                <a:solidFill>
                  <a:schemeClr val="tx1"/>
                </a:solidFill>
                <a:effectLst/>
                <a:latin typeface="+mn-lt"/>
                <a:ea typeface="+mn-ea"/>
                <a:cs typeface="+mn-cs"/>
              </a:rPr>
              <a:t> om de mogelijkheden voor </a:t>
            </a:r>
            <a:r>
              <a:rPr lang="nl-NL" sz="1200" kern="1200" dirty="0" err="1" smtClean="0">
                <a:solidFill>
                  <a:schemeClr val="tx1"/>
                </a:solidFill>
                <a:effectLst/>
                <a:latin typeface="+mn-lt"/>
                <a:ea typeface="+mn-ea"/>
                <a:cs typeface="+mn-cs"/>
              </a:rPr>
              <a:t>probleemoplossen</a:t>
            </a:r>
            <a:r>
              <a:rPr lang="nl-NL" sz="1200" kern="1200" dirty="0" smtClean="0">
                <a:solidFill>
                  <a:schemeClr val="tx1"/>
                </a:solidFill>
                <a:effectLst/>
                <a:latin typeface="+mn-lt"/>
                <a:ea typeface="+mn-ea"/>
                <a:cs typeface="+mn-cs"/>
              </a:rPr>
              <a:t> te vergroten. Vraag elke docent om de opdracht voor de volgende bijeenkomst met een klas uit te proberen en te reflecteren op hoe effectief het was; welke vooruitgang de leerlingen boekten in de ontwikkeling van probleem-oplos-vaardigheden. Daarnaast moeten ze voorbereid zijn hun ervaringen en </a:t>
            </a:r>
            <a:r>
              <a:rPr lang="nl-NL" sz="1200" kern="1200" dirty="0" err="1" smtClean="0">
                <a:solidFill>
                  <a:schemeClr val="tx1"/>
                </a:solidFill>
                <a:effectLst/>
                <a:latin typeface="+mn-lt"/>
                <a:ea typeface="+mn-ea"/>
                <a:cs typeface="+mn-cs"/>
              </a:rPr>
              <a:t>ideeen</a:t>
            </a:r>
            <a:r>
              <a:rPr lang="nl-NL" sz="1200" kern="1200" smtClean="0">
                <a:solidFill>
                  <a:schemeClr val="tx1"/>
                </a:solidFill>
                <a:effectLst/>
                <a:latin typeface="+mn-lt"/>
                <a:ea typeface="+mn-ea"/>
                <a:cs typeface="+mn-cs"/>
              </a:rPr>
              <a:t> met de groep te delen tijdens de volgende bijeenkomst.</a:t>
            </a:r>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10</a:t>
            </a:fld>
            <a:endParaRPr lang="en-US"/>
          </a:p>
        </p:txBody>
      </p:sp>
    </p:spTree>
    <p:extLst>
      <p:ext uri="{BB962C8B-B14F-4D97-AF65-F5344CB8AC3E}">
        <p14:creationId xmlns:p14="http://schemas.microsoft.com/office/powerpoint/2010/main" val="404196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t>
            </a:r>
            <a:r>
              <a:rPr lang="nl-NL" sz="1200" kern="1200" dirty="0" smtClean="0">
                <a:solidFill>
                  <a:schemeClr val="tx1"/>
                </a:solidFill>
                <a:effectLst/>
                <a:latin typeface="+mn-lt"/>
                <a:ea typeface="+mn-ea"/>
                <a:cs typeface="+mn-cs"/>
              </a:rPr>
              <a:t>deze tool onderzoeken we de betekenis van probleem-oplossen en hoe een wiskundige probleem-oplos taak eruit zou kunnen zien. We bekijken eerst vier verschillende soorten taken en vergelijken de voornaamste kenmerken ervan en Identificeren specifieke kenmerken. De opdrachten die u gebruikt, hoeven niet de opdrachten ts zijn die hier worden aangeboden. U kunt ook opdrachten kiezen die aansluiten bij uw curriculum, maar deze moeten wel verschillende kenmerken hebben, bijvoorbeeld een contextprobleem of een verhalende opdracht met structuur; een open en minder gestructureerde onderzoeksopdracht; een </a:t>
            </a:r>
            <a:r>
              <a:rPr lang="nl-NL" sz="1200" kern="1200" dirty="0" err="1" smtClean="0">
                <a:solidFill>
                  <a:schemeClr val="tx1"/>
                </a:solidFill>
                <a:effectLst/>
                <a:latin typeface="+mn-lt"/>
                <a:ea typeface="+mn-ea"/>
                <a:cs typeface="+mn-cs"/>
              </a:rPr>
              <a:t>toetsvraag</a:t>
            </a:r>
            <a:r>
              <a:rPr lang="nl-NL" sz="1200" kern="1200" dirty="0" smtClean="0">
                <a:solidFill>
                  <a:schemeClr val="tx1"/>
                </a:solidFill>
                <a:effectLst/>
                <a:latin typeface="+mn-lt"/>
                <a:ea typeface="+mn-ea"/>
                <a:cs typeface="+mn-cs"/>
              </a:rPr>
              <a:t>; een gestructureerde taak met slechts één correct antwoord. Deze voorbeelden worden gebruikt om een gesprek aan te wakkeren over wat er bedoeld wordt met een probleem-oplos-opdracht en vervolgens na te denken over de variëteit aan wiskundige en persoonlijke vaardigheden die ontwikkeld kunnen worden met zulke opdrachten.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F5F3C23-5A65-D546-B045-F8806CA5EDEC}" type="slidenum">
              <a:rPr lang="en-US" smtClean="0"/>
              <a:t>2</a:t>
            </a:fld>
            <a:endParaRPr lang="en-US"/>
          </a:p>
        </p:txBody>
      </p:sp>
    </p:spTree>
    <p:extLst>
      <p:ext uri="{BB962C8B-B14F-4D97-AF65-F5344CB8AC3E}">
        <p14:creationId xmlns:p14="http://schemas.microsoft.com/office/powerpoint/2010/main" val="935258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eerst om de voorbeeldopdrachten door te lezen en ze vervolgens in tweetallen te vergelijken, de voornaamste kenmerken van elke opdracht te benoemen en de verschillen tussen de opdrachten te bespreken. Mogelijke voorbeeldopdrachten:</a:t>
            </a:r>
          </a:p>
          <a:p>
            <a:r>
              <a:rPr lang="nl-NL" sz="1200" kern="1200" dirty="0" smtClean="0">
                <a:solidFill>
                  <a:schemeClr val="tx1"/>
                </a:solidFill>
                <a:effectLst/>
                <a:latin typeface="+mn-lt"/>
                <a:ea typeface="+mn-ea"/>
                <a:cs typeface="+mn-cs"/>
              </a:rPr>
              <a:t> </a:t>
            </a:r>
          </a:p>
          <a:p>
            <a:r>
              <a:rPr lang="nl-NL" sz="1200" kern="1200" dirty="0" smtClean="0">
                <a:solidFill>
                  <a:schemeClr val="tx1"/>
                </a:solidFill>
                <a:effectLst/>
                <a:latin typeface="+mn-lt"/>
                <a:ea typeface="+mn-ea"/>
                <a:cs typeface="+mn-cs"/>
              </a:rPr>
              <a:t>Opdracht 1: Het mengen van verf </a:t>
            </a:r>
          </a:p>
          <a:p>
            <a:r>
              <a:rPr lang="nl-NL" sz="1200" kern="1200" dirty="0" smtClean="0">
                <a:solidFill>
                  <a:schemeClr val="tx1"/>
                </a:solidFill>
                <a:effectLst/>
                <a:latin typeface="+mn-lt"/>
                <a:ea typeface="+mn-ea"/>
                <a:cs typeface="+mn-cs"/>
              </a:rPr>
              <a:t>Opdracht 2: Hekken</a:t>
            </a:r>
          </a:p>
          <a:p>
            <a:r>
              <a:rPr lang="nl-NL" sz="1200" kern="1200" dirty="0" smtClean="0">
                <a:solidFill>
                  <a:schemeClr val="tx1"/>
                </a:solidFill>
                <a:effectLst/>
                <a:latin typeface="+mn-lt"/>
                <a:ea typeface="+mn-ea"/>
                <a:cs typeface="+mn-cs"/>
              </a:rPr>
              <a:t>Opdracht 3: Magisch V-onderzoek</a:t>
            </a:r>
          </a:p>
          <a:p>
            <a:r>
              <a:rPr lang="nl-NL" sz="1200" kern="1200" dirty="0" smtClean="0">
                <a:solidFill>
                  <a:schemeClr val="tx1"/>
                </a:solidFill>
                <a:effectLst/>
                <a:latin typeface="+mn-lt"/>
                <a:ea typeface="+mn-ea"/>
                <a:cs typeface="+mn-cs"/>
              </a:rPr>
              <a:t>Opdracht 4: Prisma</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Zie de Engelse versies zie:</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http://mascil-toolkit.ph-freiburg.de/wp-content/uploads/2014/03/IE-3-Handout-1-Mixing-paint.pdf</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http://mascil-toolkit.ph-freiburg.de/wp-content/uploads/2016/08/IE-3-Handout-2-Fencing.pdf</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http://mascil-toolkit.ph-freiburg.de/wp-content/uploads/2014/03/IE-3-Handout-3-Magic-V.pdf</a:t>
            </a:r>
          </a:p>
          <a:p>
            <a:pPr marL="171450" indent="-171450">
              <a:buFont typeface="Arial" panose="020B0604020202020204" pitchFamily="34" charset="0"/>
              <a:buChar char="•"/>
            </a:pPr>
            <a:r>
              <a:rPr lang="nl-NL" sz="1200" kern="1200" dirty="0" smtClean="0">
                <a:solidFill>
                  <a:schemeClr val="tx1"/>
                </a:solidFill>
                <a:effectLst/>
                <a:latin typeface="+mn-lt"/>
                <a:ea typeface="+mn-ea"/>
                <a:cs typeface="+mn-cs"/>
              </a:rPr>
              <a:t>http://mascil-toolkit.ph-freiburg.de/wp-content/uploads/2014/03/IE-3-Handout-4-Prism.pdf</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F5F3C23-5A65-D546-B045-F8806CA5EDEC}" type="slidenum">
              <a:rPr lang="en-US" smtClean="0"/>
              <a:t>3</a:t>
            </a:fld>
            <a:endParaRPr lang="en-US"/>
          </a:p>
        </p:txBody>
      </p:sp>
    </p:spTree>
    <p:extLst>
      <p:ext uri="{BB962C8B-B14F-4D97-AF65-F5344CB8AC3E}">
        <p14:creationId xmlns:p14="http://schemas.microsoft.com/office/powerpoint/2010/main" val="785370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Dee</a:t>
            </a:r>
            <a:r>
              <a:rPr lang="nl-NL" sz="1200" kern="1200" dirty="0" smtClean="0">
                <a:solidFill>
                  <a:schemeClr val="tx1"/>
                </a:solidFill>
                <a:effectLst/>
                <a:latin typeface="+mn-lt"/>
                <a:ea typeface="+mn-ea"/>
                <a:cs typeface="+mn-cs"/>
              </a:rPr>
              <a:t>l met de hele groep de bevindingen uit de discussies en probeer de hoofdkenmerken van elke opdracht te benoemen. Bespreek de eisen die binnen elke opdracht gesteld worden aan leerlingen en hoe je de opdrachten kunt ordenen naar de mate van </a:t>
            </a:r>
            <a:r>
              <a:rPr lang="nl-NL" sz="1200" i="1" kern="1200" dirty="0" smtClean="0">
                <a:solidFill>
                  <a:schemeClr val="tx1"/>
                </a:solidFill>
                <a:effectLst/>
                <a:latin typeface="+mn-lt"/>
                <a:ea typeface="+mn-ea"/>
                <a:cs typeface="+mn-cs"/>
              </a:rPr>
              <a:t>probleemoplossende eisen</a:t>
            </a:r>
            <a:r>
              <a:rPr lang="nl-NL" sz="1200" kern="1200" dirty="0" smtClean="0">
                <a:solidFill>
                  <a:schemeClr val="tx1"/>
                </a:solidFill>
                <a:effectLst/>
                <a:latin typeface="+mn-lt"/>
                <a:ea typeface="+mn-ea"/>
                <a:cs typeface="+mn-cs"/>
              </a:rPr>
              <a:t> aan de leerlingen.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4</a:t>
            </a:fld>
            <a:endParaRPr lang="en-US"/>
          </a:p>
        </p:txBody>
      </p:sp>
    </p:spTree>
    <p:extLst>
      <p:ext uri="{BB962C8B-B14F-4D97-AF65-F5344CB8AC3E}">
        <p14:creationId xmlns:p14="http://schemas.microsoft.com/office/powerpoint/2010/main" val="128134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Bij de volgende activiteit werken de docenten in kleine groepen. Deel aan elke groep de lijst kenmerken van </a:t>
            </a:r>
            <a:r>
              <a:rPr lang="nl-NL" sz="1200" i="1" kern="1200" dirty="0" smtClean="0">
                <a:solidFill>
                  <a:schemeClr val="tx1"/>
                </a:solidFill>
                <a:effectLst/>
                <a:latin typeface="+mn-lt"/>
                <a:ea typeface="+mn-ea"/>
                <a:cs typeface="+mn-cs"/>
              </a:rPr>
              <a:t>'probleem oplossen' </a:t>
            </a:r>
            <a:r>
              <a:rPr lang="nl-NL" sz="1200" kern="1200" dirty="0" smtClean="0">
                <a:solidFill>
                  <a:schemeClr val="tx1"/>
                </a:solidFill>
                <a:effectLst/>
                <a:latin typeface="+mn-lt"/>
                <a:ea typeface="+mn-ea"/>
                <a:cs typeface="+mn-cs"/>
              </a:rPr>
              <a:t>uit. </a:t>
            </a:r>
          </a:p>
          <a:p>
            <a:r>
              <a:rPr lang="nl-NL" sz="1200" kern="1200" dirty="0" smtClean="0">
                <a:solidFill>
                  <a:schemeClr val="tx1"/>
                </a:solidFill>
                <a:effectLst/>
                <a:latin typeface="+mn-lt"/>
                <a:ea typeface="+mn-ea"/>
                <a:cs typeface="+mn-cs"/>
              </a:rPr>
              <a:t>(U kunt hier ook kaartjes van maken). </a:t>
            </a:r>
          </a:p>
          <a:p>
            <a:r>
              <a:rPr lang="nl-NL" sz="1200" kern="1200" dirty="0" smtClean="0">
                <a:solidFill>
                  <a:schemeClr val="tx1"/>
                </a:solidFill>
                <a:effectLst/>
                <a:latin typeface="+mn-lt"/>
                <a:ea typeface="+mn-ea"/>
                <a:cs typeface="+mn-cs"/>
              </a:rPr>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Het zijn kenmerken die gewoonlijk geassocieerd worden met probleem-oplos-opdrachten. Vraag de docenten om deze te bespreken en te proberen de kenmerken/kaartjes in de volgende categorieën te plaatsen:</a:t>
            </a:r>
          </a:p>
          <a:p>
            <a:endParaRPr lang="nl-NL"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nl-NL" sz="1200" i="1" kern="1200" dirty="0" smtClean="0">
                <a:solidFill>
                  <a:schemeClr val="tx1"/>
                </a:solidFill>
                <a:effectLst/>
                <a:latin typeface="+mn-lt"/>
                <a:ea typeface="+mn-ea"/>
                <a:cs typeface="+mn-cs"/>
              </a:rPr>
              <a:t>Altijd</a:t>
            </a:r>
            <a:r>
              <a:rPr lang="nl-NL" sz="1200" kern="1200" dirty="0" smtClean="0">
                <a:solidFill>
                  <a:schemeClr val="tx1"/>
                </a:solidFill>
                <a:effectLst/>
                <a:latin typeface="+mn-lt"/>
                <a:ea typeface="+mn-ea"/>
                <a:cs typeface="+mn-cs"/>
              </a:rPr>
              <a:t> - het kenmerk is altijd aanwezig in een probleem-oplos-opdracht</a:t>
            </a:r>
          </a:p>
          <a:p>
            <a:pPr marL="171450" indent="-171450">
              <a:buFont typeface="Arial" panose="020B0604020202020204" pitchFamily="34" charset="0"/>
              <a:buChar char="•"/>
            </a:pPr>
            <a:r>
              <a:rPr lang="nl-NL" sz="1200" i="1" kern="1200" dirty="0" smtClean="0">
                <a:solidFill>
                  <a:schemeClr val="tx1"/>
                </a:solidFill>
                <a:effectLst/>
                <a:latin typeface="+mn-lt"/>
                <a:ea typeface="+mn-ea"/>
                <a:cs typeface="+mn-cs"/>
              </a:rPr>
              <a:t>Soms </a:t>
            </a:r>
            <a:r>
              <a:rPr lang="nl-NL" sz="1200" kern="1200" dirty="0" smtClean="0">
                <a:solidFill>
                  <a:schemeClr val="tx1"/>
                </a:solidFill>
                <a:effectLst/>
                <a:latin typeface="+mn-lt"/>
                <a:ea typeface="+mn-ea"/>
                <a:cs typeface="+mn-cs"/>
              </a:rPr>
              <a:t>- het kenmerk is soms aanwezig in een probleem-oplos-opdracht</a:t>
            </a:r>
          </a:p>
          <a:p>
            <a:pPr marL="171450" indent="-171450">
              <a:buFont typeface="Arial" panose="020B0604020202020204" pitchFamily="34" charset="0"/>
              <a:buChar char="•"/>
            </a:pPr>
            <a:r>
              <a:rPr lang="nl-NL" sz="1200" i="1" kern="1200" dirty="0" smtClean="0">
                <a:solidFill>
                  <a:schemeClr val="tx1"/>
                </a:solidFill>
                <a:effectLst/>
                <a:latin typeface="+mn-lt"/>
                <a:ea typeface="+mn-ea"/>
                <a:cs typeface="+mn-cs"/>
              </a:rPr>
              <a:t>Nooit</a:t>
            </a:r>
            <a:r>
              <a:rPr lang="nl-NL" sz="1200" kern="1200" dirty="0" smtClean="0">
                <a:solidFill>
                  <a:schemeClr val="tx1"/>
                </a:solidFill>
                <a:effectLst/>
                <a:latin typeface="+mn-lt"/>
                <a:ea typeface="+mn-ea"/>
                <a:cs typeface="+mn-cs"/>
              </a:rPr>
              <a:t> - het kenmerk is nooit aanwezig in een probleem-oplos-opdracht</a:t>
            </a:r>
          </a:p>
          <a:p>
            <a:pPr marL="171450" indent="-171450">
              <a:buFont typeface="Arial" panose="020B0604020202020204" pitchFamily="34" charset="0"/>
              <a:buChar char="•"/>
            </a:pP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Let op: Docenten vinden het misschien lastig om kaarten in de </a:t>
            </a:r>
            <a:r>
              <a:rPr lang="nl-NL" sz="1200" i="1" kern="1200" dirty="0" smtClean="0">
                <a:solidFill>
                  <a:schemeClr val="tx1"/>
                </a:solidFill>
                <a:effectLst/>
                <a:latin typeface="+mn-lt"/>
                <a:ea typeface="+mn-ea"/>
                <a:cs typeface="+mn-cs"/>
              </a:rPr>
              <a:t>Nooit</a:t>
            </a:r>
            <a:r>
              <a:rPr lang="nl-NL" sz="1200" kern="1200" dirty="0" smtClean="0">
                <a:solidFill>
                  <a:schemeClr val="tx1"/>
                </a:solidFill>
                <a:effectLst/>
                <a:latin typeface="+mn-lt"/>
                <a:ea typeface="+mn-ea"/>
                <a:cs typeface="+mn-cs"/>
              </a:rPr>
              <a:t>- categorie te plaatsen. De activiteit is met dit in gedachten opgezet, zodat docenten aangemoedigd worden door te denken over wat er komt kijken bij probleem-oplos-opdrachten. Docenten hebben mogelijk nog andere ideeën over kenmerken die ze toe willen voegen, moedig ze vooral aan om dit te doen.</a:t>
            </a:r>
          </a:p>
          <a:p>
            <a:r>
              <a:rPr lang="nl-NL" sz="1200" kern="1200" dirty="0" smtClean="0">
                <a:solidFill>
                  <a:schemeClr val="tx1"/>
                </a:solidFill>
                <a:effectLst/>
                <a:latin typeface="+mn-lt"/>
                <a:ea typeface="+mn-ea"/>
                <a:cs typeface="+mn-cs"/>
              </a:rPr>
              <a:t>Zie Engelse versie in Bijlage 4.</a:t>
            </a:r>
          </a:p>
          <a:p>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5</a:t>
            </a:fld>
            <a:endParaRPr lang="en-US"/>
          </a:p>
        </p:txBody>
      </p:sp>
    </p:spTree>
    <p:extLst>
      <p:ext uri="{BB962C8B-B14F-4D97-AF65-F5344CB8AC3E}">
        <p14:creationId xmlns:p14="http://schemas.microsoft.com/office/powerpoint/2010/main" val="641664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Vraag de docenten hun gedachten te delen met de hele groep. Dit zal de discussie op gang brengen over de gevarieerde aard van probleem-oplos-opdrachten en over de manier waarop sommige opdrachten studenten meer mogelijkheden bieden dan andere voor het ontwikkelen van probleem-oplos vaardigheden. Merk op dat beperkingen niet altijd ongewenst zijn aangezien leerlingen zich soms moeten richten op bepaalde aspecten van </a:t>
            </a:r>
            <a:r>
              <a:rPr lang="nl-NL" sz="1200" kern="1200" dirty="0" err="1" smtClean="0">
                <a:solidFill>
                  <a:schemeClr val="tx1"/>
                </a:solidFill>
                <a:effectLst/>
                <a:latin typeface="+mn-lt"/>
                <a:ea typeface="+mn-ea"/>
                <a:cs typeface="+mn-cs"/>
              </a:rPr>
              <a:t>probleemoplossen</a:t>
            </a:r>
            <a:r>
              <a:rPr lang="nl-NL"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6</a:t>
            </a:fld>
            <a:endParaRPr lang="en-US"/>
          </a:p>
        </p:txBody>
      </p:sp>
    </p:spTree>
    <p:extLst>
      <p:ext uri="{BB962C8B-B14F-4D97-AF65-F5344CB8AC3E}">
        <p14:creationId xmlns:p14="http://schemas.microsoft.com/office/powerpoint/2010/main" val="1163944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om weer in kleine groepen te werken, en opnieuw één of twee van de voorgaande opdrachten te kiezen. Vraag ze dit keer om het volgende te bespreken: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De benodigde wiskundige kennis en vaardigheden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Andere benodigde kennis (bijv. </a:t>
            </a:r>
            <a:r>
              <a:rPr lang="nl-NL" sz="1200" kern="1200" dirty="0" err="1" smtClean="0">
                <a:solidFill>
                  <a:schemeClr val="tx1"/>
                </a:solidFill>
                <a:effectLst/>
                <a:latin typeface="+mn-lt"/>
                <a:ea typeface="+mn-ea"/>
                <a:cs typeface="+mn-cs"/>
              </a:rPr>
              <a:t>werkgerelateerde</a:t>
            </a:r>
            <a:r>
              <a:rPr lang="nl-NL" sz="1200" kern="1200" dirty="0" smtClean="0">
                <a:solidFill>
                  <a:schemeClr val="tx1"/>
                </a:solidFill>
                <a:effectLst/>
                <a:latin typeface="+mn-lt"/>
                <a:ea typeface="+mn-ea"/>
                <a:cs typeface="+mn-cs"/>
              </a:rPr>
              <a:t> of beroepskennis)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Andere benodigde vaardigheden (bijv. persoonlijke vaardigheden)</a:t>
            </a:r>
          </a:p>
          <a:p>
            <a:r>
              <a:rPr lang="nl-NL" sz="1200" kern="1200" dirty="0" smtClean="0">
                <a:solidFill>
                  <a:schemeClr val="tx1"/>
                </a:solidFill>
                <a:effectLst/>
                <a:latin typeface="+mn-lt"/>
                <a:ea typeface="+mn-ea"/>
                <a:cs typeface="+mn-cs"/>
              </a:rPr>
              <a:t>Laat hen de reacties in de drie categorieën noteren.</a:t>
            </a:r>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7</a:t>
            </a:fld>
            <a:endParaRPr lang="en-US"/>
          </a:p>
        </p:txBody>
      </p:sp>
    </p:spTree>
    <p:extLst>
      <p:ext uri="{BB962C8B-B14F-4D97-AF65-F5344CB8AC3E}">
        <p14:creationId xmlns:p14="http://schemas.microsoft.com/office/powerpoint/2010/main" val="12244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Docenten vinden het vaak makkelijker om na te denken over de specifieke wiskundige kennis dan over de benodigde vaardigheden. De volgende (incomplete) lijst van vaardigheden kan hierbij hulp bieden: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Ontwikkelen en gebruiken van een verzameling verschillende strategieën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Herkennen en repliceren van patronen (in getal of vorm)</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Weerbaarheid</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Vertrouwen in persoonlijke wiskundige bekwaamheid</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Lezen en interpreteren van een probleem in een onbekende context</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Het identificeren van wiskundige processen die nodig zijn om het probleem op te lossen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Zelfreflectie</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Kritische beoordeling van de voortgang</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Samenwerken.</a:t>
            </a:r>
          </a:p>
          <a:p>
            <a:r>
              <a:rPr lang="nl-NL" sz="1200" kern="1200" dirty="0" smtClean="0">
                <a:solidFill>
                  <a:schemeClr val="tx1"/>
                </a:solidFill>
                <a:effectLst/>
                <a:latin typeface="+mn-lt"/>
                <a:ea typeface="+mn-ea"/>
                <a:cs typeface="+mn-cs"/>
              </a:rPr>
              <a:t>Vraag de docenten of ze het eens zijn met de items in deze lijst. Welke andere vaardigheden hebben leerlingen verder nog nodig?</a:t>
            </a:r>
          </a:p>
          <a:p>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8</a:t>
            </a:fld>
            <a:endParaRPr lang="en-US"/>
          </a:p>
        </p:txBody>
      </p:sp>
    </p:spTree>
    <p:extLst>
      <p:ext uri="{BB962C8B-B14F-4D97-AF65-F5344CB8AC3E}">
        <p14:creationId xmlns:p14="http://schemas.microsoft.com/office/powerpoint/2010/main" val="1075428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De</a:t>
            </a:r>
            <a:r>
              <a:rPr lang="nl-NL" sz="1200" kern="1200" dirty="0" smtClean="0">
                <a:solidFill>
                  <a:schemeClr val="tx1"/>
                </a:solidFill>
                <a:effectLst/>
                <a:latin typeface="+mn-lt"/>
                <a:ea typeface="+mn-ea"/>
                <a:cs typeface="+mn-cs"/>
              </a:rPr>
              <a:t>el de resultaten met de hele groep. Vraag de docenten om over het volgende na te denken: </a:t>
            </a:r>
          </a:p>
          <a:p>
            <a:r>
              <a:rPr lang="nl-NL" sz="1200" kern="1200" dirty="0" smtClean="0">
                <a:solidFill>
                  <a:schemeClr val="tx1"/>
                </a:solidFill>
                <a:effectLst/>
                <a:latin typeface="+mn-lt"/>
                <a:ea typeface="+mn-ea"/>
                <a:cs typeface="+mn-cs"/>
              </a:rPr>
              <a:t> </a:t>
            </a:r>
          </a:p>
          <a:p>
            <a:pPr lvl="0"/>
            <a:r>
              <a:rPr lang="nl-NL" sz="1200" kern="1200" dirty="0" smtClean="0">
                <a:solidFill>
                  <a:schemeClr val="tx1"/>
                </a:solidFill>
                <a:effectLst/>
                <a:latin typeface="+mn-lt"/>
                <a:ea typeface="+mn-ea"/>
                <a:cs typeface="+mn-cs"/>
              </a:rPr>
              <a:t>Welke specifieke vaardigheden willen ze dat hun studenten ontwikkelen? </a:t>
            </a:r>
          </a:p>
          <a:p>
            <a:pPr lvl="0"/>
            <a:r>
              <a:rPr lang="nl-NL" sz="1200" kern="1200" dirty="0" smtClean="0">
                <a:solidFill>
                  <a:schemeClr val="tx1"/>
                </a:solidFill>
                <a:effectLst/>
                <a:latin typeface="+mn-lt"/>
                <a:ea typeface="+mn-ea"/>
                <a:cs typeface="+mn-cs"/>
              </a:rPr>
              <a:t>Wat voor type opdrachten kunnen ze gebruiken om dit te doen?</a:t>
            </a:r>
          </a:p>
          <a:p>
            <a:endParaRPr lang="en-US" dirty="0"/>
          </a:p>
        </p:txBody>
      </p:sp>
      <p:sp>
        <p:nvSpPr>
          <p:cNvPr id="4" name="Slide Number Placeholder 3"/>
          <p:cNvSpPr>
            <a:spLocks noGrp="1"/>
          </p:cNvSpPr>
          <p:nvPr>
            <p:ph type="sldNum" sz="quarter" idx="10"/>
          </p:nvPr>
        </p:nvSpPr>
        <p:spPr/>
        <p:txBody>
          <a:bodyPr/>
          <a:lstStyle/>
          <a:p>
            <a:fld id="{FF5F3C23-5A65-D546-B045-F8806CA5EDEC}" type="slidenum">
              <a:rPr lang="en-US" smtClean="0"/>
              <a:t>9</a:t>
            </a:fld>
            <a:endParaRPr lang="en-US"/>
          </a:p>
        </p:txBody>
      </p:sp>
    </p:spTree>
    <p:extLst>
      <p:ext uri="{BB962C8B-B14F-4D97-AF65-F5344CB8AC3E}">
        <p14:creationId xmlns:p14="http://schemas.microsoft.com/office/powerpoint/2010/main" val="1676825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114"/>
            <a:ext cx="7772400" cy="2752969"/>
          </a:xfrm>
        </p:spPr>
        <p:txBody>
          <a:bodyPr>
            <a:normAutofit fontScale="90000"/>
          </a:bodyPr>
          <a:lstStyle/>
          <a:p>
            <a:r>
              <a:rPr lang="nl-NL" sz="4000" dirty="0"/>
              <a:t>Onderzoekend leren</a:t>
            </a:r>
            <a:br>
              <a:rPr lang="nl-NL" sz="4000" dirty="0"/>
            </a:br>
            <a:r>
              <a:rPr lang="en-GB" sz="4000" dirty="0">
                <a:solidFill>
                  <a:srgbClr val="8DA375"/>
                </a:solidFill>
              </a:rPr>
              <a:t/>
            </a:r>
            <a:br>
              <a:rPr lang="en-GB" sz="4000" dirty="0">
                <a:solidFill>
                  <a:srgbClr val="8DA375"/>
                </a:solidFill>
              </a:rPr>
            </a:br>
            <a:r>
              <a:rPr lang="en-GB" sz="4000" dirty="0">
                <a:solidFill>
                  <a:schemeClr val="accent3">
                    <a:lumMod val="75000"/>
                  </a:schemeClr>
                </a:solidFill>
              </a:rPr>
              <a:t>Hoe </a:t>
            </a:r>
            <a:r>
              <a:rPr lang="en-GB" sz="4000" dirty="0" err="1">
                <a:solidFill>
                  <a:schemeClr val="accent3">
                    <a:lumMod val="75000"/>
                  </a:schemeClr>
                </a:solidFill>
              </a:rPr>
              <a:t>zien</a:t>
            </a:r>
            <a:r>
              <a:rPr lang="en-GB" sz="4000" dirty="0">
                <a:solidFill>
                  <a:schemeClr val="accent3">
                    <a:lumMod val="75000"/>
                  </a:schemeClr>
                </a:solidFill>
              </a:rPr>
              <a:t> </a:t>
            </a:r>
            <a:r>
              <a:rPr lang="en-GB" sz="4000" dirty="0" err="1">
                <a:solidFill>
                  <a:schemeClr val="accent3">
                    <a:lumMod val="75000"/>
                  </a:schemeClr>
                </a:solidFill>
              </a:rPr>
              <a:t>opdrachten</a:t>
            </a:r>
            <a:r>
              <a:rPr lang="en-GB" sz="4000" dirty="0">
                <a:solidFill>
                  <a:schemeClr val="accent3">
                    <a:lumMod val="75000"/>
                  </a:schemeClr>
                </a:solidFill>
              </a:rPr>
              <a:t> </a:t>
            </a:r>
            <a:r>
              <a:rPr lang="en-GB" sz="4000" dirty="0" err="1">
                <a:solidFill>
                  <a:schemeClr val="accent3">
                    <a:lumMod val="75000"/>
                  </a:schemeClr>
                </a:solidFill>
              </a:rPr>
              <a:t>voor</a:t>
            </a:r>
            <a:r>
              <a:rPr lang="en-GB" sz="4000" dirty="0">
                <a:solidFill>
                  <a:schemeClr val="accent3">
                    <a:lumMod val="75000"/>
                  </a:schemeClr>
                </a:solidFill>
              </a:rPr>
              <a:t> </a:t>
            </a:r>
            <a:r>
              <a:rPr lang="en-GB" sz="4000" dirty="0" err="1">
                <a:solidFill>
                  <a:schemeClr val="accent3">
                    <a:lumMod val="75000"/>
                  </a:schemeClr>
                </a:solidFill>
              </a:rPr>
              <a:t>onderzoekend</a:t>
            </a:r>
            <a:r>
              <a:rPr lang="en-GB" sz="4000" dirty="0">
                <a:solidFill>
                  <a:schemeClr val="accent3">
                    <a:lumMod val="75000"/>
                  </a:schemeClr>
                </a:solidFill>
              </a:rPr>
              <a:t> </a:t>
            </a:r>
            <a:r>
              <a:rPr lang="en-GB" sz="4000" dirty="0" err="1">
                <a:solidFill>
                  <a:schemeClr val="accent3">
                    <a:lumMod val="75000"/>
                  </a:schemeClr>
                </a:solidFill>
              </a:rPr>
              <a:t>leren</a:t>
            </a:r>
            <a:r>
              <a:rPr lang="en-GB" sz="4000" dirty="0">
                <a:solidFill>
                  <a:schemeClr val="accent3">
                    <a:lumMod val="75000"/>
                  </a:schemeClr>
                </a:solidFill>
              </a:rPr>
              <a:t> </a:t>
            </a:r>
            <a:r>
              <a:rPr lang="en-GB" sz="4000" dirty="0" err="1">
                <a:solidFill>
                  <a:schemeClr val="accent3">
                    <a:lumMod val="75000"/>
                  </a:schemeClr>
                </a:solidFill>
              </a:rPr>
              <a:t>bij</a:t>
            </a:r>
            <a:r>
              <a:rPr lang="en-GB" sz="4000" dirty="0">
                <a:solidFill>
                  <a:schemeClr val="accent3">
                    <a:lumMod val="75000"/>
                  </a:schemeClr>
                </a:solidFill>
              </a:rPr>
              <a:t> </a:t>
            </a:r>
            <a:r>
              <a:rPr lang="en-GB" sz="4000" dirty="0" err="1">
                <a:solidFill>
                  <a:schemeClr val="accent3">
                    <a:lumMod val="75000"/>
                  </a:schemeClr>
                </a:solidFill>
              </a:rPr>
              <a:t>wiskunde</a:t>
            </a:r>
            <a:r>
              <a:rPr lang="en-GB" sz="4000" dirty="0">
                <a:solidFill>
                  <a:schemeClr val="accent3">
                    <a:lumMod val="75000"/>
                  </a:schemeClr>
                </a:solidFill>
              </a:rPr>
              <a:t> </a:t>
            </a:r>
            <a:r>
              <a:rPr lang="en-GB" sz="4000" dirty="0" err="1">
                <a:solidFill>
                  <a:schemeClr val="accent3">
                    <a:lumMod val="75000"/>
                  </a:schemeClr>
                </a:solidFill>
              </a:rPr>
              <a:t>er</a:t>
            </a:r>
            <a:r>
              <a:rPr lang="en-GB" sz="4000" dirty="0">
                <a:solidFill>
                  <a:schemeClr val="accent3">
                    <a:lumMod val="75000"/>
                  </a:schemeClr>
                </a:solidFill>
              </a:rPr>
              <a:t> </a:t>
            </a:r>
            <a:r>
              <a:rPr lang="en-GB" sz="4000" dirty="0" err="1">
                <a:solidFill>
                  <a:schemeClr val="accent3">
                    <a:lumMod val="75000"/>
                  </a:schemeClr>
                </a:solidFill>
              </a:rPr>
              <a:t>uit</a:t>
            </a:r>
            <a:r>
              <a:rPr lang="en-GB" sz="4000" dirty="0">
                <a:solidFill>
                  <a:schemeClr val="accent3">
                    <a:lumMod val="75000"/>
                  </a:schemeClr>
                </a:solidFill>
              </a:rPr>
              <a:t>?</a:t>
            </a:r>
            <a:endParaRPr lang="en-US" sz="4000" dirty="0">
              <a:solidFill>
                <a:schemeClr val="accent3">
                  <a:lumMod val="75000"/>
                </a:schemeClr>
              </a:solidFill>
            </a:endParaRPr>
          </a:p>
        </p:txBody>
      </p:sp>
      <p:sp>
        <p:nvSpPr>
          <p:cNvPr id="3" name="Subtitle 2"/>
          <p:cNvSpPr>
            <a:spLocks noGrp="1"/>
          </p:cNvSpPr>
          <p:nvPr>
            <p:ph type="subTitle" idx="1"/>
          </p:nvPr>
        </p:nvSpPr>
        <p:spPr>
          <a:xfrm>
            <a:off x="967154" y="3118083"/>
            <a:ext cx="7209692" cy="2014416"/>
          </a:xfrm>
        </p:spPr>
        <p:txBody>
          <a:bodyPr>
            <a:noAutofit/>
          </a:bodyPr>
          <a:lstStyle/>
          <a:p>
            <a:r>
              <a:rPr lang="en-US" sz="4400" dirty="0" smtClean="0">
                <a:solidFill>
                  <a:schemeClr val="tx1"/>
                </a:solidFill>
              </a:rPr>
              <a:t>Tool IE-3: </a:t>
            </a:r>
            <a:r>
              <a:rPr lang="en-US" sz="4400" dirty="0" err="1" smtClean="0">
                <a:solidFill>
                  <a:schemeClr val="tx1"/>
                </a:solidFill>
              </a:rPr>
              <a:t>Kenmerken</a:t>
            </a:r>
            <a:r>
              <a:rPr lang="en-US" sz="4400" dirty="0" smtClean="0">
                <a:solidFill>
                  <a:schemeClr val="tx1"/>
                </a:solidFill>
              </a:rPr>
              <a:t> van </a:t>
            </a:r>
            <a:r>
              <a:rPr lang="en-US" sz="4400" dirty="0" err="1" smtClean="0">
                <a:solidFill>
                  <a:schemeClr val="tx1"/>
                </a:solidFill>
              </a:rPr>
              <a:t>probleem-oplosopdrachten</a:t>
            </a:r>
            <a:endParaRPr lang="en-US" sz="4400" dirty="0">
              <a:solidFill>
                <a:schemeClr val="tx1"/>
              </a:solidFill>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extLst>
      <p:ext uri="{BB962C8B-B14F-4D97-AF65-F5344CB8AC3E}">
        <p14:creationId xmlns:p14="http://schemas.microsoft.com/office/powerpoint/2010/main" val="11913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Finishing off</a:t>
            </a:r>
            <a:endParaRPr lang="en-US" dirty="0"/>
          </a:p>
        </p:txBody>
      </p:sp>
      <p:sp>
        <p:nvSpPr>
          <p:cNvPr id="3" name="Content Placeholder 2"/>
          <p:cNvSpPr>
            <a:spLocks noGrp="1"/>
          </p:cNvSpPr>
          <p:nvPr>
            <p:ph idx="1"/>
          </p:nvPr>
        </p:nvSpPr>
        <p:spPr>
          <a:xfrm>
            <a:off x="1570383" y="1600200"/>
            <a:ext cx="7116415" cy="4820478"/>
          </a:xfrm>
        </p:spPr>
        <p:txBody>
          <a:bodyPr>
            <a:normAutofit/>
          </a:bodyPr>
          <a:lstStyle/>
          <a:p>
            <a:pPr marL="0" lvl="0" indent="0">
              <a:buNone/>
            </a:pPr>
            <a:r>
              <a:rPr lang="en-US" dirty="0" err="1" smtClean="0"/>
              <a:t>Kies</a:t>
            </a:r>
            <a:r>
              <a:rPr lang="en-US" dirty="0" smtClean="0"/>
              <a:t> </a:t>
            </a:r>
            <a:r>
              <a:rPr lang="en-US" dirty="0" err="1" smtClean="0"/>
              <a:t>een</a:t>
            </a:r>
            <a:r>
              <a:rPr lang="en-US" dirty="0" smtClean="0"/>
              <a:t> </a:t>
            </a:r>
            <a:r>
              <a:rPr lang="en-US" dirty="0" err="1" smtClean="0"/>
              <a:t>opdracht</a:t>
            </a:r>
            <a:r>
              <a:rPr lang="en-US" dirty="0" smtClean="0"/>
              <a:t> </a:t>
            </a:r>
            <a:r>
              <a:rPr lang="en-US" dirty="0" err="1" smtClean="0"/>
              <a:t>uit</a:t>
            </a:r>
            <a:r>
              <a:rPr lang="en-US" dirty="0" smtClean="0"/>
              <a:t> </a:t>
            </a:r>
            <a:r>
              <a:rPr lang="en-US" dirty="0" err="1" smtClean="0"/>
              <a:t>en</a:t>
            </a:r>
            <a:r>
              <a:rPr lang="en-US" dirty="0" smtClean="0"/>
              <a:t> </a:t>
            </a:r>
            <a:r>
              <a:rPr lang="en-US" dirty="0" err="1" smtClean="0"/>
              <a:t>bespreek</a:t>
            </a:r>
            <a:r>
              <a:rPr lang="en-US" dirty="0" smtClean="0"/>
              <a:t> hoe je die </a:t>
            </a:r>
            <a:r>
              <a:rPr lang="en-US" dirty="0" err="1" smtClean="0"/>
              <a:t>kunt</a:t>
            </a:r>
            <a:r>
              <a:rPr lang="en-US" dirty="0" smtClean="0"/>
              <a:t> </a:t>
            </a:r>
            <a:r>
              <a:rPr lang="en-US" dirty="0" err="1" smtClean="0"/>
              <a:t>gebruiken</a:t>
            </a:r>
            <a:r>
              <a:rPr lang="en-US" dirty="0" smtClean="0"/>
              <a:t> in de </a:t>
            </a:r>
            <a:r>
              <a:rPr lang="en-US" dirty="0" err="1" smtClean="0"/>
              <a:t>klas</a:t>
            </a:r>
            <a:r>
              <a:rPr lang="en-US" dirty="0" smtClean="0"/>
              <a:t>. Je </a:t>
            </a:r>
            <a:r>
              <a:rPr lang="en-US" dirty="0" err="1" smtClean="0"/>
              <a:t>kunt</a:t>
            </a:r>
            <a:r>
              <a:rPr lang="en-US" dirty="0" smtClean="0"/>
              <a:t> </a:t>
            </a:r>
            <a:r>
              <a:rPr lang="en-US" dirty="0" err="1" smtClean="0"/>
              <a:t>ook</a:t>
            </a:r>
            <a:r>
              <a:rPr lang="en-US" dirty="0" smtClean="0"/>
              <a:t> </a:t>
            </a:r>
            <a:r>
              <a:rPr lang="en-US" dirty="0" err="1" smtClean="0"/>
              <a:t>kijken</a:t>
            </a:r>
            <a:r>
              <a:rPr lang="en-US" dirty="0" smtClean="0"/>
              <a:t> </a:t>
            </a:r>
            <a:r>
              <a:rPr lang="en-US" dirty="0" err="1" smtClean="0"/>
              <a:t>naar</a:t>
            </a:r>
            <a:r>
              <a:rPr lang="en-US" dirty="0" smtClean="0"/>
              <a:t> hoe je de </a:t>
            </a:r>
            <a:r>
              <a:rPr lang="en-US" dirty="0" err="1" smtClean="0"/>
              <a:t>opdracht</a:t>
            </a:r>
            <a:r>
              <a:rPr lang="en-US" dirty="0" smtClean="0"/>
              <a:t> </a:t>
            </a:r>
            <a:r>
              <a:rPr lang="en-US" dirty="0" err="1" smtClean="0"/>
              <a:t>meer</a:t>
            </a:r>
            <a:r>
              <a:rPr lang="en-US" dirty="0" smtClean="0"/>
              <a:t> </a:t>
            </a:r>
            <a:r>
              <a:rPr lang="en-US" dirty="0" err="1" smtClean="0"/>
              <a:t>probleemoplossingen</a:t>
            </a:r>
            <a:r>
              <a:rPr lang="en-US" dirty="0" smtClean="0"/>
              <a:t> </a:t>
            </a:r>
            <a:r>
              <a:rPr lang="en-US" dirty="0" err="1" smtClean="0"/>
              <a:t>ondersteunend</a:t>
            </a:r>
            <a:r>
              <a:rPr lang="en-US" dirty="0" smtClean="0"/>
              <a:t> </a:t>
            </a:r>
            <a:r>
              <a:rPr lang="en-US" dirty="0" err="1" smtClean="0"/>
              <a:t>kan</a:t>
            </a:r>
            <a:r>
              <a:rPr lang="en-US" dirty="0" smtClean="0"/>
              <a:t> </a:t>
            </a:r>
            <a:r>
              <a:rPr lang="en-US" dirty="0" err="1" smtClean="0"/>
              <a:t>maken</a:t>
            </a:r>
            <a:r>
              <a:rPr lang="en-US" dirty="0" smtClean="0"/>
              <a:t>.</a:t>
            </a:r>
            <a:r>
              <a:rPr lang="en-GB" dirty="0" smtClean="0"/>
              <a:t> </a:t>
            </a:r>
            <a:endParaRPr lang="en-GB" dirty="0"/>
          </a:p>
          <a:p>
            <a:pPr marL="0" lvl="0" indent="0">
              <a:buNone/>
            </a:pPr>
            <a:endParaRPr lang="en-GB" dirty="0"/>
          </a:p>
          <a:p>
            <a:pPr marL="0" lvl="0" indent="0">
              <a:buNone/>
            </a:pPr>
            <a:r>
              <a:rPr lang="en-US" dirty="0" err="1" smtClean="0"/>
              <a:t>Voer</a:t>
            </a:r>
            <a:r>
              <a:rPr lang="en-US" dirty="0" smtClean="0"/>
              <a:t> de </a:t>
            </a:r>
            <a:r>
              <a:rPr lang="en-US" dirty="0" err="1" smtClean="0"/>
              <a:t>opdracht</a:t>
            </a:r>
            <a:r>
              <a:rPr lang="en-US" dirty="0" smtClean="0"/>
              <a:t> </a:t>
            </a:r>
            <a:r>
              <a:rPr lang="en-US" dirty="0" err="1" smtClean="0"/>
              <a:t>uit</a:t>
            </a:r>
            <a:r>
              <a:rPr lang="en-US" dirty="0" smtClean="0"/>
              <a:t> </a:t>
            </a:r>
            <a:r>
              <a:rPr lang="en-US" dirty="0" err="1" smtClean="0"/>
              <a:t>en</a:t>
            </a:r>
            <a:r>
              <a:rPr lang="en-US" dirty="0" smtClean="0"/>
              <a:t> </a:t>
            </a:r>
            <a:r>
              <a:rPr lang="en-US" dirty="0" err="1" smtClean="0"/>
              <a:t>reflecteer</a:t>
            </a:r>
            <a:r>
              <a:rPr lang="en-US" dirty="0" smtClean="0"/>
              <a:t> hoe </a:t>
            </a:r>
            <a:r>
              <a:rPr lang="en-US" dirty="0" err="1" smtClean="0"/>
              <a:t>effectief</a:t>
            </a:r>
            <a:r>
              <a:rPr lang="en-US" dirty="0" smtClean="0"/>
              <a:t> de </a:t>
            </a:r>
            <a:r>
              <a:rPr lang="en-US" dirty="0" err="1" smtClean="0"/>
              <a:t>opdracht</a:t>
            </a:r>
            <a:r>
              <a:rPr lang="en-US" smtClean="0"/>
              <a:t> was.</a:t>
            </a:r>
            <a:endParaRPr lang="en-US" dirty="0"/>
          </a:p>
        </p:txBody>
      </p:sp>
      <p:pic>
        <p:nvPicPr>
          <p:cNvPr id="5" name="Picture 4" descr="nextsteps.jpg"/>
          <p:cNvPicPr>
            <a:picLocks/>
          </p:cNvPicPr>
          <p:nvPr/>
        </p:nvPicPr>
        <p:blipFill>
          <a:blip r:embed="rId3">
            <a:extLst>
              <a:ext uri="{28A0092B-C50C-407E-A947-70E740481C1C}">
                <a14:useLocalDpi xmlns:a14="http://schemas.microsoft.com/office/drawing/2010/main" val="0"/>
              </a:ext>
            </a:extLst>
          </a:blip>
          <a:stretch>
            <a:fillRect/>
          </a:stretch>
        </p:blipFill>
        <p:spPr>
          <a:xfrm>
            <a:off x="303843" y="4322799"/>
            <a:ext cx="1080000" cy="1080000"/>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8052" y="337638"/>
            <a:ext cx="1065791" cy="1080000"/>
          </a:xfrm>
          <a:prstGeom prst="rect">
            <a:avLst/>
          </a:prstGeom>
        </p:spPr>
      </p:pic>
    </p:spTree>
    <p:extLst>
      <p:ext uri="{BB962C8B-B14F-4D97-AF65-F5344CB8AC3E}">
        <p14:creationId xmlns:p14="http://schemas.microsoft.com/office/powerpoint/2010/main" val="978127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Overzicht</a:t>
            </a:r>
            <a:endParaRPr lang="en-US" dirty="0"/>
          </a:p>
        </p:txBody>
      </p:sp>
      <p:sp>
        <p:nvSpPr>
          <p:cNvPr id="3" name="Content Placeholder 2"/>
          <p:cNvSpPr>
            <a:spLocks noGrp="1"/>
          </p:cNvSpPr>
          <p:nvPr>
            <p:ph idx="1"/>
          </p:nvPr>
        </p:nvSpPr>
        <p:spPr>
          <a:xfrm>
            <a:off x="795130" y="1683727"/>
            <a:ext cx="7891670" cy="4525963"/>
          </a:xfrm>
        </p:spPr>
        <p:txBody>
          <a:bodyPr>
            <a:normAutofit fontScale="85000" lnSpcReduction="20000"/>
          </a:bodyPr>
          <a:lstStyle/>
          <a:p>
            <a:pPr marL="0" indent="0">
              <a:buNone/>
            </a:pPr>
            <a:r>
              <a:rPr lang="en-US" i="1" dirty="0" err="1" smtClean="0"/>
              <a:t>Doel</a:t>
            </a:r>
            <a:r>
              <a:rPr lang="en-US" i="1" dirty="0" smtClean="0"/>
              <a:t>:</a:t>
            </a:r>
            <a:endParaRPr lang="en-US" i="1" dirty="0" smtClean="0"/>
          </a:p>
          <a:p>
            <a:pPr marL="0" indent="0">
              <a:buNone/>
            </a:pPr>
            <a:r>
              <a:rPr lang="en-US" dirty="0" smtClean="0"/>
              <a:t>De </a:t>
            </a:r>
            <a:r>
              <a:rPr lang="en-US" dirty="0" err="1" smtClean="0"/>
              <a:t>kenmerken</a:t>
            </a:r>
            <a:r>
              <a:rPr lang="en-US" dirty="0" smtClean="0"/>
              <a:t> van </a:t>
            </a:r>
            <a:r>
              <a:rPr lang="en-US" dirty="0" err="1" smtClean="0"/>
              <a:t>probleem-oplos</a:t>
            </a:r>
            <a:r>
              <a:rPr lang="en-US" dirty="0" smtClean="0"/>
              <a:t> </a:t>
            </a:r>
            <a:r>
              <a:rPr lang="en-US" dirty="0" err="1" smtClean="0"/>
              <a:t>opdrachten</a:t>
            </a:r>
            <a:r>
              <a:rPr lang="en-US" dirty="0" smtClean="0"/>
              <a:t> </a:t>
            </a:r>
            <a:r>
              <a:rPr lang="en-US" dirty="0" err="1" smtClean="0"/>
              <a:t>begrijpen</a:t>
            </a:r>
            <a:r>
              <a:rPr lang="en-US" dirty="0" smtClean="0"/>
              <a:t> </a:t>
            </a:r>
            <a:r>
              <a:rPr lang="en-US" dirty="0" err="1" smtClean="0"/>
              <a:t>en</a:t>
            </a:r>
            <a:r>
              <a:rPr lang="en-US" dirty="0" smtClean="0"/>
              <a:t> de </a:t>
            </a:r>
            <a:r>
              <a:rPr lang="en-US" dirty="0" err="1" smtClean="0"/>
              <a:t>vaardigheden</a:t>
            </a:r>
            <a:r>
              <a:rPr lang="en-US" dirty="0" smtClean="0"/>
              <a:t> die </a:t>
            </a:r>
            <a:r>
              <a:rPr lang="en-US" dirty="0" err="1" smtClean="0"/>
              <a:t>leerlingen</a:t>
            </a:r>
            <a:r>
              <a:rPr lang="en-US" dirty="0" smtClean="0"/>
              <a:t> </a:t>
            </a:r>
            <a:r>
              <a:rPr lang="en-US" dirty="0" err="1" smtClean="0"/>
              <a:t>ontwikkelen</a:t>
            </a:r>
            <a:r>
              <a:rPr lang="en-US" dirty="0" smtClean="0"/>
              <a:t> </a:t>
            </a:r>
            <a:r>
              <a:rPr lang="en-US" dirty="0" err="1" smtClean="0"/>
              <a:t>tijdens</a:t>
            </a:r>
            <a:r>
              <a:rPr lang="en-US" dirty="0" smtClean="0"/>
              <a:t> het </a:t>
            </a:r>
            <a:r>
              <a:rPr lang="en-US" dirty="0" err="1" smtClean="0"/>
              <a:t>uitvoeren</a:t>
            </a:r>
            <a:r>
              <a:rPr lang="en-US" dirty="0" smtClean="0"/>
              <a:t> van de </a:t>
            </a:r>
            <a:r>
              <a:rPr lang="en-US" dirty="0" err="1" smtClean="0"/>
              <a:t>opdracht</a:t>
            </a:r>
            <a:r>
              <a:rPr lang="en-US" dirty="0" smtClean="0"/>
              <a:t>.</a:t>
            </a:r>
            <a:endParaRPr lang="en-US" dirty="0" smtClean="0"/>
          </a:p>
          <a:p>
            <a:pPr marL="0" indent="0">
              <a:buNone/>
            </a:pPr>
            <a:endParaRPr lang="en-US" i="1" dirty="0" smtClean="0"/>
          </a:p>
          <a:p>
            <a:pPr marL="0" indent="0">
              <a:buNone/>
            </a:pPr>
            <a:r>
              <a:rPr lang="en-US" i="1" dirty="0" smtClean="0"/>
              <a:t>We </a:t>
            </a:r>
            <a:r>
              <a:rPr lang="en-US" i="1" dirty="0" err="1" smtClean="0"/>
              <a:t>zu</a:t>
            </a:r>
            <a:r>
              <a:rPr lang="en-US" i="1" dirty="0" err="1" smtClean="0"/>
              <a:t>llen</a:t>
            </a:r>
            <a:r>
              <a:rPr lang="en-US" i="1" dirty="0" smtClean="0"/>
              <a:t>:</a:t>
            </a:r>
            <a:endParaRPr lang="en-US" i="1" dirty="0" smtClean="0"/>
          </a:p>
          <a:p>
            <a:r>
              <a:rPr lang="en-US" dirty="0" err="1" smtClean="0"/>
              <a:t>Een</a:t>
            </a:r>
            <a:r>
              <a:rPr lang="en-US" dirty="0" smtClean="0"/>
              <a:t> </a:t>
            </a:r>
            <a:r>
              <a:rPr lang="en-US" dirty="0" err="1" smtClean="0"/>
              <a:t>voorbeeld</a:t>
            </a:r>
            <a:r>
              <a:rPr lang="en-US" dirty="0" smtClean="0"/>
              <a:t> </a:t>
            </a:r>
            <a:r>
              <a:rPr lang="en-US" dirty="0" err="1" smtClean="0"/>
              <a:t>opdracht</a:t>
            </a:r>
            <a:r>
              <a:rPr lang="en-US" dirty="0" smtClean="0"/>
              <a:t> </a:t>
            </a:r>
            <a:r>
              <a:rPr lang="en-US" dirty="0" err="1" smtClean="0"/>
              <a:t>bespreken</a:t>
            </a:r>
            <a:r>
              <a:rPr lang="en-US" dirty="0" smtClean="0"/>
              <a:t>;</a:t>
            </a:r>
            <a:endParaRPr lang="en-US" dirty="0" smtClean="0"/>
          </a:p>
          <a:p>
            <a:r>
              <a:rPr lang="en-US" dirty="0" err="1" smtClean="0"/>
              <a:t>Eigenschappen</a:t>
            </a:r>
            <a:r>
              <a:rPr lang="en-US" dirty="0" smtClean="0"/>
              <a:t> </a:t>
            </a:r>
            <a:r>
              <a:rPr lang="en-US" dirty="0" err="1" smtClean="0"/>
              <a:t>identificeren</a:t>
            </a:r>
            <a:r>
              <a:rPr lang="en-US" dirty="0" smtClean="0"/>
              <a:t> van </a:t>
            </a:r>
            <a:r>
              <a:rPr lang="en-US" dirty="0" err="1" smtClean="0"/>
              <a:t>probleem-oplos</a:t>
            </a:r>
            <a:r>
              <a:rPr lang="en-US" dirty="0" smtClean="0"/>
              <a:t> </a:t>
            </a:r>
            <a:r>
              <a:rPr lang="en-US" dirty="0" err="1" smtClean="0"/>
              <a:t>opdrachten</a:t>
            </a:r>
            <a:r>
              <a:rPr lang="en-US" dirty="0" smtClean="0"/>
              <a:t>;</a:t>
            </a:r>
            <a:endParaRPr lang="en-US" dirty="0" smtClean="0"/>
          </a:p>
          <a:p>
            <a:r>
              <a:rPr lang="en-US" dirty="0" err="1" smtClean="0"/>
              <a:t>Beschouwen</a:t>
            </a:r>
            <a:r>
              <a:rPr lang="en-US" dirty="0" smtClean="0"/>
              <a:t> </a:t>
            </a:r>
            <a:r>
              <a:rPr lang="en-US" dirty="0" err="1" smtClean="0"/>
              <a:t>welke</a:t>
            </a:r>
            <a:r>
              <a:rPr lang="en-US" dirty="0" smtClean="0"/>
              <a:t> </a:t>
            </a:r>
            <a:r>
              <a:rPr lang="en-US" dirty="0" err="1" smtClean="0"/>
              <a:t>vaardigheden</a:t>
            </a:r>
            <a:r>
              <a:rPr lang="en-US" dirty="0" smtClean="0"/>
              <a:t> </a:t>
            </a:r>
            <a:r>
              <a:rPr lang="en-US" dirty="0" err="1" smtClean="0"/>
              <a:t>leerlingen</a:t>
            </a:r>
            <a:r>
              <a:rPr lang="en-US" dirty="0" smtClean="0"/>
              <a:t> </a:t>
            </a:r>
            <a:r>
              <a:rPr lang="en-US" dirty="0" err="1" smtClean="0"/>
              <a:t>nodig</a:t>
            </a:r>
            <a:r>
              <a:rPr lang="en-US" dirty="0" smtClean="0"/>
              <a:t> </a:t>
            </a:r>
            <a:r>
              <a:rPr lang="en-US" dirty="0" err="1" smtClean="0"/>
              <a:t>hebben</a:t>
            </a:r>
            <a:r>
              <a:rPr lang="en-US" dirty="0" smtClean="0"/>
              <a:t> om de </a:t>
            </a:r>
            <a:r>
              <a:rPr lang="en-US" dirty="0" err="1" smtClean="0"/>
              <a:t>opdracht</a:t>
            </a:r>
            <a:r>
              <a:rPr lang="en-US" dirty="0" smtClean="0"/>
              <a:t> </a:t>
            </a:r>
            <a:r>
              <a:rPr lang="en-US" dirty="0" err="1" smtClean="0"/>
              <a:t>goed</a:t>
            </a:r>
            <a:r>
              <a:rPr lang="en-US" dirty="0" smtClean="0"/>
              <a:t> </a:t>
            </a:r>
            <a:r>
              <a:rPr lang="en-US" dirty="0" err="1" smtClean="0"/>
              <a:t>uit</a:t>
            </a:r>
            <a:r>
              <a:rPr lang="en-US" dirty="0" smtClean="0"/>
              <a:t> </a:t>
            </a:r>
            <a:r>
              <a:rPr lang="en-US" dirty="0" err="1" smtClean="0"/>
              <a:t>te</a:t>
            </a:r>
            <a:r>
              <a:rPr lang="en-US" dirty="0" smtClean="0"/>
              <a:t> </a:t>
            </a:r>
            <a:r>
              <a:rPr lang="en-US" dirty="0" err="1" smtClean="0"/>
              <a:t>voeren</a:t>
            </a:r>
            <a:r>
              <a:rPr lang="en-US" dirty="0" smtClean="0"/>
              <a:t>.</a:t>
            </a:r>
            <a:endParaRPr lang="en-US" dirty="0" smtClean="0"/>
          </a:p>
        </p:txBody>
      </p:sp>
      <p:pic>
        <p:nvPicPr>
          <p:cNvPr id="4" name="Picture 3" descr="60min.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04800"/>
            <a:ext cx="1065791" cy="1080000"/>
          </a:xfrm>
          <a:prstGeom prst="rect">
            <a:avLst/>
          </a:prstGeom>
        </p:spPr>
      </p:pic>
    </p:spTree>
    <p:extLst>
      <p:ext uri="{BB962C8B-B14F-4D97-AF65-F5344CB8AC3E}">
        <p14:creationId xmlns:p14="http://schemas.microsoft.com/office/powerpoint/2010/main" val="1347168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455"/>
            <a:ext cx="8452338" cy="1143000"/>
          </a:xfrm>
        </p:spPr>
        <p:txBody>
          <a:bodyPr/>
          <a:lstStyle/>
          <a:p>
            <a:r>
              <a:rPr lang="en-US" dirty="0" err="1" smtClean="0"/>
              <a:t>Opdrachten</a:t>
            </a:r>
            <a:r>
              <a:rPr lang="en-US" dirty="0" smtClean="0"/>
              <a:t> </a:t>
            </a:r>
            <a:r>
              <a:rPr lang="en-US" dirty="0" err="1" smtClean="0"/>
              <a:t>vergelijken</a:t>
            </a:r>
            <a:endParaRPr lang="en-US" dirty="0"/>
          </a:p>
        </p:txBody>
      </p:sp>
      <p:sp>
        <p:nvSpPr>
          <p:cNvPr id="3" name="Content Placeholder 2"/>
          <p:cNvSpPr>
            <a:spLocks noGrp="1"/>
          </p:cNvSpPr>
          <p:nvPr>
            <p:ph idx="1"/>
          </p:nvPr>
        </p:nvSpPr>
        <p:spPr>
          <a:xfrm>
            <a:off x="937846" y="2227385"/>
            <a:ext cx="7748954" cy="4133241"/>
          </a:xfrm>
        </p:spPr>
        <p:txBody>
          <a:bodyPr/>
          <a:lstStyle/>
          <a:p>
            <a:pPr marL="0" indent="0">
              <a:buNone/>
            </a:pPr>
            <a:r>
              <a:rPr lang="en-US" dirty="0" smtClean="0"/>
              <a:t>Lees de </a:t>
            </a:r>
            <a:r>
              <a:rPr lang="en-US" dirty="0" err="1" smtClean="0"/>
              <a:t>voorbeeld</a:t>
            </a:r>
            <a:r>
              <a:rPr lang="en-US" dirty="0" smtClean="0"/>
              <a:t> </a:t>
            </a:r>
            <a:r>
              <a:rPr lang="en-US" dirty="0" err="1" smtClean="0"/>
              <a:t>opdrachten</a:t>
            </a:r>
            <a:r>
              <a:rPr lang="en-US" dirty="0" smtClean="0"/>
              <a:t> door.</a:t>
            </a:r>
            <a:endParaRPr lang="en-US" dirty="0" smtClean="0"/>
          </a:p>
          <a:p>
            <a:pPr marL="0" indent="0">
              <a:buNone/>
            </a:pPr>
            <a:endParaRPr lang="en-US" dirty="0"/>
          </a:p>
          <a:p>
            <a:pPr marL="0" indent="0">
              <a:buNone/>
            </a:pPr>
            <a:r>
              <a:rPr lang="en-US" dirty="0" smtClean="0"/>
              <a:t>In duo’s:</a:t>
            </a:r>
            <a:endParaRPr lang="en-US" dirty="0" smtClean="0"/>
          </a:p>
          <a:p>
            <a:r>
              <a:rPr lang="en-US" dirty="0" err="1" smtClean="0"/>
              <a:t>Vergelijk</a:t>
            </a:r>
            <a:r>
              <a:rPr lang="en-US" dirty="0" smtClean="0"/>
              <a:t> de taken;</a:t>
            </a:r>
            <a:endParaRPr lang="en-US" dirty="0" smtClean="0"/>
          </a:p>
          <a:p>
            <a:r>
              <a:rPr lang="en-US" dirty="0" err="1" smtClean="0"/>
              <a:t>Identificeer</a:t>
            </a:r>
            <a:r>
              <a:rPr lang="en-US" dirty="0" smtClean="0"/>
              <a:t> </a:t>
            </a:r>
            <a:r>
              <a:rPr lang="en-US" dirty="0" err="1" smtClean="0"/>
              <a:t>kenmerken</a:t>
            </a:r>
            <a:r>
              <a:rPr lang="en-US" dirty="0" smtClean="0"/>
              <a:t> van de taken;</a:t>
            </a:r>
            <a:endParaRPr lang="en-US" dirty="0" smtClean="0"/>
          </a:p>
          <a:p>
            <a:r>
              <a:rPr lang="en-US" dirty="0" err="1" smtClean="0"/>
              <a:t>Identificeer</a:t>
            </a:r>
            <a:r>
              <a:rPr lang="en-US" dirty="0" smtClean="0"/>
              <a:t> de </a:t>
            </a:r>
            <a:r>
              <a:rPr lang="en-US" dirty="0" err="1" smtClean="0"/>
              <a:t>verschillen</a:t>
            </a:r>
            <a:r>
              <a:rPr lang="en-US" dirty="0" smtClean="0"/>
              <a:t> </a:t>
            </a:r>
            <a:r>
              <a:rPr lang="en-US" dirty="0" err="1" smtClean="0"/>
              <a:t>tussen</a:t>
            </a:r>
            <a:r>
              <a:rPr lang="en-US" dirty="0" smtClean="0"/>
              <a:t> de taken.</a:t>
            </a:r>
            <a:endParaRPr lang="en-US" dirty="0" smtClean="0"/>
          </a:p>
          <a:p>
            <a:pPr marL="0" indent="0">
              <a:buNone/>
            </a:pPr>
            <a:endParaRPr lang="en-US" dirty="0"/>
          </a:p>
        </p:txBody>
      </p:sp>
      <p:pic>
        <p:nvPicPr>
          <p:cNvPr id="5" name="Picture 4"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635" y="536455"/>
            <a:ext cx="1065791" cy="1080000"/>
          </a:xfrm>
          <a:prstGeom prst="rect">
            <a:avLst/>
          </a:prstGeom>
        </p:spPr>
      </p:pic>
    </p:spTree>
    <p:extLst>
      <p:ext uri="{BB962C8B-B14F-4D97-AF65-F5344CB8AC3E}">
        <p14:creationId xmlns:p14="http://schemas.microsoft.com/office/powerpoint/2010/main" val="146241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5554" y="539261"/>
            <a:ext cx="6951245" cy="1143000"/>
          </a:xfrm>
        </p:spPr>
        <p:txBody>
          <a:bodyPr/>
          <a:lstStyle/>
          <a:p>
            <a:r>
              <a:rPr lang="en-US" dirty="0" err="1" smtClean="0"/>
              <a:t>Kenmerken</a:t>
            </a:r>
            <a:r>
              <a:rPr lang="en-US" dirty="0" smtClean="0"/>
              <a:t> </a:t>
            </a:r>
            <a:r>
              <a:rPr lang="en-US" dirty="0" err="1" smtClean="0"/>
              <a:t>en</a:t>
            </a:r>
            <a:r>
              <a:rPr lang="en-US" dirty="0" smtClean="0"/>
              <a:t> </a:t>
            </a:r>
            <a:r>
              <a:rPr lang="en-US" dirty="0" err="1" smtClean="0"/>
              <a:t>eisen</a:t>
            </a:r>
            <a:endParaRPr lang="en-US" dirty="0"/>
          </a:p>
        </p:txBody>
      </p:sp>
      <p:sp>
        <p:nvSpPr>
          <p:cNvPr id="3" name="Content Placeholder 2"/>
          <p:cNvSpPr>
            <a:spLocks noGrp="1"/>
          </p:cNvSpPr>
          <p:nvPr>
            <p:ph idx="1"/>
          </p:nvPr>
        </p:nvSpPr>
        <p:spPr>
          <a:xfrm>
            <a:off x="457200" y="2188308"/>
            <a:ext cx="8229600" cy="3937855"/>
          </a:xfrm>
        </p:spPr>
        <p:txBody>
          <a:bodyPr>
            <a:normAutofit/>
          </a:bodyPr>
          <a:lstStyle/>
          <a:p>
            <a:r>
              <a:rPr lang="en-US" dirty="0" err="1" smtClean="0"/>
              <a:t>Deel</a:t>
            </a:r>
            <a:r>
              <a:rPr lang="en-US" dirty="0" smtClean="0"/>
              <a:t> de </a:t>
            </a:r>
            <a:r>
              <a:rPr lang="en-US" dirty="0" err="1" smtClean="0"/>
              <a:t>ideeën</a:t>
            </a:r>
            <a:r>
              <a:rPr lang="en-US" dirty="0" smtClean="0"/>
              <a:t> van je </a:t>
            </a:r>
            <a:r>
              <a:rPr lang="en-US" dirty="0" err="1" smtClean="0"/>
              <a:t>discussie</a:t>
            </a:r>
            <a:r>
              <a:rPr lang="en-US" dirty="0" smtClean="0"/>
              <a:t>.</a:t>
            </a:r>
            <a:endParaRPr lang="en-US" dirty="0" smtClean="0"/>
          </a:p>
          <a:p>
            <a:r>
              <a:rPr lang="en-US" dirty="0" err="1" smtClean="0"/>
              <a:t>Maak</a:t>
            </a:r>
            <a:r>
              <a:rPr lang="en-US" dirty="0" smtClean="0"/>
              <a:t> met de hele </a:t>
            </a:r>
            <a:r>
              <a:rPr lang="en-US" dirty="0" err="1" smtClean="0"/>
              <a:t>groep</a:t>
            </a:r>
            <a:r>
              <a:rPr lang="en-US" dirty="0" smtClean="0"/>
              <a:t> </a:t>
            </a:r>
            <a:r>
              <a:rPr lang="en-US" dirty="0" err="1" smtClean="0"/>
              <a:t>een</a:t>
            </a:r>
            <a:r>
              <a:rPr lang="en-US" dirty="0" smtClean="0"/>
              <a:t> </a:t>
            </a:r>
            <a:r>
              <a:rPr lang="en-US" dirty="0" err="1" smtClean="0"/>
              <a:t>lijst</a:t>
            </a:r>
            <a:r>
              <a:rPr lang="en-US" dirty="0" smtClean="0"/>
              <a:t> van </a:t>
            </a:r>
            <a:r>
              <a:rPr lang="en-US" dirty="0" err="1" smtClean="0"/>
              <a:t>hoofdkenmerken</a:t>
            </a:r>
            <a:r>
              <a:rPr lang="en-US" dirty="0" smtClean="0"/>
              <a:t> </a:t>
            </a:r>
            <a:r>
              <a:rPr lang="en-US" dirty="0" err="1" smtClean="0"/>
              <a:t>voor</a:t>
            </a:r>
            <a:r>
              <a:rPr lang="en-US" dirty="0" smtClean="0"/>
              <a:t> </a:t>
            </a:r>
            <a:r>
              <a:rPr lang="en-US" dirty="0" err="1" smtClean="0"/>
              <a:t>elke</a:t>
            </a:r>
            <a:r>
              <a:rPr lang="en-US" dirty="0" smtClean="0"/>
              <a:t> </a:t>
            </a:r>
            <a:r>
              <a:rPr lang="en-US" dirty="0" err="1" smtClean="0"/>
              <a:t>opdracht</a:t>
            </a:r>
            <a:r>
              <a:rPr lang="en-US" dirty="0" smtClean="0"/>
              <a:t>.</a:t>
            </a:r>
            <a:endParaRPr lang="en-US" dirty="0" smtClean="0"/>
          </a:p>
          <a:p>
            <a:r>
              <a:rPr lang="en-US" dirty="0" smtClean="0"/>
              <a:t>Wat </a:t>
            </a:r>
            <a:r>
              <a:rPr lang="en-US" dirty="0" err="1" smtClean="0"/>
              <a:t>zijn</a:t>
            </a:r>
            <a:r>
              <a:rPr lang="en-US" dirty="0" smtClean="0"/>
              <a:t> de </a:t>
            </a:r>
            <a:r>
              <a:rPr lang="en-US" dirty="0" err="1" smtClean="0"/>
              <a:t>eisen</a:t>
            </a:r>
            <a:r>
              <a:rPr lang="en-US" dirty="0" smtClean="0"/>
              <a:t> </a:t>
            </a:r>
            <a:r>
              <a:rPr lang="en-US" dirty="0" err="1" smtClean="0"/>
              <a:t>voor</a:t>
            </a:r>
            <a:r>
              <a:rPr lang="en-US" dirty="0" smtClean="0"/>
              <a:t> </a:t>
            </a:r>
            <a:r>
              <a:rPr lang="en-US" dirty="0" err="1" smtClean="0"/>
              <a:t>leerlingen</a:t>
            </a:r>
            <a:r>
              <a:rPr lang="en-US" dirty="0" smtClean="0"/>
              <a:t> om de </a:t>
            </a:r>
            <a:r>
              <a:rPr lang="en-US" dirty="0" err="1" smtClean="0"/>
              <a:t>opdrachten</a:t>
            </a:r>
            <a:r>
              <a:rPr lang="en-US" dirty="0" smtClean="0"/>
              <a:t> </a:t>
            </a:r>
            <a:r>
              <a:rPr lang="en-US" dirty="0" err="1" smtClean="0"/>
              <a:t>te</a:t>
            </a:r>
            <a:r>
              <a:rPr lang="en-US" dirty="0" smtClean="0"/>
              <a:t> </a:t>
            </a:r>
            <a:r>
              <a:rPr lang="en-US" dirty="0" err="1" smtClean="0"/>
              <a:t>kunnen</a:t>
            </a:r>
            <a:r>
              <a:rPr lang="en-US" dirty="0" smtClean="0"/>
              <a:t> </a:t>
            </a:r>
            <a:r>
              <a:rPr lang="en-US" dirty="0" err="1" smtClean="0"/>
              <a:t>uitvoeren</a:t>
            </a:r>
            <a:r>
              <a:rPr lang="en-US" dirty="0" smtClean="0"/>
              <a:t>?</a:t>
            </a:r>
            <a:endParaRPr lang="en-US" dirty="0" smtClean="0"/>
          </a:p>
          <a:p>
            <a:r>
              <a:rPr lang="en-US" dirty="0" err="1" smtClean="0"/>
              <a:t>Orden</a:t>
            </a:r>
            <a:r>
              <a:rPr lang="en-US" dirty="0" smtClean="0"/>
              <a:t> de </a:t>
            </a:r>
            <a:r>
              <a:rPr lang="en-US" dirty="0" err="1" smtClean="0"/>
              <a:t>opdracht</a:t>
            </a:r>
            <a:r>
              <a:rPr lang="en-US" dirty="0" smtClean="0"/>
              <a:t> op basis van de mate van </a:t>
            </a:r>
            <a:r>
              <a:rPr lang="en-US" dirty="0" err="1" smtClean="0"/>
              <a:t>probleemoplossende</a:t>
            </a:r>
            <a:r>
              <a:rPr lang="en-US" dirty="0" smtClean="0"/>
              <a:t> </a:t>
            </a:r>
            <a:r>
              <a:rPr lang="en-US" dirty="0" err="1" smtClean="0"/>
              <a:t>eisen</a:t>
            </a:r>
            <a:r>
              <a:rPr lang="en-US" dirty="0" smtClean="0"/>
              <a:t>,</a:t>
            </a:r>
            <a:endParaRPr lang="en-US" dirty="0"/>
          </a:p>
        </p:txBody>
      </p:sp>
      <p:pic>
        <p:nvPicPr>
          <p:cNvPr id="4" name="Picture 3"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06046"/>
            <a:ext cx="1065791" cy="1080000"/>
          </a:xfrm>
          <a:prstGeom prst="rect">
            <a:avLst/>
          </a:prstGeom>
        </p:spPr>
      </p:pic>
    </p:spTree>
    <p:extLst>
      <p:ext uri="{BB962C8B-B14F-4D97-AF65-F5344CB8AC3E}">
        <p14:creationId xmlns:p14="http://schemas.microsoft.com/office/powerpoint/2010/main" val="128917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4463" y="474357"/>
            <a:ext cx="7182337" cy="1143000"/>
          </a:xfrm>
        </p:spPr>
        <p:txBody>
          <a:bodyPr/>
          <a:lstStyle/>
          <a:p>
            <a:r>
              <a:rPr lang="en-US" dirty="0" err="1" smtClean="0"/>
              <a:t>Prioriseren</a:t>
            </a:r>
            <a:r>
              <a:rPr lang="en-US" dirty="0" smtClean="0"/>
              <a:t> van </a:t>
            </a:r>
            <a:r>
              <a:rPr lang="en-US" dirty="0" err="1" smtClean="0"/>
              <a:t>kenmerken</a:t>
            </a:r>
            <a:endParaRPr lang="en-US" dirty="0"/>
          </a:p>
        </p:txBody>
      </p:sp>
      <p:pic>
        <p:nvPicPr>
          <p:cNvPr id="4" name="Picture 3" descr="smallgroup.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3" y="410093"/>
            <a:ext cx="1066829" cy="1080000"/>
          </a:xfrm>
          <a:prstGeom prst="rect">
            <a:avLst/>
          </a:prstGeom>
        </p:spPr>
      </p:pic>
      <p:sp>
        <p:nvSpPr>
          <p:cNvPr id="5" name="Content Placeholder 2"/>
          <p:cNvSpPr>
            <a:spLocks noGrp="1"/>
          </p:cNvSpPr>
          <p:nvPr>
            <p:ph idx="1"/>
          </p:nvPr>
        </p:nvSpPr>
        <p:spPr>
          <a:xfrm>
            <a:off x="457200" y="1778000"/>
            <a:ext cx="8229600" cy="4348163"/>
          </a:xfrm>
        </p:spPr>
        <p:txBody>
          <a:bodyPr/>
          <a:lstStyle/>
          <a:p>
            <a:pPr marL="0" indent="0">
              <a:buNone/>
            </a:pPr>
            <a:r>
              <a:rPr lang="en-US" dirty="0" err="1" smtClean="0"/>
              <a:t>Bespreek</a:t>
            </a:r>
            <a:r>
              <a:rPr lang="en-US" dirty="0" smtClean="0"/>
              <a:t> in </a:t>
            </a:r>
            <a:r>
              <a:rPr lang="en-US" dirty="0" err="1" smtClean="0"/>
              <a:t>kleine</a:t>
            </a:r>
            <a:r>
              <a:rPr lang="en-US" dirty="0" smtClean="0"/>
              <a:t> </a:t>
            </a:r>
            <a:r>
              <a:rPr lang="en-US" dirty="0" err="1" smtClean="0"/>
              <a:t>groepen</a:t>
            </a:r>
            <a:r>
              <a:rPr lang="en-US" dirty="0" smtClean="0"/>
              <a:t> de </a:t>
            </a:r>
            <a:r>
              <a:rPr lang="en-US" dirty="0" err="1" smtClean="0"/>
              <a:t>kaartjes</a:t>
            </a:r>
            <a:r>
              <a:rPr lang="en-US" dirty="0" smtClean="0"/>
              <a:t> </a:t>
            </a:r>
            <a:r>
              <a:rPr lang="en-US" dirty="0" err="1" smtClean="0"/>
              <a:t>en</a:t>
            </a:r>
            <a:r>
              <a:rPr lang="en-US" dirty="0" smtClean="0"/>
              <a:t> </a:t>
            </a:r>
            <a:r>
              <a:rPr lang="en-US" dirty="0" err="1" smtClean="0"/>
              <a:t>deel</a:t>
            </a:r>
            <a:r>
              <a:rPr lang="en-US" dirty="0" smtClean="0"/>
              <a:t> </a:t>
            </a:r>
            <a:r>
              <a:rPr lang="en-US" dirty="0" err="1" smtClean="0"/>
              <a:t>deze</a:t>
            </a:r>
            <a:r>
              <a:rPr lang="en-US" dirty="0" smtClean="0"/>
              <a:t> in op basis van </a:t>
            </a:r>
            <a:r>
              <a:rPr lang="en-US" dirty="0" err="1" smtClean="0"/>
              <a:t>welke</a:t>
            </a:r>
            <a:r>
              <a:rPr lang="en-US" dirty="0" smtClean="0"/>
              <a:t> </a:t>
            </a:r>
            <a:r>
              <a:rPr lang="en-US" dirty="0" err="1" smtClean="0"/>
              <a:t>kenmerken</a:t>
            </a:r>
            <a:r>
              <a:rPr lang="en-US" dirty="0" smtClean="0"/>
              <a:t> </a:t>
            </a:r>
            <a:r>
              <a:rPr lang="en-US" dirty="0" err="1" smtClean="0"/>
              <a:t>nodig</a:t>
            </a:r>
            <a:r>
              <a:rPr lang="en-US" dirty="0" smtClean="0"/>
              <a:t> </a:t>
            </a:r>
            <a:r>
              <a:rPr lang="en-US" dirty="0" err="1" smtClean="0"/>
              <a:t>zijn</a:t>
            </a:r>
            <a:r>
              <a:rPr lang="en-US" dirty="0" smtClean="0"/>
              <a:t> in </a:t>
            </a:r>
            <a:r>
              <a:rPr lang="en-US" dirty="0" err="1" smtClean="0"/>
              <a:t>een</a:t>
            </a:r>
            <a:r>
              <a:rPr lang="en-US" dirty="0" smtClean="0"/>
              <a:t> </a:t>
            </a:r>
            <a:r>
              <a:rPr lang="en-US" dirty="0" err="1" smtClean="0"/>
              <a:t>probleem-oplossing</a:t>
            </a:r>
            <a:r>
              <a:rPr lang="en-US" dirty="0" smtClean="0"/>
              <a:t> </a:t>
            </a:r>
            <a:r>
              <a:rPr lang="en-US" dirty="0" err="1" smtClean="0"/>
              <a:t>opdracht</a:t>
            </a:r>
            <a:r>
              <a:rPr lang="en-US" dirty="0" smtClean="0"/>
              <a:t>.</a:t>
            </a:r>
            <a:endParaRPr lang="en-US" dirty="0" smtClean="0"/>
          </a:p>
          <a:p>
            <a:pPr marL="0" indent="0">
              <a:buNone/>
            </a:pPr>
            <a:r>
              <a:rPr lang="en-US" dirty="0" smtClean="0"/>
              <a:t>	</a:t>
            </a:r>
            <a:r>
              <a:rPr lang="en-US" u="sng" dirty="0" err="1" smtClean="0">
                <a:solidFill>
                  <a:srgbClr val="000090"/>
                </a:solidFill>
              </a:rPr>
              <a:t>Altijd</a:t>
            </a:r>
            <a:r>
              <a:rPr lang="en-US" dirty="0" smtClean="0"/>
              <a:t>			</a:t>
            </a:r>
            <a:r>
              <a:rPr lang="en-US" u="sng" dirty="0" err="1" smtClean="0">
                <a:solidFill>
                  <a:srgbClr val="000090"/>
                </a:solidFill>
              </a:rPr>
              <a:t>Soms</a:t>
            </a:r>
            <a:r>
              <a:rPr lang="en-US" dirty="0" smtClean="0"/>
              <a:t>			</a:t>
            </a:r>
            <a:r>
              <a:rPr lang="en-US" u="sng" dirty="0" err="1" smtClean="0">
                <a:solidFill>
                  <a:srgbClr val="000090"/>
                </a:solidFill>
              </a:rPr>
              <a:t>Nooit</a:t>
            </a:r>
            <a:endParaRPr lang="en-US" u="sng" dirty="0">
              <a:solidFill>
                <a:srgbClr val="000090"/>
              </a:solidFill>
            </a:endParaRPr>
          </a:p>
        </p:txBody>
      </p:sp>
    </p:spTree>
    <p:extLst>
      <p:ext uri="{BB962C8B-B14F-4D97-AF65-F5344CB8AC3E}">
        <p14:creationId xmlns:p14="http://schemas.microsoft.com/office/powerpoint/2010/main" val="548696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Opdrachten</a:t>
            </a:r>
            <a:r>
              <a:rPr lang="en-US" dirty="0" smtClean="0"/>
              <a:t> </a:t>
            </a:r>
            <a:r>
              <a:rPr lang="en-US" dirty="0" err="1" smtClean="0"/>
              <a:t>bespreken</a:t>
            </a:r>
            <a:endParaRPr lang="en-US" dirty="0"/>
          </a:p>
        </p:txBody>
      </p:sp>
      <p:sp>
        <p:nvSpPr>
          <p:cNvPr id="3" name="Content Placeholder 2"/>
          <p:cNvSpPr>
            <a:spLocks noGrp="1"/>
          </p:cNvSpPr>
          <p:nvPr>
            <p:ph idx="1"/>
          </p:nvPr>
        </p:nvSpPr>
        <p:spPr>
          <a:xfrm>
            <a:off x="914400" y="1600200"/>
            <a:ext cx="7553739" cy="4525963"/>
          </a:xfrm>
        </p:spPr>
        <p:txBody>
          <a:bodyPr>
            <a:normAutofit/>
          </a:bodyPr>
          <a:lstStyle/>
          <a:p>
            <a:pPr marL="0" indent="0">
              <a:buNone/>
            </a:pPr>
            <a:r>
              <a:rPr lang="en-US" dirty="0" err="1" smtClean="0"/>
              <a:t>Deel</a:t>
            </a:r>
            <a:r>
              <a:rPr lang="en-US" dirty="0" smtClean="0"/>
              <a:t> </a:t>
            </a:r>
            <a:r>
              <a:rPr lang="en-US" dirty="0" err="1" smtClean="0"/>
              <a:t>jullie</a:t>
            </a:r>
            <a:r>
              <a:rPr lang="en-US" dirty="0" smtClean="0"/>
              <a:t> </a:t>
            </a:r>
            <a:r>
              <a:rPr lang="en-US" dirty="0" err="1" smtClean="0"/>
              <a:t>bevindingen</a:t>
            </a:r>
            <a:r>
              <a:rPr lang="en-US" dirty="0" smtClean="0"/>
              <a:t> met de </a:t>
            </a:r>
            <a:r>
              <a:rPr lang="en-US" dirty="0" err="1" smtClean="0"/>
              <a:t>groep</a:t>
            </a:r>
            <a:r>
              <a:rPr lang="en-US" dirty="0" smtClean="0"/>
              <a:t>.</a:t>
            </a:r>
            <a:endParaRPr lang="en-US" dirty="0" smtClean="0"/>
          </a:p>
          <a:p>
            <a:r>
              <a:rPr lang="en-US" dirty="0" err="1" smtClean="0"/>
              <a:t>Welke</a:t>
            </a:r>
            <a:r>
              <a:rPr lang="en-US" dirty="0" smtClean="0"/>
              <a:t> </a:t>
            </a:r>
            <a:r>
              <a:rPr lang="en-US" dirty="0" err="1" smtClean="0"/>
              <a:t>kenmerken</a:t>
            </a:r>
            <a:r>
              <a:rPr lang="en-US" dirty="0" smtClean="0"/>
              <a:t> </a:t>
            </a:r>
            <a:r>
              <a:rPr lang="en-US" dirty="0" err="1" smtClean="0"/>
              <a:t>zijn</a:t>
            </a:r>
            <a:r>
              <a:rPr lang="en-US" dirty="0" smtClean="0"/>
              <a:t> </a:t>
            </a:r>
            <a:r>
              <a:rPr lang="en-US" i="1" dirty="0" err="1" smtClean="0"/>
              <a:t>altijd</a:t>
            </a:r>
            <a:r>
              <a:rPr lang="en-US" dirty="0" smtClean="0"/>
              <a:t> </a:t>
            </a:r>
            <a:r>
              <a:rPr lang="en-US" dirty="0" err="1" smtClean="0"/>
              <a:t>aanwezig</a:t>
            </a:r>
            <a:r>
              <a:rPr lang="en-US" dirty="0" smtClean="0"/>
              <a:t>?</a:t>
            </a:r>
            <a:endParaRPr lang="en-US" dirty="0" smtClean="0"/>
          </a:p>
          <a:p>
            <a:r>
              <a:rPr lang="en-US" dirty="0" err="1" smtClean="0"/>
              <a:t>Welke</a:t>
            </a:r>
            <a:r>
              <a:rPr lang="en-US" dirty="0" smtClean="0"/>
              <a:t> </a:t>
            </a:r>
            <a:r>
              <a:rPr lang="en-US" dirty="0" err="1" smtClean="0"/>
              <a:t>kenmerken</a:t>
            </a:r>
            <a:r>
              <a:rPr lang="en-US" dirty="0" smtClean="0"/>
              <a:t> </a:t>
            </a:r>
            <a:r>
              <a:rPr lang="en-US" dirty="0" err="1" smtClean="0"/>
              <a:t>zijn</a:t>
            </a:r>
            <a:r>
              <a:rPr lang="en-US" dirty="0" smtClean="0"/>
              <a:t> </a:t>
            </a:r>
            <a:r>
              <a:rPr lang="en-US" i="1" dirty="0" err="1" smtClean="0"/>
              <a:t>soms</a:t>
            </a:r>
            <a:r>
              <a:rPr lang="en-US" i="1" dirty="0" smtClean="0"/>
              <a:t> </a:t>
            </a:r>
            <a:r>
              <a:rPr lang="en-US" dirty="0" err="1" smtClean="0"/>
              <a:t>aanwezig</a:t>
            </a:r>
            <a:r>
              <a:rPr lang="en-US" dirty="0" smtClean="0"/>
              <a:t>?</a:t>
            </a:r>
            <a:endParaRPr lang="en-US" dirty="0" smtClean="0"/>
          </a:p>
          <a:p>
            <a:r>
              <a:rPr lang="en-US" dirty="0" err="1" smtClean="0"/>
              <a:t>Welke</a:t>
            </a:r>
            <a:r>
              <a:rPr lang="en-US" dirty="0" smtClean="0"/>
              <a:t> </a:t>
            </a:r>
            <a:r>
              <a:rPr lang="en-US" dirty="0" err="1" smtClean="0"/>
              <a:t>kenmerken</a:t>
            </a:r>
            <a:r>
              <a:rPr lang="en-US" dirty="0" smtClean="0"/>
              <a:t> </a:t>
            </a:r>
            <a:r>
              <a:rPr lang="en-US" dirty="0" err="1" smtClean="0"/>
              <a:t>zijn</a:t>
            </a:r>
            <a:r>
              <a:rPr lang="en-US" dirty="0" smtClean="0"/>
              <a:t> </a:t>
            </a:r>
            <a:r>
              <a:rPr lang="en-US" i="1" dirty="0" err="1" smtClean="0"/>
              <a:t>nooit</a:t>
            </a:r>
            <a:r>
              <a:rPr lang="en-US" dirty="0" smtClean="0"/>
              <a:t> </a:t>
            </a:r>
            <a:r>
              <a:rPr lang="en-US" dirty="0" err="1" smtClean="0"/>
              <a:t>aanwezig</a:t>
            </a:r>
            <a:r>
              <a:rPr lang="en-US" dirty="0" smtClean="0"/>
              <a:t>?</a:t>
            </a:r>
            <a:endParaRPr lang="en-US" dirty="0" smtClean="0"/>
          </a:p>
          <a:p>
            <a:r>
              <a:rPr lang="en-US" dirty="0" err="1" smtClean="0"/>
              <a:t>Zijn</a:t>
            </a:r>
            <a:r>
              <a:rPr lang="en-US" dirty="0" smtClean="0"/>
              <a:t> </a:t>
            </a:r>
            <a:r>
              <a:rPr lang="en-US" dirty="0" err="1" smtClean="0"/>
              <a:t>er</a:t>
            </a:r>
            <a:r>
              <a:rPr lang="en-US" dirty="0" smtClean="0"/>
              <a:t> </a:t>
            </a:r>
            <a:r>
              <a:rPr lang="en-US" dirty="0" err="1" smtClean="0"/>
              <a:t>andere</a:t>
            </a:r>
            <a:r>
              <a:rPr lang="en-US" dirty="0" smtClean="0"/>
              <a:t> </a:t>
            </a:r>
            <a:r>
              <a:rPr lang="en-US" dirty="0" err="1" smtClean="0"/>
              <a:t>kenmerken</a:t>
            </a:r>
            <a:r>
              <a:rPr lang="en-US" dirty="0" smtClean="0"/>
              <a:t> die je </a:t>
            </a:r>
            <a:r>
              <a:rPr lang="en-US" dirty="0" err="1" smtClean="0"/>
              <a:t>verwacht</a:t>
            </a:r>
            <a:r>
              <a:rPr lang="en-US" dirty="0" smtClean="0"/>
              <a:t>?</a:t>
            </a:r>
            <a:endParaRPr lang="en-US" dirty="0"/>
          </a:p>
        </p:txBody>
      </p:sp>
      <p:pic>
        <p:nvPicPr>
          <p:cNvPr id="4" name="Picture 3"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74638"/>
            <a:ext cx="1101317" cy="1116000"/>
          </a:xfrm>
          <a:prstGeom prst="rect">
            <a:avLst/>
          </a:prstGeom>
        </p:spPr>
      </p:pic>
    </p:spTree>
    <p:extLst>
      <p:ext uri="{BB962C8B-B14F-4D97-AF65-F5344CB8AC3E}">
        <p14:creationId xmlns:p14="http://schemas.microsoft.com/office/powerpoint/2010/main" val="1947204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6912"/>
            <a:ext cx="8229600" cy="1143000"/>
          </a:xfrm>
        </p:spPr>
        <p:txBody>
          <a:bodyPr/>
          <a:lstStyle/>
          <a:p>
            <a:r>
              <a:rPr lang="en-US" dirty="0" err="1" smtClean="0"/>
              <a:t>Probleem-oplosvaardigheden</a:t>
            </a:r>
            <a:endParaRPr lang="en-US" dirty="0"/>
          </a:p>
        </p:txBody>
      </p:sp>
      <p:sp>
        <p:nvSpPr>
          <p:cNvPr id="3" name="Content Placeholder 2"/>
          <p:cNvSpPr>
            <a:spLocks noGrp="1"/>
          </p:cNvSpPr>
          <p:nvPr>
            <p:ph idx="1"/>
          </p:nvPr>
        </p:nvSpPr>
        <p:spPr>
          <a:xfrm>
            <a:off x="914400" y="1777997"/>
            <a:ext cx="7772400" cy="4348166"/>
          </a:xfrm>
        </p:spPr>
        <p:txBody>
          <a:bodyPr>
            <a:normAutofit/>
          </a:bodyPr>
          <a:lstStyle/>
          <a:p>
            <a:pPr marL="0" indent="0">
              <a:buNone/>
            </a:pPr>
            <a:r>
              <a:rPr lang="en-US" dirty="0" err="1" smtClean="0"/>
              <a:t>Bespreek</a:t>
            </a:r>
            <a:r>
              <a:rPr lang="en-US" dirty="0" smtClean="0"/>
              <a:t> in </a:t>
            </a:r>
            <a:r>
              <a:rPr lang="en-US" dirty="0" err="1" smtClean="0"/>
              <a:t>een</a:t>
            </a:r>
            <a:r>
              <a:rPr lang="en-US" dirty="0" smtClean="0"/>
              <a:t> </a:t>
            </a:r>
            <a:r>
              <a:rPr lang="en-US" dirty="0" err="1" smtClean="0"/>
              <a:t>kleine</a:t>
            </a:r>
            <a:r>
              <a:rPr lang="en-US" dirty="0" smtClean="0"/>
              <a:t> </a:t>
            </a:r>
            <a:r>
              <a:rPr lang="en-US" dirty="0" err="1" smtClean="0"/>
              <a:t>groep</a:t>
            </a:r>
            <a:r>
              <a:rPr lang="en-US" dirty="0" smtClean="0"/>
              <a:t> </a:t>
            </a:r>
            <a:r>
              <a:rPr lang="en-US" dirty="0" err="1" smtClean="0"/>
              <a:t>nogmaals</a:t>
            </a:r>
            <a:r>
              <a:rPr lang="en-US" dirty="0" smtClean="0"/>
              <a:t> </a:t>
            </a:r>
            <a:r>
              <a:rPr lang="en-US" dirty="0" err="1" smtClean="0"/>
              <a:t>een</a:t>
            </a:r>
            <a:r>
              <a:rPr lang="en-US" dirty="0" smtClean="0"/>
              <a:t> </a:t>
            </a:r>
            <a:r>
              <a:rPr lang="en-US" dirty="0" err="1" smtClean="0"/>
              <a:t>voorbeeldopdracht</a:t>
            </a:r>
            <a:r>
              <a:rPr lang="en-US" dirty="0" smtClean="0"/>
              <a:t> </a:t>
            </a:r>
            <a:r>
              <a:rPr lang="en-US" dirty="0" err="1" smtClean="0"/>
              <a:t>en</a:t>
            </a:r>
            <a:r>
              <a:rPr lang="en-US" dirty="0" smtClean="0"/>
              <a:t> </a:t>
            </a:r>
            <a:r>
              <a:rPr lang="en-US" dirty="0" err="1" smtClean="0"/>
              <a:t>denk</a:t>
            </a:r>
            <a:r>
              <a:rPr lang="en-US" dirty="0" smtClean="0"/>
              <a:t> </a:t>
            </a:r>
            <a:r>
              <a:rPr lang="en-US" dirty="0" err="1" smtClean="0"/>
              <a:t>na</a:t>
            </a:r>
            <a:r>
              <a:rPr lang="en-US" dirty="0" smtClean="0"/>
              <a:t> over:</a:t>
            </a:r>
            <a:endParaRPr lang="en-US" dirty="0" smtClean="0"/>
          </a:p>
          <a:p>
            <a:pPr marL="171450" lvl="0" indent="-171450">
              <a:buFont typeface="Arial" panose="020B0604020202020204" pitchFamily="34" charset="0"/>
              <a:buChar char="•"/>
            </a:pPr>
            <a:r>
              <a:rPr lang="nl-NL" dirty="0"/>
              <a:t>De benodigde wiskundige kennis en vaardigheden</a:t>
            </a:r>
          </a:p>
          <a:p>
            <a:pPr marL="171450" lvl="0" indent="-171450">
              <a:buFont typeface="Arial" panose="020B0604020202020204" pitchFamily="34" charset="0"/>
              <a:buChar char="•"/>
            </a:pPr>
            <a:r>
              <a:rPr lang="nl-NL" dirty="0"/>
              <a:t>Andere benodigde kennis (bijv. </a:t>
            </a:r>
            <a:r>
              <a:rPr lang="nl-NL" dirty="0" err="1"/>
              <a:t>werkgerelateerde</a:t>
            </a:r>
            <a:r>
              <a:rPr lang="nl-NL" dirty="0"/>
              <a:t> of beroepskennis)</a:t>
            </a:r>
          </a:p>
          <a:p>
            <a:pPr marL="171450" lvl="0" indent="-171450">
              <a:buFont typeface="Arial" panose="020B0604020202020204" pitchFamily="34" charset="0"/>
              <a:buChar char="•"/>
            </a:pPr>
            <a:r>
              <a:rPr lang="nl-NL" dirty="0"/>
              <a:t>Andere benodigde vaardigheden (bijv. persoonlijke vaardigheden)</a:t>
            </a:r>
          </a:p>
          <a:p>
            <a:endParaRPr lang="en-US" dirty="0" smtClean="0"/>
          </a:p>
          <a:p>
            <a:pPr marL="0" indent="0">
              <a:buNone/>
            </a:pPr>
            <a:endParaRPr lang="en-US" dirty="0"/>
          </a:p>
        </p:txBody>
      </p:sp>
      <p:pic>
        <p:nvPicPr>
          <p:cNvPr id="4" name="Picture 3" descr="smallgroup.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2" y="490412"/>
            <a:ext cx="1102390" cy="1116000"/>
          </a:xfrm>
          <a:prstGeom prst="rect">
            <a:avLst/>
          </a:prstGeom>
        </p:spPr>
      </p:pic>
    </p:spTree>
    <p:extLst>
      <p:ext uri="{BB962C8B-B14F-4D97-AF65-F5344CB8AC3E}">
        <p14:creationId xmlns:p14="http://schemas.microsoft.com/office/powerpoint/2010/main" val="994587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426" y="274638"/>
            <a:ext cx="7613373" cy="1143000"/>
          </a:xfrm>
        </p:spPr>
        <p:txBody>
          <a:bodyPr>
            <a:normAutofit fontScale="90000"/>
          </a:bodyPr>
          <a:lstStyle/>
          <a:p>
            <a:r>
              <a:rPr lang="en-US" dirty="0" err="1" smtClean="0"/>
              <a:t>Vaardigheden</a:t>
            </a:r>
            <a:r>
              <a:rPr lang="en-US" dirty="0" smtClean="0"/>
              <a:t> </a:t>
            </a:r>
            <a:r>
              <a:rPr lang="en-US" dirty="0" err="1" smtClean="0"/>
              <a:t>voor</a:t>
            </a:r>
            <a:r>
              <a:rPr lang="en-US" dirty="0" smtClean="0"/>
              <a:t> </a:t>
            </a:r>
            <a:r>
              <a:rPr lang="en-US" dirty="0" err="1" smtClean="0"/>
              <a:t>problemen</a:t>
            </a:r>
            <a:r>
              <a:rPr lang="en-US" dirty="0" smtClean="0"/>
              <a:t> </a:t>
            </a:r>
            <a:r>
              <a:rPr lang="en-US" dirty="0" err="1" smtClean="0"/>
              <a:t>oplossen</a:t>
            </a:r>
            <a:endParaRPr lang="en-US" dirty="0"/>
          </a:p>
        </p:txBody>
      </p:sp>
      <p:sp>
        <p:nvSpPr>
          <p:cNvPr id="3" name="Content Placeholder 2"/>
          <p:cNvSpPr>
            <a:spLocks noGrp="1"/>
          </p:cNvSpPr>
          <p:nvPr>
            <p:ph idx="1"/>
          </p:nvPr>
        </p:nvSpPr>
        <p:spPr>
          <a:xfrm>
            <a:off x="457200" y="1563076"/>
            <a:ext cx="8229600" cy="5294923"/>
          </a:xfrm>
        </p:spPr>
        <p:txBody>
          <a:bodyPr>
            <a:normAutofit fontScale="70000" lnSpcReduction="20000"/>
          </a:bodyPr>
          <a:lstStyle/>
          <a:p>
            <a:pPr marL="0" indent="0">
              <a:buNone/>
            </a:pPr>
            <a:r>
              <a:rPr lang="en-US" dirty="0" err="1" smtClean="0"/>
              <a:t>Dit</a:t>
            </a:r>
            <a:r>
              <a:rPr lang="en-US" dirty="0" smtClean="0"/>
              <a:t> is </a:t>
            </a:r>
            <a:r>
              <a:rPr lang="en-US" dirty="0" err="1" smtClean="0"/>
              <a:t>een</a:t>
            </a:r>
            <a:r>
              <a:rPr lang="en-US" dirty="0" smtClean="0"/>
              <a:t> </a:t>
            </a:r>
            <a:r>
              <a:rPr lang="en-US" dirty="0" err="1" smtClean="0"/>
              <a:t>suggestie</a:t>
            </a:r>
            <a:r>
              <a:rPr lang="en-US" dirty="0" smtClean="0"/>
              <a:t> van </a:t>
            </a:r>
            <a:r>
              <a:rPr lang="en-US" dirty="0" err="1" smtClean="0"/>
              <a:t>vaardigheden</a:t>
            </a:r>
            <a:r>
              <a:rPr lang="en-US" dirty="0" smtClean="0"/>
              <a:t> die </a:t>
            </a:r>
            <a:r>
              <a:rPr lang="en-US" dirty="0" err="1" smtClean="0"/>
              <a:t>nodig</a:t>
            </a:r>
            <a:r>
              <a:rPr lang="en-US" dirty="0" smtClean="0"/>
              <a:t> </a:t>
            </a:r>
            <a:r>
              <a:rPr lang="en-US" dirty="0" err="1" smtClean="0"/>
              <a:t>zijn</a:t>
            </a:r>
            <a:r>
              <a:rPr lang="en-US" dirty="0" smtClean="0"/>
              <a:t> om </a:t>
            </a:r>
            <a:r>
              <a:rPr lang="en-US" dirty="0" err="1" smtClean="0"/>
              <a:t>problemen</a:t>
            </a:r>
            <a:r>
              <a:rPr lang="en-US" dirty="0" smtClean="0"/>
              <a:t> op </a:t>
            </a:r>
            <a:r>
              <a:rPr lang="en-US" dirty="0" err="1" smtClean="0"/>
              <a:t>te</a:t>
            </a:r>
            <a:r>
              <a:rPr lang="en-US" dirty="0" smtClean="0"/>
              <a:t> </a:t>
            </a:r>
            <a:r>
              <a:rPr lang="en-US" dirty="0" err="1" smtClean="0"/>
              <a:t>lossen</a:t>
            </a:r>
            <a:r>
              <a:rPr lang="en-US" dirty="0" smtClean="0"/>
              <a:t>, ben je het </a:t>
            </a:r>
            <a:r>
              <a:rPr lang="en-US" dirty="0" err="1" smtClean="0"/>
              <a:t>hier</a:t>
            </a:r>
            <a:r>
              <a:rPr lang="en-US" dirty="0" smtClean="0"/>
              <a:t> </a:t>
            </a:r>
            <a:r>
              <a:rPr lang="en-US" dirty="0" err="1" smtClean="0"/>
              <a:t>mee</a:t>
            </a:r>
            <a:r>
              <a:rPr lang="en-US" dirty="0" smtClean="0"/>
              <a:t> </a:t>
            </a:r>
            <a:r>
              <a:rPr lang="en-US" dirty="0" err="1" smtClean="0"/>
              <a:t>eens</a:t>
            </a:r>
            <a:r>
              <a:rPr lang="en-US" dirty="0" smtClean="0"/>
              <a:t>? </a:t>
            </a:r>
            <a:r>
              <a:rPr lang="en-US" dirty="0" err="1" smtClean="0"/>
              <a:t>Ontbreken</a:t>
            </a:r>
            <a:r>
              <a:rPr lang="en-US" dirty="0" smtClean="0"/>
              <a:t> </a:t>
            </a:r>
            <a:r>
              <a:rPr lang="en-US" dirty="0" err="1" smtClean="0"/>
              <a:t>er</a:t>
            </a:r>
            <a:r>
              <a:rPr lang="en-US" dirty="0" smtClean="0"/>
              <a:t> </a:t>
            </a:r>
            <a:r>
              <a:rPr lang="en-US" dirty="0" err="1" smtClean="0"/>
              <a:t>vaardigheden</a:t>
            </a:r>
            <a:r>
              <a:rPr lang="en-US" dirty="0" smtClean="0"/>
              <a:t>?</a:t>
            </a:r>
          </a:p>
          <a:p>
            <a:pPr marL="0" indent="0">
              <a:buNone/>
            </a:pPr>
            <a:endParaRPr lang="en-GB" dirty="0"/>
          </a:p>
          <a:p>
            <a:pPr marL="171450" lvl="0" indent="-171450">
              <a:buFont typeface="Arial" panose="020B0604020202020204" pitchFamily="34" charset="0"/>
              <a:buChar char="•"/>
            </a:pPr>
            <a:r>
              <a:rPr lang="nl-NL" dirty="0"/>
              <a:t>Ontwikkelen en gebruiken van een verzameling verschillende strategieën</a:t>
            </a:r>
          </a:p>
          <a:p>
            <a:pPr marL="171450" lvl="0" indent="-171450">
              <a:buFont typeface="Arial" panose="020B0604020202020204" pitchFamily="34" charset="0"/>
              <a:buChar char="•"/>
            </a:pPr>
            <a:r>
              <a:rPr lang="nl-NL" dirty="0"/>
              <a:t>Herkennen en repliceren van patronen (in getal of vorm)</a:t>
            </a:r>
          </a:p>
          <a:p>
            <a:pPr marL="171450" lvl="0" indent="-171450">
              <a:buFont typeface="Arial" panose="020B0604020202020204" pitchFamily="34" charset="0"/>
              <a:buChar char="•"/>
            </a:pPr>
            <a:r>
              <a:rPr lang="nl-NL" dirty="0"/>
              <a:t>Weerbaarheid</a:t>
            </a:r>
          </a:p>
          <a:p>
            <a:pPr marL="171450" lvl="0" indent="-171450">
              <a:buFont typeface="Arial" panose="020B0604020202020204" pitchFamily="34" charset="0"/>
              <a:buChar char="•"/>
            </a:pPr>
            <a:r>
              <a:rPr lang="nl-NL" dirty="0"/>
              <a:t>Vertrouwen in persoonlijke wiskundige bekwaamheid</a:t>
            </a:r>
          </a:p>
          <a:p>
            <a:pPr marL="171450" lvl="0" indent="-171450">
              <a:buFont typeface="Arial" panose="020B0604020202020204" pitchFamily="34" charset="0"/>
              <a:buChar char="•"/>
            </a:pPr>
            <a:r>
              <a:rPr lang="nl-NL" dirty="0"/>
              <a:t>Lezen en interpreteren van een probleem in een onbekende context</a:t>
            </a:r>
          </a:p>
          <a:p>
            <a:pPr marL="171450" lvl="0" indent="-171450">
              <a:buFont typeface="Arial" panose="020B0604020202020204" pitchFamily="34" charset="0"/>
              <a:buChar char="•"/>
            </a:pPr>
            <a:r>
              <a:rPr lang="nl-NL" dirty="0"/>
              <a:t>Het identificeren van wiskundige processen die nodig zijn om het probleem op te lossen</a:t>
            </a:r>
          </a:p>
          <a:p>
            <a:pPr marL="171450" lvl="0" indent="-171450">
              <a:buFont typeface="Arial" panose="020B0604020202020204" pitchFamily="34" charset="0"/>
              <a:buChar char="•"/>
            </a:pPr>
            <a:r>
              <a:rPr lang="nl-NL" dirty="0"/>
              <a:t>Zelfreflectie</a:t>
            </a:r>
          </a:p>
          <a:p>
            <a:pPr marL="171450" lvl="0" indent="-171450">
              <a:buFont typeface="Arial" panose="020B0604020202020204" pitchFamily="34" charset="0"/>
              <a:buChar char="•"/>
            </a:pPr>
            <a:r>
              <a:rPr lang="nl-NL" dirty="0"/>
              <a:t>Kritische beoordeling van de voortgang</a:t>
            </a:r>
          </a:p>
          <a:p>
            <a:pPr marL="171450" lvl="0" indent="-171450">
              <a:buFont typeface="Arial" panose="020B0604020202020204" pitchFamily="34" charset="0"/>
              <a:buChar char="•"/>
            </a:pPr>
            <a:r>
              <a:rPr lang="nl-NL" dirty="0"/>
              <a:t>Samenwerken.</a:t>
            </a:r>
          </a:p>
        </p:txBody>
      </p:sp>
      <p:pic>
        <p:nvPicPr>
          <p:cNvPr id="4" name="Picture 3" descr="smallgroup.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3" y="275491"/>
            <a:ext cx="1066829" cy="1080000"/>
          </a:xfrm>
          <a:prstGeom prst="rect">
            <a:avLst/>
          </a:prstGeom>
        </p:spPr>
      </p:pic>
    </p:spTree>
    <p:extLst>
      <p:ext uri="{BB962C8B-B14F-4D97-AF65-F5344CB8AC3E}">
        <p14:creationId xmlns:p14="http://schemas.microsoft.com/office/powerpoint/2010/main" val="1781860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354" y="525396"/>
            <a:ext cx="7897446" cy="1143000"/>
          </a:xfrm>
        </p:spPr>
        <p:txBody>
          <a:bodyPr/>
          <a:lstStyle/>
          <a:p>
            <a:r>
              <a:rPr lang="en-US" dirty="0" err="1" smtClean="0"/>
              <a:t>Vaardigheden</a:t>
            </a:r>
            <a:r>
              <a:rPr lang="en-US" dirty="0" smtClean="0"/>
              <a:t> </a:t>
            </a:r>
            <a:r>
              <a:rPr lang="en-US" dirty="0" err="1" smtClean="0"/>
              <a:t>ontwikkelen</a:t>
            </a:r>
            <a:endParaRPr lang="en-US" dirty="0"/>
          </a:p>
        </p:txBody>
      </p:sp>
      <p:sp>
        <p:nvSpPr>
          <p:cNvPr id="3" name="Content Placeholder 2"/>
          <p:cNvSpPr>
            <a:spLocks noGrp="1"/>
          </p:cNvSpPr>
          <p:nvPr>
            <p:ph idx="1"/>
          </p:nvPr>
        </p:nvSpPr>
        <p:spPr>
          <a:xfrm>
            <a:off x="1053548" y="2146852"/>
            <a:ext cx="7633252" cy="4035973"/>
          </a:xfrm>
        </p:spPr>
        <p:txBody>
          <a:bodyPr>
            <a:normAutofit/>
          </a:bodyPr>
          <a:lstStyle/>
          <a:p>
            <a:pPr marL="0" indent="0">
              <a:buNone/>
            </a:pPr>
            <a:r>
              <a:rPr lang="nl-NL" dirty="0" smtClean="0"/>
              <a:t>Deel </a:t>
            </a:r>
            <a:r>
              <a:rPr lang="nl-NL" dirty="0"/>
              <a:t>de resultaten met de hele groep. </a:t>
            </a:r>
            <a:r>
              <a:rPr lang="nl-NL" dirty="0" smtClean="0"/>
              <a:t>Denk na over: </a:t>
            </a:r>
            <a:endParaRPr lang="nl-NL" dirty="0"/>
          </a:p>
          <a:p>
            <a:pPr lvl="0"/>
            <a:r>
              <a:rPr lang="nl-NL" dirty="0"/>
              <a:t>Welke specifieke vaardigheden </a:t>
            </a:r>
            <a:r>
              <a:rPr lang="nl-NL" dirty="0" smtClean="0"/>
              <a:t>wil jij dat </a:t>
            </a:r>
            <a:r>
              <a:rPr lang="nl-NL" dirty="0"/>
              <a:t>hun studenten ontwikkelen? </a:t>
            </a:r>
          </a:p>
          <a:p>
            <a:pPr lvl="0"/>
            <a:r>
              <a:rPr lang="nl-NL" dirty="0"/>
              <a:t>Wat voor type opdrachten kunnen </a:t>
            </a:r>
            <a:r>
              <a:rPr lang="nl-NL" dirty="0" smtClean="0"/>
              <a:t>leerlingen </a:t>
            </a:r>
            <a:r>
              <a:rPr lang="nl-NL" dirty="0"/>
              <a:t>gebruiken om dit te doen?</a:t>
            </a:r>
          </a:p>
          <a:p>
            <a:pPr marL="0" indent="0">
              <a:buNone/>
            </a:pPr>
            <a:endParaRPr lang="en-US" dirty="0"/>
          </a:p>
        </p:txBody>
      </p:sp>
      <p:pic>
        <p:nvPicPr>
          <p:cNvPr id="4" name="Picture 3"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004" y="556896"/>
            <a:ext cx="1065791" cy="1080000"/>
          </a:xfrm>
          <a:prstGeom prst="rect">
            <a:avLst/>
          </a:prstGeom>
        </p:spPr>
      </p:pic>
    </p:spTree>
    <p:extLst>
      <p:ext uri="{BB962C8B-B14F-4D97-AF65-F5344CB8AC3E}">
        <p14:creationId xmlns:p14="http://schemas.microsoft.com/office/powerpoint/2010/main" val="1502073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1104</Words>
  <Application>Microsoft Office PowerPoint</Application>
  <PresentationFormat>On-screen Show (4:3)</PresentationFormat>
  <Paragraphs>115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Onderzoekend leren  Hoe zien opdrachten voor onderzoekend leren bij wiskunde er uit?</vt:lpstr>
      <vt:lpstr>Overzicht</vt:lpstr>
      <vt:lpstr>Opdrachten vergelijken</vt:lpstr>
      <vt:lpstr>Kenmerken en eisen</vt:lpstr>
      <vt:lpstr>Prioriseren van kenmerken</vt:lpstr>
      <vt:lpstr>Opdrachten bespreken</vt:lpstr>
      <vt:lpstr>Probleem-oplosvaardigheden</vt:lpstr>
      <vt:lpstr>Vaardigheden voor problemen oplossen</vt:lpstr>
      <vt:lpstr>Vaardigheden ontwikkelen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102</cp:revision>
  <dcterms:created xsi:type="dcterms:W3CDTF">2014-04-13T14:15:20Z</dcterms:created>
  <dcterms:modified xsi:type="dcterms:W3CDTF">2017-06-14T07:59:51Z</dcterms:modified>
</cp:coreProperties>
</file>