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1" r:id="rId4"/>
    <p:sldId id="272" r:id="rId5"/>
    <p:sldId id="264" r:id="rId6"/>
    <p:sldId id="266" r:id="rId7"/>
    <p:sldId id="258" r:id="rId8"/>
    <p:sldId id="271" r:id="rId9"/>
    <p:sldId id="26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EAE0AC-46B8-4262-A0A4-0D7AA2FC1F0D}" v="31" dt="2020-01-20T08:50:08.8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4660"/>
  </p:normalViewPr>
  <p:slideViewPr>
    <p:cSldViewPr>
      <p:cViewPr varScale="1">
        <p:scale>
          <a:sx n="81" d="100"/>
          <a:sy n="81" d="100"/>
        </p:scale>
        <p:origin x="1440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966520C-268C-4B44-A4AE-12428069A413}" type="datetimeFigureOut">
              <a:rPr lang="nl-NL" smtClean="0"/>
              <a:t>7-6-2020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50A8D88-19E2-4A6D-950E-89FC3E445C1B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42155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6520C-268C-4B44-A4AE-12428069A413}" type="datetimeFigureOut">
              <a:rPr lang="nl-NL" smtClean="0"/>
              <a:t>7-6-2020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8D88-19E2-4A6D-950E-89FC3E445C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9390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6520C-268C-4B44-A4AE-12428069A413}" type="datetimeFigureOut">
              <a:rPr lang="nl-NL" smtClean="0"/>
              <a:t>7-6-2020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8D88-19E2-4A6D-950E-89FC3E445C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8095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6520C-268C-4B44-A4AE-12428069A413}" type="datetimeFigureOut">
              <a:rPr lang="nl-NL" smtClean="0"/>
              <a:t>7-6-2020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8D88-19E2-4A6D-950E-89FC3E445C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2419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966520C-268C-4B44-A4AE-12428069A413}" type="datetimeFigureOut">
              <a:rPr lang="nl-NL" smtClean="0"/>
              <a:t>7-6-2020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50A8D88-19E2-4A6D-950E-89FC3E445C1B}" type="slidenum">
              <a:rPr lang="nl-NL" smtClean="0"/>
              <a:t>‹nr.›</a:t>
            </a:fld>
            <a:endParaRPr lang="nl-NL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221013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6520C-268C-4B44-A4AE-12428069A413}" type="datetimeFigureOut">
              <a:rPr lang="nl-NL" smtClean="0"/>
              <a:t>7-6-2020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8D88-19E2-4A6D-950E-89FC3E445C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7344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6520C-268C-4B44-A4AE-12428069A413}" type="datetimeFigureOut">
              <a:rPr lang="nl-NL" smtClean="0"/>
              <a:t>7-6-2020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8D88-19E2-4A6D-950E-89FC3E445C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1014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6520C-268C-4B44-A4AE-12428069A413}" type="datetimeFigureOut">
              <a:rPr lang="nl-NL" smtClean="0"/>
              <a:t>7-6-2020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8D88-19E2-4A6D-950E-89FC3E445C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3821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6520C-268C-4B44-A4AE-12428069A413}" type="datetimeFigureOut">
              <a:rPr lang="nl-NL" smtClean="0"/>
              <a:t>7-6-2020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8D88-19E2-4A6D-950E-89FC3E445C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50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9966520C-268C-4B44-A4AE-12428069A413}" type="datetimeFigureOut">
              <a:rPr lang="nl-NL" smtClean="0"/>
              <a:t>7-6-2020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850A8D88-19E2-4A6D-950E-89FC3E445C1B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5440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9966520C-268C-4B44-A4AE-12428069A413}" type="datetimeFigureOut">
              <a:rPr lang="nl-NL" smtClean="0"/>
              <a:t>7-6-2020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850A8D88-19E2-4A6D-950E-89FC3E445C1B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63240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966520C-268C-4B44-A4AE-12428069A413}" type="datetimeFigureOut">
              <a:rPr lang="nl-NL" smtClean="0"/>
              <a:t>7-6-2020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50A8D88-19E2-4A6D-950E-89FC3E445C1B}" type="slidenum">
              <a:rPr lang="nl-NL" smtClean="0"/>
              <a:t>‹nr.›</a:t>
            </a:fld>
            <a:endParaRPr lang="nl-NL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73331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0" pos="594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Infuus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VPR2</a:t>
            </a:r>
          </a:p>
        </p:txBody>
      </p:sp>
    </p:spTree>
    <p:extLst>
      <p:ext uri="{BB962C8B-B14F-4D97-AF65-F5344CB8AC3E}">
        <p14:creationId xmlns:p14="http://schemas.microsoft.com/office/powerpoint/2010/main" val="2400315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8096" y="332656"/>
            <a:ext cx="7290054" cy="744064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Theorie</a:t>
            </a:r>
            <a:r>
              <a:rPr lang="en-US" dirty="0"/>
              <a:t> </a:t>
            </a:r>
            <a:r>
              <a:rPr lang="en-US" dirty="0" err="1"/>
              <a:t>infuus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68096" y="1076720"/>
            <a:ext cx="8052376" cy="530460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dirty="0" err="1"/>
              <a:t>Bij</a:t>
            </a:r>
            <a:r>
              <a:rPr lang="en-US" sz="2400" dirty="0"/>
              <a:t> de </a:t>
            </a:r>
            <a:r>
              <a:rPr lang="en-US" sz="2400" dirty="0" err="1"/>
              <a:t>meeste</a:t>
            </a:r>
            <a:r>
              <a:rPr lang="en-US" sz="2400" dirty="0"/>
              <a:t> </a:t>
            </a:r>
            <a:r>
              <a:rPr lang="en-US" sz="2400" dirty="0" err="1"/>
              <a:t>Nederlandse</a:t>
            </a:r>
            <a:r>
              <a:rPr lang="en-US" sz="2400" dirty="0"/>
              <a:t> </a:t>
            </a:r>
            <a:r>
              <a:rPr lang="en-US" sz="2400" dirty="0" err="1"/>
              <a:t>infuussystemen</a:t>
            </a:r>
            <a:r>
              <a:rPr lang="en-US" sz="2400" dirty="0"/>
              <a:t> </a:t>
            </a:r>
            <a:r>
              <a:rPr lang="en-US" sz="2400" dirty="0" err="1"/>
              <a:t>gaan</a:t>
            </a:r>
            <a:r>
              <a:rPr lang="en-US" sz="2400" dirty="0"/>
              <a:t> </a:t>
            </a:r>
            <a:r>
              <a:rPr lang="en-US" sz="2400" dirty="0" err="1"/>
              <a:t>er</a:t>
            </a:r>
            <a:r>
              <a:rPr lang="en-US" sz="2400" dirty="0"/>
              <a:t> </a:t>
            </a:r>
            <a:r>
              <a:rPr lang="en-US" sz="2400" dirty="0" err="1"/>
              <a:t>ongeveer</a:t>
            </a:r>
            <a:r>
              <a:rPr lang="en-US" sz="2400" dirty="0"/>
              <a:t> 20 </a:t>
            </a:r>
            <a:r>
              <a:rPr lang="en-US" sz="2400" dirty="0" err="1"/>
              <a:t>druppels</a:t>
            </a:r>
            <a:r>
              <a:rPr lang="en-US" sz="2400" dirty="0"/>
              <a:t> in </a:t>
            </a:r>
            <a:r>
              <a:rPr lang="en-US" sz="2400" dirty="0" err="1"/>
              <a:t>een</a:t>
            </a:r>
            <a:r>
              <a:rPr lang="en-US" sz="2400" dirty="0"/>
              <a:t> ml.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Berekenen</a:t>
            </a:r>
            <a:r>
              <a:rPr lang="en-US" sz="2400" dirty="0"/>
              <a:t> van de </a:t>
            </a:r>
            <a:r>
              <a:rPr lang="en-US" sz="2400" dirty="0" err="1"/>
              <a:t>druppelsnelheid</a:t>
            </a:r>
            <a:r>
              <a:rPr lang="en-US" sz="2400" dirty="0"/>
              <a:t> in 3 </a:t>
            </a:r>
            <a:r>
              <a:rPr lang="en-US" sz="2400" dirty="0" err="1"/>
              <a:t>stappen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endParaRPr lang="en-US" sz="2400" dirty="0"/>
          </a:p>
          <a:p>
            <a:pPr>
              <a:buFontTx/>
              <a:buChar char="-"/>
            </a:pPr>
            <a:r>
              <a:rPr lang="en-US" sz="2400" dirty="0" err="1">
                <a:solidFill>
                  <a:srgbClr val="FF0000"/>
                </a:solidFill>
              </a:rPr>
              <a:t>Stap</a:t>
            </a:r>
            <a:r>
              <a:rPr lang="en-US" sz="2400" dirty="0">
                <a:solidFill>
                  <a:srgbClr val="FF0000"/>
                </a:solidFill>
              </a:rPr>
              <a:t> 1: </a:t>
            </a:r>
            <a:r>
              <a:rPr lang="en-US" sz="2400" dirty="0" err="1"/>
              <a:t>Berekenen</a:t>
            </a:r>
            <a:r>
              <a:rPr lang="en-US" sz="2400" dirty="0"/>
              <a:t> van de </a:t>
            </a:r>
            <a:r>
              <a:rPr lang="en-US" sz="2400" dirty="0" err="1"/>
              <a:t>te</a:t>
            </a:r>
            <a:r>
              <a:rPr lang="en-US" sz="2400" dirty="0"/>
              <a:t> </a:t>
            </a:r>
            <a:r>
              <a:rPr lang="en-US" sz="2400" dirty="0" err="1"/>
              <a:t>geven</a:t>
            </a:r>
            <a:r>
              <a:rPr lang="en-US" sz="2400" dirty="0"/>
              <a:t> </a:t>
            </a:r>
            <a:r>
              <a:rPr lang="en-US" sz="2400" dirty="0" err="1"/>
              <a:t>hoeveelheid</a:t>
            </a:r>
            <a:r>
              <a:rPr lang="en-US" sz="2400" dirty="0"/>
              <a:t> in </a:t>
            </a:r>
            <a:r>
              <a:rPr lang="en-US" sz="2400" dirty="0" err="1"/>
              <a:t>druppels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dirty="0"/>
              <a:t>             ( 1ml = 20 </a:t>
            </a:r>
            <a:r>
              <a:rPr lang="en-US" sz="2400" dirty="0" err="1"/>
              <a:t>druppels</a:t>
            </a:r>
            <a:r>
              <a:rPr lang="en-US" sz="2400" dirty="0"/>
              <a:t>)  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dirty="0" err="1">
                <a:sym typeface="Wingdings" panose="05000000000000000000" pitchFamily="2" charset="2"/>
              </a:rPr>
              <a:t>aantal</a:t>
            </a:r>
            <a:r>
              <a:rPr lang="en-US" sz="2400" dirty="0">
                <a:sym typeface="Wingdings" panose="05000000000000000000" pitchFamily="2" charset="2"/>
              </a:rPr>
              <a:t> ml x 20 = </a:t>
            </a:r>
            <a:r>
              <a:rPr lang="en-US" sz="2400" dirty="0" err="1">
                <a:sym typeface="Wingdings" panose="05000000000000000000" pitchFamily="2" charset="2"/>
              </a:rPr>
              <a:t>totaal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aantal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druppels</a:t>
            </a:r>
            <a:endParaRPr lang="en-US" sz="2400" dirty="0"/>
          </a:p>
          <a:p>
            <a:pPr>
              <a:buFontTx/>
              <a:buChar char="-"/>
            </a:pPr>
            <a:r>
              <a:rPr lang="en-US" sz="2400" dirty="0" err="1">
                <a:solidFill>
                  <a:srgbClr val="FF0000"/>
                </a:solidFill>
              </a:rPr>
              <a:t>Stap</a:t>
            </a:r>
            <a:r>
              <a:rPr lang="en-US" sz="2400" dirty="0">
                <a:solidFill>
                  <a:srgbClr val="FF0000"/>
                </a:solidFill>
              </a:rPr>
              <a:t> 2: </a:t>
            </a:r>
            <a:r>
              <a:rPr lang="en-US" sz="2400" dirty="0" err="1"/>
              <a:t>Berekenen</a:t>
            </a:r>
            <a:r>
              <a:rPr lang="en-US" sz="2400" dirty="0"/>
              <a:t> van het </a:t>
            </a:r>
            <a:r>
              <a:rPr lang="en-US" sz="2400" dirty="0" err="1"/>
              <a:t>aantal</a:t>
            </a:r>
            <a:r>
              <a:rPr lang="en-US" sz="2400" dirty="0"/>
              <a:t> </a:t>
            </a:r>
            <a:r>
              <a:rPr lang="en-US" sz="2400" dirty="0" err="1"/>
              <a:t>minuten</a:t>
            </a:r>
            <a:endParaRPr lang="en-US" sz="2400" dirty="0"/>
          </a:p>
          <a:p>
            <a:pPr marL="868680" lvl="3" indent="0">
              <a:buNone/>
            </a:pPr>
            <a:r>
              <a:rPr lang="en-US" sz="1700" dirty="0"/>
              <a:t>      </a:t>
            </a:r>
          </a:p>
          <a:p>
            <a:pPr marL="868680" lvl="3" indent="0">
              <a:buNone/>
            </a:pPr>
            <a:r>
              <a:rPr lang="en-US" sz="2100" b="1" i="1" dirty="0"/>
              <a:t>Van </a:t>
            </a:r>
            <a:r>
              <a:rPr lang="en-US" sz="2100" b="1" i="1" dirty="0" err="1"/>
              <a:t>uren</a:t>
            </a:r>
            <a:r>
              <a:rPr lang="en-US" sz="2100" b="1" i="1" dirty="0"/>
              <a:t> </a:t>
            </a:r>
            <a:r>
              <a:rPr lang="en-US" sz="2100" b="1" i="1" dirty="0" err="1"/>
              <a:t>naar</a:t>
            </a:r>
            <a:r>
              <a:rPr lang="en-US" sz="2100" b="1" i="1" dirty="0"/>
              <a:t> </a:t>
            </a:r>
            <a:r>
              <a:rPr lang="en-US" sz="2100" b="1" i="1" dirty="0" err="1"/>
              <a:t>minuten</a:t>
            </a:r>
            <a:r>
              <a:rPr lang="en-US" sz="2100" b="1" i="1" dirty="0"/>
              <a:t> </a:t>
            </a:r>
            <a:r>
              <a:rPr lang="en-US" sz="2100" b="1" i="1" dirty="0">
                <a:sym typeface="Wingdings" pitchFamily="2" charset="2"/>
              </a:rPr>
              <a:t> </a:t>
            </a:r>
            <a:r>
              <a:rPr lang="en-US" sz="2100" b="1" i="1" dirty="0" err="1"/>
              <a:t>aantal</a:t>
            </a:r>
            <a:r>
              <a:rPr lang="en-US" sz="2100" b="1" i="1" dirty="0"/>
              <a:t> </a:t>
            </a:r>
            <a:r>
              <a:rPr lang="en-US" sz="2100" b="1" i="1" dirty="0" err="1"/>
              <a:t>uren</a:t>
            </a:r>
            <a:r>
              <a:rPr lang="en-US" sz="2100" b="1" i="1" dirty="0"/>
              <a:t> x 60</a:t>
            </a:r>
          </a:p>
          <a:p>
            <a:pPr marL="0" indent="0">
              <a:buNone/>
            </a:pPr>
            <a:r>
              <a:rPr lang="en-US" sz="2400" i="1" dirty="0"/>
              <a:t>             </a:t>
            </a:r>
            <a:r>
              <a:rPr lang="en-US" sz="2100" i="1" dirty="0"/>
              <a:t>Let op </a:t>
            </a:r>
            <a:r>
              <a:rPr lang="en-US" sz="2100" i="1" dirty="0" err="1"/>
              <a:t>staan</a:t>
            </a:r>
            <a:r>
              <a:rPr lang="en-US" sz="2100" i="1" dirty="0"/>
              <a:t> </a:t>
            </a:r>
            <a:r>
              <a:rPr lang="en-US" sz="2100" i="1" dirty="0" err="1"/>
              <a:t>er</a:t>
            </a:r>
            <a:r>
              <a:rPr lang="en-US" sz="2100" i="1" dirty="0"/>
              <a:t> al </a:t>
            </a:r>
            <a:r>
              <a:rPr lang="en-US" sz="2100" i="1" dirty="0" err="1"/>
              <a:t>minuten</a:t>
            </a:r>
            <a:r>
              <a:rPr lang="en-US" sz="2100" i="1" dirty="0"/>
              <a:t>, </a:t>
            </a:r>
            <a:r>
              <a:rPr lang="en-US" sz="2100" i="1" dirty="0" err="1"/>
              <a:t>dan</a:t>
            </a:r>
            <a:r>
              <a:rPr lang="en-US" sz="2100" i="1" dirty="0"/>
              <a:t> </a:t>
            </a:r>
            <a:r>
              <a:rPr lang="en-US" sz="2100" i="1" dirty="0" err="1"/>
              <a:t>hoef</a:t>
            </a:r>
            <a:r>
              <a:rPr lang="en-US" sz="2100" i="1" dirty="0"/>
              <a:t> je </a:t>
            </a:r>
            <a:r>
              <a:rPr lang="en-US" sz="2100" i="1" dirty="0" err="1"/>
              <a:t>natuurlijk</a:t>
            </a:r>
            <a:r>
              <a:rPr lang="en-US" sz="2100" i="1" dirty="0"/>
              <a:t> </a:t>
            </a:r>
            <a:r>
              <a:rPr lang="en-US" sz="2100" i="1" dirty="0" err="1"/>
              <a:t>niets</a:t>
            </a:r>
            <a:r>
              <a:rPr lang="en-US" sz="2100" i="1" dirty="0"/>
              <a:t> </a:t>
            </a:r>
            <a:r>
              <a:rPr lang="en-US" sz="2100" i="1" dirty="0" err="1"/>
              <a:t>te</a:t>
            </a:r>
            <a:r>
              <a:rPr lang="en-US" sz="2100" i="1" dirty="0"/>
              <a:t> </a:t>
            </a:r>
            <a:r>
              <a:rPr lang="en-US" sz="2100" i="1" dirty="0" err="1"/>
              <a:t>berekenen</a:t>
            </a:r>
            <a:r>
              <a:rPr lang="en-US" sz="2100" i="1" dirty="0"/>
              <a:t>!</a:t>
            </a:r>
            <a:endParaRPr lang="en-US" sz="2100" dirty="0"/>
          </a:p>
          <a:p>
            <a:pPr>
              <a:buFontTx/>
              <a:buChar char="-"/>
            </a:pPr>
            <a:r>
              <a:rPr lang="en-US" sz="2400" dirty="0" err="1">
                <a:solidFill>
                  <a:srgbClr val="FF0000"/>
                </a:solidFill>
              </a:rPr>
              <a:t>Stap</a:t>
            </a:r>
            <a:r>
              <a:rPr lang="en-US" sz="2400" dirty="0">
                <a:solidFill>
                  <a:srgbClr val="FF0000"/>
                </a:solidFill>
              </a:rPr>
              <a:t> 3: </a:t>
            </a:r>
            <a:r>
              <a:rPr lang="en-US" sz="2400" dirty="0" err="1"/>
              <a:t>Deel</a:t>
            </a:r>
            <a:r>
              <a:rPr lang="en-US" sz="2400" dirty="0"/>
              <a:t> het </a:t>
            </a:r>
            <a:r>
              <a:rPr lang="en-US" sz="2400" dirty="0" err="1"/>
              <a:t>aantal</a:t>
            </a:r>
            <a:r>
              <a:rPr lang="en-US" sz="2400" dirty="0"/>
              <a:t> </a:t>
            </a:r>
            <a:r>
              <a:rPr lang="en-US" sz="2400" dirty="0" err="1"/>
              <a:t>druppels</a:t>
            </a:r>
            <a:r>
              <a:rPr lang="en-US" sz="2400" dirty="0"/>
              <a:t> door het </a:t>
            </a:r>
            <a:r>
              <a:rPr lang="en-US" sz="2400" dirty="0" err="1"/>
              <a:t>aantal</a:t>
            </a:r>
            <a:r>
              <a:rPr lang="en-US" sz="2400" dirty="0"/>
              <a:t> </a:t>
            </a:r>
            <a:r>
              <a:rPr lang="en-US" sz="2400" dirty="0" err="1"/>
              <a:t>minuten</a:t>
            </a:r>
            <a:r>
              <a:rPr lang="en-US" sz="2400" dirty="0"/>
              <a:t> = </a:t>
            </a:r>
            <a:r>
              <a:rPr lang="en-US" sz="2400" dirty="0" err="1"/>
              <a:t>druppelsnelheid</a:t>
            </a:r>
            <a:r>
              <a:rPr lang="en-US" sz="2400" dirty="0"/>
              <a:t> per </a:t>
            </a:r>
            <a:r>
              <a:rPr lang="en-US" sz="2400" dirty="0" err="1"/>
              <a:t>minuut</a:t>
            </a:r>
            <a:r>
              <a:rPr lang="en-US" sz="2400" dirty="0"/>
              <a:t> 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i="1" dirty="0"/>
              <a:t>(</a:t>
            </a:r>
            <a:r>
              <a:rPr lang="en-US" sz="2400" i="1" dirty="0" err="1"/>
              <a:t>dus</a:t>
            </a:r>
            <a:r>
              <a:rPr lang="en-US" sz="2400" i="1" dirty="0"/>
              <a:t>, </a:t>
            </a:r>
            <a:r>
              <a:rPr lang="en-US" sz="2400" i="1" dirty="0" err="1"/>
              <a:t>antwoord</a:t>
            </a:r>
            <a:r>
              <a:rPr lang="en-US" sz="2400" i="1" dirty="0"/>
              <a:t> </a:t>
            </a:r>
            <a:r>
              <a:rPr lang="en-US" sz="2400" i="1" dirty="0" err="1"/>
              <a:t>stap</a:t>
            </a:r>
            <a:r>
              <a:rPr lang="en-US" sz="2400" i="1" dirty="0"/>
              <a:t> 1 : </a:t>
            </a:r>
            <a:r>
              <a:rPr lang="en-US" sz="2400" i="1" dirty="0" err="1"/>
              <a:t>antwoord</a:t>
            </a:r>
            <a:r>
              <a:rPr lang="en-US" sz="2400" i="1" dirty="0"/>
              <a:t> </a:t>
            </a:r>
            <a:r>
              <a:rPr lang="en-US" sz="2400" i="1" dirty="0" err="1"/>
              <a:t>stap</a:t>
            </a:r>
            <a:r>
              <a:rPr lang="en-US" sz="2400" i="1" dirty="0"/>
              <a:t> 2)</a:t>
            </a:r>
          </a:p>
          <a:p>
            <a:pPr>
              <a:buFontTx/>
              <a:buChar char="-"/>
            </a:pPr>
            <a:endParaRPr lang="en-US" i="1" dirty="0"/>
          </a:p>
          <a:p>
            <a:pPr>
              <a:buFontTx/>
              <a:buChar char="-"/>
            </a:pPr>
            <a:r>
              <a:rPr lang="en-US" sz="2600" dirty="0" err="1"/>
              <a:t>Infuuspomp</a:t>
            </a:r>
            <a:r>
              <a:rPr lang="en-US" sz="2600" dirty="0"/>
              <a:t> </a:t>
            </a:r>
            <a:r>
              <a:rPr lang="en-US" sz="2600" dirty="0">
                <a:sym typeface="Wingdings" pitchFamily="2" charset="2"/>
              </a:rPr>
              <a:t></a:t>
            </a:r>
            <a:r>
              <a:rPr lang="en-US" sz="2600" dirty="0" err="1"/>
              <a:t>Pompstand</a:t>
            </a:r>
            <a:r>
              <a:rPr lang="en-US" sz="2600" dirty="0"/>
              <a:t> 3.0 = 3ml/</a:t>
            </a:r>
            <a:r>
              <a:rPr lang="en-US" sz="2600" dirty="0" err="1"/>
              <a:t>uur</a:t>
            </a:r>
            <a:endParaRPr lang="nl-NL" sz="2600" dirty="0"/>
          </a:p>
        </p:txBody>
      </p:sp>
    </p:spTree>
    <p:extLst>
      <p:ext uri="{BB962C8B-B14F-4D97-AF65-F5344CB8AC3E}">
        <p14:creationId xmlns:p14="http://schemas.microsoft.com/office/powerpoint/2010/main" val="3822430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Opdracht</a:t>
            </a:r>
            <a:r>
              <a:rPr lang="en-US" dirty="0"/>
              <a:t> 3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27584" y="1340768"/>
            <a:ext cx="7290055" cy="6120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900" dirty="0"/>
              <a:t>Je </a:t>
            </a:r>
            <a:r>
              <a:rPr lang="en-US" sz="1900" dirty="0" err="1"/>
              <a:t>hebt</a:t>
            </a:r>
            <a:r>
              <a:rPr lang="en-US" sz="1900" dirty="0"/>
              <a:t> </a:t>
            </a:r>
            <a:r>
              <a:rPr lang="en-US" sz="1900" dirty="0" err="1"/>
              <a:t>om</a:t>
            </a:r>
            <a:r>
              <a:rPr lang="en-US" sz="1900" dirty="0"/>
              <a:t> 14.00 </a:t>
            </a:r>
            <a:r>
              <a:rPr lang="en-US" sz="1900" dirty="0" err="1"/>
              <a:t>uur</a:t>
            </a:r>
            <a:r>
              <a:rPr lang="en-US" sz="1900" dirty="0"/>
              <a:t> </a:t>
            </a:r>
            <a:r>
              <a:rPr lang="en-US" sz="1900" dirty="0" err="1"/>
              <a:t>een</a:t>
            </a:r>
            <a:r>
              <a:rPr lang="en-US" sz="1900" dirty="0"/>
              <a:t> </a:t>
            </a:r>
            <a:r>
              <a:rPr lang="en-US" sz="1900" dirty="0" err="1"/>
              <a:t>volle</a:t>
            </a:r>
            <a:r>
              <a:rPr lang="en-US" sz="1900" dirty="0"/>
              <a:t> </a:t>
            </a:r>
            <a:r>
              <a:rPr lang="en-US" sz="1900" dirty="0" err="1"/>
              <a:t>zak</a:t>
            </a:r>
            <a:r>
              <a:rPr lang="en-US" sz="1900" dirty="0"/>
              <a:t> </a:t>
            </a:r>
            <a:r>
              <a:rPr lang="en-US" sz="1900" dirty="0" err="1"/>
              <a:t>infuusvloeistof</a:t>
            </a:r>
            <a:r>
              <a:rPr lang="en-US" sz="1900" dirty="0"/>
              <a:t> (500 ml) </a:t>
            </a:r>
            <a:r>
              <a:rPr lang="en-US" sz="1900" dirty="0" err="1"/>
              <a:t>bij</a:t>
            </a:r>
            <a:r>
              <a:rPr lang="en-US" sz="1900" dirty="0"/>
              <a:t> de </a:t>
            </a:r>
            <a:r>
              <a:rPr lang="en-US" sz="1900" dirty="0" err="1"/>
              <a:t>heer</a:t>
            </a:r>
            <a:r>
              <a:rPr lang="en-US" sz="1900" dirty="0"/>
              <a:t> Van </a:t>
            </a:r>
            <a:r>
              <a:rPr lang="en-US" sz="1900" dirty="0" err="1"/>
              <a:t>Hezel</a:t>
            </a:r>
            <a:r>
              <a:rPr lang="en-US" sz="1900" dirty="0"/>
              <a:t> </a:t>
            </a:r>
            <a:r>
              <a:rPr lang="en-US" sz="1900" dirty="0" err="1"/>
              <a:t>aangesloten</a:t>
            </a:r>
            <a:r>
              <a:rPr lang="en-US" sz="1900" dirty="0"/>
              <a:t>. Om 15.00 </a:t>
            </a:r>
            <a:r>
              <a:rPr lang="en-US" sz="1900" dirty="0" err="1"/>
              <a:t>uur</a:t>
            </a:r>
            <a:r>
              <a:rPr lang="en-US" sz="1900" dirty="0"/>
              <a:t> </a:t>
            </a:r>
            <a:r>
              <a:rPr lang="en-US" sz="1900" dirty="0" err="1"/>
              <a:t>blijkt</a:t>
            </a:r>
            <a:r>
              <a:rPr lang="en-US" sz="1900" dirty="0"/>
              <a:t> </a:t>
            </a:r>
            <a:r>
              <a:rPr lang="en-US" sz="1900" dirty="0" err="1"/>
              <a:t>dat</a:t>
            </a:r>
            <a:r>
              <a:rPr lang="en-US" sz="1900" dirty="0"/>
              <a:t> </a:t>
            </a:r>
            <a:r>
              <a:rPr lang="en-US" sz="1900" dirty="0" err="1"/>
              <a:t>er</a:t>
            </a:r>
            <a:r>
              <a:rPr lang="en-US" sz="1900" dirty="0"/>
              <a:t> al 200 ml </a:t>
            </a:r>
            <a:r>
              <a:rPr lang="en-US" sz="1900" dirty="0" err="1"/>
              <a:t>vloeistof</a:t>
            </a:r>
            <a:r>
              <a:rPr lang="en-US" sz="1900" dirty="0"/>
              <a:t> is </a:t>
            </a:r>
            <a:r>
              <a:rPr lang="en-US" sz="1900" dirty="0" err="1"/>
              <a:t>ingelopen</a:t>
            </a:r>
            <a:r>
              <a:rPr lang="en-US" sz="1900" dirty="0"/>
              <a:t>.</a:t>
            </a:r>
          </a:p>
          <a:p>
            <a:pPr marL="0" indent="0">
              <a:buNone/>
            </a:pPr>
            <a:endParaRPr lang="en-US" sz="1900" dirty="0"/>
          </a:p>
          <a:p>
            <a:pPr marL="514350" indent="-514350">
              <a:buAutoNum type="alphaLcPeriod"/>
            </a:pPr>
            <a:r>
              <a:rPr lang="en-US" sz="1900" dirty="0" err="1"/>
              <a:t>Wat</a:t>
            </a:r>
            <a:r>
              <a:rPr lang="en-US" sz="1900" dirty="0"/>
              <a:t> is de </a:t>
            </a:r>
            <a:r>
              <a:rPr lang="en-US" sz="1900" dirty="0" err="1"/>
              <a:t>druppelsnelheid</a:t>
            </a:r>
            <a:r>
              <a:rPr lang="en-US" sz="1900" dirty="0"/>
              <a:t>?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nl-NL" sz="2000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7D6B91F8-11BB-4FB3-AB00-725B991775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64114"/>
              </p:ext>
            </p:extLst>
          </p:nvPr>
        </p:nvGraphicFramePr>
        <p:xfrm>
          <a:off x="1026361" y="3241994"/>
          <a:ext cx="6096000" cy="1363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19250625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Stap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1: </a:t>
                      </a:r>
                      <a:br>
                        <a:rPr lang="en-US" sz="1400" dirty="0">
                          <a:solidFill>
                            <a:prstClr val="black"/>
                          </a:solidFill>
                        </a:rPr>
                      </a:br>
                      <a:br>
                        <a:rPr lang="en-US" sz="1400" dirty="0">
                          <a:solidFill>
                            <a:prstClr val="black"/>
                          </a:solidFill>
                        </a:rPr>
                      </a:b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1 ml = 20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druppels</a:t>
                      </a:r>
                      <a:endParaRPr lang="en-US" sz="1400" dirty="0">
                        <a:solidFill>
                          <a:prstClr val="black"/>
                        </a:solidFill>
                      </a:endParaRPr>
                    </a:p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Er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is 200 ml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gegeven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</a:t>
                      </a:r>
                    </a:p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20 x 200 ml = 4000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druppels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</a:t>
                      </a:r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690052"/>
                  </a:ext>
                </a:extLst>
              </a:tr>
            </a:tbl>
          </a:graphicData>
        </a:graphic>
      </p:graphicFrame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9B80A7E5-674D-4BE0-9389-A5305729AD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9478297"/>
              </p:ext>
            </p:extLst>
          </p:nvPr>
        </p:nvGraphicFramePr>
        <p:xfrm>
          <a:off x="1026361" y="4634717"/>
          <a:ext cx="6096000" cy="92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12536457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Stap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2:</a:t>
                      </a:r>
                    </a:p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Van 14.00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uur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naar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15.00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uur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= 1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uur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</a:t>
                      </a:r>
                    </a:p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dirty="0">
                          <a:solidFill>
                            <a:prstClr val="black"/>
                          </a:solidFill>
                        </a:rPr>
                        <a:t>1 x 60 = 60 min</a:t>
                      </a:r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9361829"/>
                  </a:ext>
                </a:extLst>
              </a:tr>
            </a:tbl>
          </a:graphicData>
        </a:graphic>
      </p:graphicFrame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A667CD0A-9E5B-4DB7-A215-590C98EBB3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854844"/>
              </p:ext>
            </p:extLst>
          </p:nvPr>
        </p:nvGraphicFramePr>
        <p:xfrm>
          <a:off x="1034286" y="5593100"/>
          <a:ext cx="6096000" cy="723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32690632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Stap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3:</a:t>
                      </a:r>
                    </a:p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Aantal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druppels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per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minuut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  <a:sym typeface="Wingdings" pitchFamily="2" charset="2"/>
                        </a:rPr>
                        <a:t> 4000 : 60 = 66,67 =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Wingdings" pitchFamily="2" charset="2"/>
                        </a:rPr>
                        <a:t>66 á 67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  <a:sym typeface="Wingdings" pitchFamily="2" charset="2"/>
                        </a:rPr>
                        <a:t>druppels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  <a:sym typeface="Wingdings" pitchFamily="2" charset="2"/>
                        </a:rPr>
                        <a:t>/ min</a:t>
                      </a:r>
                      <a:endParaRPr lang="nl-NL" sz="1400" dirty="0">
                        <a:solidFill>
                          <a:prstClr val="black"/>
                        </a:solidFill>
                      </a:endParaRPr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05020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7329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435280-E957-4548-B194-8D7467D43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 3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90C5C74-6279-4445-B313-81DE36CCC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758" y="1268760"/>
            <a:ext cx="7633742" cy="359359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Je </a:t>
            </a:r>
            <a:r>
              <a:rPr lang="en-US" dirty="0" err="1"/>
              <a:t>hebt</a:t>
            </a:r>
            <a:r>
              <a:rPr lang="en-US" dirty="0"/>
              <a:t> om 14.00 </a:t>
            </a:r>
            <a:r>
              <a:rPr lang="en-US" dirty="0" err="1"/>
              <a:t>uur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volle</a:t>
            </a:r>
            <a:r>
              <a:rPr lang="en-US" dirty="0"/>
              <a:t> </a:t>
            </a:r>
            <a:r>
              <a:rPr lang="en-US" dirty="0" err="1"/>
              <a:t>zak</a:t>
            </a:r>
            <a:r>
              <a:rPr lang="en-US" dirty="0"/>
              <a:t> </a:t>
            </a:r>
            <a:r>
              <a:rPr lang="en-US" dirty="0" err="1"/>
              <a:t>infuusvloeistof</a:t>
            </a:r>
            <a:r>
              <a:rPr lang="en-US" dirty="0"/>
              <a:t> (500 ml) </a:t>
            </a:r>
            <a:r>
              <a:rPr lang="en-US" dirty="0" err="1"/>
              <a:t>bij</a:t>
            </a:r>
            <a:r>
              <a:rPr lang="en-US" dirty="0"/>
              <a:t> de </a:t>
            </a:r>
            <a:r>
              <a:rPr lang="en-US" dirty="0" err="1"/>
              <a:t>heer</a:t>
            </a:r>
            <a:r>
              <a:rPr lang="en-US" dirty="0"/>
              <a:t> Van </a:t>
            </a:r>
            <a:r>
              <a:rPr lang="en-US" dirty="0" err="1"/>
              <a:t>Hezel</a:t>
            </a:r>
            <a:r>
              <a:rPr lang="en-US" dirty="0"/>
              <a:t> </a:t>
            </a:r>
            <a:r>
              <a:rPr lang="en-US" dirty="0" err="1"/>
              <a:t>aangesloten</a:t>
            </a:r>
            <a:r>
              <a:rPr lang="en-US" dirty="0"/>
              <a:t>. Om 15.00 </a:t>
            </a:r>
            <a:r>
              <a:rPr lang="en-US" dirty="0" err="1"/>
              <a:t>uur</a:t>
            </a:r>
            <a:r>
              <a:rPr lang="en-US" dirty="0"/>
              <a:t> </a:t>
            </a:r>
            <a:r>
              <a:rPr lang="en-US" dirty="0" err="1"/>
              <a:t>blijkt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al 200 ml </a:t>
            </a:r>
            <a:r>
              <a:rPr lang="en-US" dirty="0" err="1"/>
              <a:t>vloeistof</a:t>
            </a:r>
            <a:r>
              <a:rPr lang="en-US" dirty="0"/>
              <a:t> is </a:t>
            </a:r>
            <a:r>
              <a:rPr lang="en-US" dirty="0" err="1"/>
              <a:t>ingelopen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Na </a:t>
            </a:r>
            <a:r>
              <a:rPr lang="en-US" dirty="0" err="1"/>
              <a:t>overleg</a:t>
            </a:r>
            <a:r>
              <a:rPr lang="en-US" dirty="0"/>
              <a:t> met de arts </a:t>
            </a:r>
            <a:r>
              <a:rPr lang="en-US" dirty="0" err="1"/>
              <a:t>moet</a:t>
            </a:r>
            <a:r>
              <a:rPr lang="en-US" dirty="0"/>
              <a:t> je de </a:t>
            </a:r>
            <a:r>
              <a:rPr lang="en-US" dirty="0" err="1"/>
              <a:t>resterende</a:t>
            </a:r>
            <a:r>
              <a:rPr lang="en-US" dirty="0"/>
              <a:t> 300 ml in 11 </a:t>
            </a:r>
            <a:r>
              <a:rPr lang="en-US" dirty="0" err="1"/>
              <a:t>uur</a:t>
            </a:r>
            <a:r>
              <a:rPr lang="en-US" dirty="0"/>
              <a:t> </a:t>
            </a:r>
            <a:r>
              <a:rPr lang="en-US" dirty="0" err="1"/>
              <a:t>laten</a:t>
            </a:r>
            <a:r>
              <a:rPr lang="en-US" dirty="0"/>
              <a:t> </a:t>
            </a:r>
            <a:r>
              <a:rPr lang="en-US" dirty="0" err="1"/>
              <a:t>inlopen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dirty="0"/>
              <a:t>b. </a:t>
            </a:r>
            <a:r>
              <a:rPr lang="en-US" dirty="0" err="1"/>
              <a:t>Bereken</a:t>
            </a:r>
            <a:r>
              <a:rPr lang="en-US" dirty="0"/>
              <a:t> de </a:t>
            </a:r>
            <a:r>
              <a:rPr lang="en-US" dirty="0" err="1"/>
              <a:t>druppelsnelheid</a:t>
            </a:r>
            <a:r>
              <a:rPr lang="en-US" dirty="0"/>
              <a:t>.</a:t>
            </a:r>
          </a:p>
          <a:p>
            <a:endParaRPr lang="nl-NL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6392E78E-47C0-4A8A-B1D8-A66C56006B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5341108"/>
              </p:ext>
            </p:extLst>
          </p:nvPr>
        </p:nvGraphicFramePr>
        <p:xfrm>
          <a:off x="1043608" y="4393721"/>
          <a:ext cx="6096000" cy="937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16661262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Stap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1: </a:t>
                      </a:r>
                      <a:br>
                        <a:rPr lang="en-US" sz="1400" dirty="0">
                          <a:solidFill>
                            <a:prstClr val="black"/>
                          </a:solidFill>
                        </a:rPr>
                      </a:b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1 ml = 20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druppels</a:t>
                      </a:r>
                      <a:endParaRPr lang="en-US" sz="1400" dirty="0">
                        <a:solidFill>
                          <a:prstClr val="black"/>
                        </a:solidFill>
                      </a:endParaRPr>
                    </a:p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Je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moet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300 ml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geven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</a:t>
                      </a:r>
                      <a:r>
                        <a:rPr lang="en-US" dirty="0">
                          <a:solidFill>
                            <a:prstClr val="black"/>
                          </a:solidFill>
                        </a:rPr>
                        <a:t> </a:t>
                      </a:r>
                      <a:r>
                        <a:rPr lang="en-US" dirty="0">
                          <a:solidFill>
                            <a:prstClr val="black"/>
                          </a:solidFill>
                          <a:sym typeface="Wingdings" panose="05000000000000000000" pitchFamily="2" charset="2"/>
                        </a:rPr>
                        <a:t> 20 x 300 ml = 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6000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druppels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</a:t>
                      </a:r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42316"/>
                  </a:ext>
                </a:extLst>
              </a:tr>
            </a:tbl>
          </a:graphicData>
        </a:graphic>
      </p:graphicFrame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5801E363-96E6-455B-A43E-0AADDCE7AA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356477"/>
              </p:ext>
            </p:extLst>
          </p:nvPr>
        </p:nvGraphicFramePr>
        <p:xfrm>
          <a:off x="1043608" y="5386776"/>
          <a:ext cx="6096000" cy="723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6939871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Stap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2:</a:t>
                      </a:r>
                    </a:p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Tijdsduur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= 11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uur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= 11 x 60 = 660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minuten</a:t>
                      </a:r>
                      <a:endParaRPr lang="en-US" sz="1400" dirty="0">
                        <a:solidFill>
                          <a:prstClr val="black"/>
                        </a:solidFill>
                      </a:endParaRPr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51087"/>
                  </a:ext>
                </a:extLst>
              </a:tr>
            </a:tbl>
          </a:graphicData>
        </a:graphic>
      </p:graphicFrame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E88CFA7F-CA26-419B-8798-CB077476CD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2495357"/>
              </p:ext>
            </p:extLst>
          </p:nvPr>
        </p:nvGraphicFramePr>
        <p:xfrm>
          <a:off x="1115616" y="6170367"/>
          <a:ext cx="6096000" cy="723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17557986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Stap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3:</a:t>
                      </a:r>
                    </a:p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Aantal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druppels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per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minuut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  <a:sym typeface="Wingdings" pitchFamily="2" charset="2"/>
                        </a:rPr>
                        <a:t> 6000 : 660 = 9,09 =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Wingdings" pitchFamily="2" charset="2"/>
                        </a:rPr>
                        <a:t>9 á 10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  <a:sym typeface="Wingdings" pitchFamily="2" charset="2"/>
                        </a:rPr>
                        <a:t>druppels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  <a:sym typeface="Wingdings" pitchFamily="2" charset="2"/>
                        </a:rPr>
                        <a:t>/ min</a:t>
                      </a:r>
                      <a:endParaRPr lang="nl-NL" sz="1400" dirty="0">
                        <a:solidFill>
                          <a:prstClr val="black"/>
                        </a:solidFill>
                      </a:endParaRPr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6960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2517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Opdracht</a:t>
            </a:r>
            <a:r>
              <a:rPr lang="en-US" dirty="0"/>
              <a:t> 5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38758" y="1423186"/>
            <a:ext cx="7633742" cy="359359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De </a:t>
            </a:r>
            <a:r>
              <a:rPr lang="en-US" dirty="0" err="1"/>
              <a:t>heer</a:t>
            </a:r>
            <a:r>
              <a:rPr lang="en-US" dirty="0"/>
              <a:t> Van </a:t>
            </a:r>
            <a:r>
              <a:rPr lang="en-US" dirty="0" err="1"/>
              <a:t>Hezel</a:t>
            </a:r>
            <a:r>
              <a:rPr lang="en-US" dirty="0"/>
              <a:t> </a:t>
            </a:r>
            <a:r>
              <a:rPr lang="en-US" dirty="0" err="1"/>
              <a:t>heeft</a:t>
            </a:r>
            <a:r>
              <a:rPr lang="en-US" dirty="0"/>
              <a:t> </a:t>
            </a:r>
            <a:r>
              <a:rPr lang="en-US" dirty="0" err="1"/>
              <a:t>longontsteking</a:t>
            </a:r>
            <a:r>
              <a:rPr lang="en-US" dirty="0"/>
              <a:t>. </a:t>
            </a:r>
            <a:r>
              <a:rPr lang="en-US" dirty="0" err="1"/>
              <a:t>Hij</a:t>
            </a:r>
            <a:r>
              <a:rPr lang="en-US" dirty="0"/>
              <a:t> </a:t>
            </a:r>
            <a:r>
              <a:rPr lang="en-US" dirty="0" err="1"/>
              <a:t>krijgt</a:t>
            </a:r>
            <a:r>
              <a:rPr lang="en-US" dirty="0"/>
              <a:t> via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zij-infuus</a:t>
            </a:r>
            <a:r>
              <a:rPr lang="en-US" dirty="0"/>
              <a:t> </a:t>
            </a:r>
            <a:r>
              <a:rPr lang="en-US" dirty="0" err="1"/>
              <a:t>antibiotica</a:t>
            </a:r>
            <a:r>
              <a:rPr lang="en-US" dirty="0"/>
              <a:t>. Je </a:t>
            </a:r>
            <a:r>
              <a:rPr lang="en-US" dirty="0" err="1"/>
              <a:t>moet</a:t>
            </a:r>
            <a:r>
              <a:rPr lang="en-US" dirty="0"/>
              <a:t> de </a:t>
            </a:r>
            <a:r>
              <a:rPr lang="en-US" dirty="0" err="1"/>
              <a:t>oplossing</a:t>
            </a:r>
            <a:r>
              <a:rPr lang="en-US" dirty="0"/>
              <a:t> (100 ml) in 60 </a:t>
            </a:r>
            <a:r>
              <a:rPr lang="en-US" dirty="0" err="1"/>
              <a:t>minuten</a:t>
            </a:r>
            <a:r>
              <a:rPr lang="en-US" dirty="0"/>
              <a:t> </a:t>
            </a:r>
            <a:r>
              <a:rPr lang="en-US" dirty="0" err="1"/>
              <a:t>laten</a:t>
            </a:r>
            <a:r>
              <a:rPr lang="en-US" dirty="0"/>
              <a:t> </a:t>
            </a:r>
            <a:r>
              <a:rPr lang="en-US" dirty="0" err="1"/>
              <a:t>inlopen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Bereken</a:t>
            </a:r>
            <a:r>
              <a:rPr lang="en-US" dirty="0"/>
              <a:t> de </a:t>
            </a:r>
            <a:r>
              <a:rPr lang="en-US" dirty="0" err="1"/>
              <a:t>druppelsnelheid</a:t>
            </a:r>
            <a:endParaRPr lang="nl-NL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342D180F-61F2-4952-BD31-B55071BF67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024995"/>
              </p:ext>
            </p:extLst>
          </p:nvPr>
        </p:nvGraphicFramePr>
        <p:xfrm>
          <a:off x="827584" y="3475873"/>
          <a:ext cx="60960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16268289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Stap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1: </a:t>
                      </a:r>
                    </a:p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1 ml = 20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druppels</a:t>
                      </a:r>
                      <a:endParaRPr lang="en-US" sz="1400" dirty="0">
                        <a:solidFill>
                          <a:prstClr val="black"/>
                        </a:solidFill>
                      </a:endParaRPr>
                    </a:p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Je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moet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100 ml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geven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</a:t>
                      </a:r>
                      <a:r>
                        <a:rPr lang="en-US" dirty="0">
                          <a:solidFill>
                            <a:prstClr val="black"/>
                          </a:solidFill>
                        </a:rPr>
                        <a:t> </a:t>
                      </a:r>
                      <a:r>
                        <a:rPr lang="en-US" dirty="0">
                          <a:solidFill>
                            <a:prstClr val="black"/>
                          </a:solidFill>
                          <a:sym typeface="Wingdings" panose="05000000000000000000" pitchFamily="2" charset="2"/>
                        </a:rPr>
                        <a:t> 20 x 100 =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2000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druppels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</a:t>
                      </a:r>
                    </a:p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endParaRPr lang="en-US" dirty="0">
                        <a:solidFill>
                          <a:prstClr val="black"/>
                        </a:solidFill>
                      </a:endParaRPr>
                    </a:p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Stap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2:</a:t>
                      </a:r>
                    </a:p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Tijdsduur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= 60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minuten</a:t>
                      </a:r>
                      <a:endParaRPr lang="en-US" sz="1400" dirty="0">
                        <a:solidFill>
                          <a:prstClr val="black"/>
                        </a:solidFill>
                      </a:endParaRPr>
                    </a:p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endParaRPr lang="en-US" sz="1400" dirty="0">
                        <a:solidFill>
                          <a:prstClr val="black"/>
                        </a:solidFill>
                      </a:endParaRPr>
                    </a:p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Stap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3:</a:t>
                      </a:r>
                    </a:p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Aantal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druppels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per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minuut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  <a:sym typeface="Wingdings" pitchFamily="2" charset="2"/>
                        </a:rPr>
                        <a:t> 2000: 60 = 33,3 =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Wingdings" pitchFamily="2" charset="2"/>
                        </a:rPr>
                        <a:t>33 á 34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  <a:sym typeface="Wingdings" pitchFamily="2" charset="2"/>
                        </a:rPr>
                        <a:t>druppels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  <a:sym typeface="Wingdings" pitchFamily="2" charset="2"/>
                        </a:rPr>
                        <a:t>/ min</a:t>
                      </a:r>
                      <a:endParaRPr lang="nl-NL" sz="1400" dirty="0">
                        <a:solidFill>
                          <a:prstClr val="black"/>
                        </a:solidFill>
                      </a:endParaRPr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3812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6037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27584" y="116632"/>
            <a:ext cx="7633742" cy="50405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700" dirty="0" err="1"/>
              <a:t>Mevrouw</a:t>
            </a:r>
            <a:r>
              <a:rPr lang="en-US" sz="1700" dirty="0"/>
              <a:t> Lubbers </a:t>
            </a:r>
            <a:r>
              <a:rPr lang="en-US" sz="1700" dirty="0" err="1"/>
              <a:t>moet</a:t>
            </a:r>
            <a:r>
              <a:rPr lang="en-US" sz="1700" dirty="0"/>
              <a:t> </a:t>
            </a:r>
            <a:r>
              <a:rPr lang="en-US" sz="1700" dirty="0" err="1"/>
              <a:t>worden</a:t>
            </a:r>
            <a:r>
              <a:rPr lang="en-US" sz="1700" dirty="0"/>
              <a:t> </a:t>
            </a:r>
            <a:r>
              <a:rPr lang="en-US" sz="1700" dirty="0" err="1"/>
              <a:t>geopereerd</a:t>
            </a:r>
            <a:r>
              <a:rPr lang="en-US" sz="1700" dirty="0"/>
              <a:t> </a:t>
            </a:r>
            <a:r>
              <a:rPr lang="en-US" sz="1700" dirty="0" err="1"/>
              <a:t>aan</a:t>
            </a:r>
            <a:r>
              <a:rPr lang="en-US" sz="1700" dirty="0"/>
              <a:t> </a:t>
            </a:r>
            <a:r>
              <a:rPr lang="en-US" sz="1700" dirty="0" err="1"/>
              <a:t>haar</a:t>
            </a:r>
            <a:r>
              <a:rPr lang="en-US" sz="1700" dirty="0"/>
              <a:t> </a:t>
            </a:r>
            <a:r>
              <a:rPr lang="en-US" sz="1700" dirty="0" err="1"/>
              <a:t>maag</a:t>
            </a:r>
            <a:r>
              <a:rPr lang="en-US" sz="1700" dirty="0"/>
              <a:t>. </a:t>
            </a:r>
            <a:r>
              <a:rPr lang="en-US" sz="1700" dirty="0" err="1"/>
              <a:t>Ze</a:t>
            </a:r>
            <a:r>
              <a:rPr lang="en-US" sz="1700" dirty="0"/>
              <a:t> </a:t>
            </a:r>
            <a:r>
              <a:rPr lang="en-US" sz="1700" dirty="0" err="1"/>
              <a:t>heeft</a:t>
            </a:r>
            <a:r>
              <a:rPr lang="en-US" sz="1700" dirty="0"/>
              <a:t> diabetes. </a:t>
            </a:r>
            <a:r>
              <a:rPr lang="en-US" sz="1700" dirty="0" err="1"/>
              <a:t>Ze</a:t>
            </a:r>
            <a:r>
              <a:rPr lang="en-US" sz="1700" dirty="0"/>
              <a:t> mag </a:t>
            </a:r>
            <a:r>
              <a:rPr lang="en-US" sz="1700" dirty="0" err="1"/>
              <a:t>voor</a:t>
            </a:r>
            <a:r>
              <a:rPr lang="en-US" sz="1700" dirty="0"/>
              <a:t> de </a:t>
            </a:r>
            <a:r>
              <a:rPr lang="en-US" sz="1700" dirty="0" err="1"/>
              <a:t>operatie</a:t>
            </a:r>
            <a:r>
              <a:rPr lang="en-US" sz="1700" dirty="0"/>
              <a:t> </a:t>
            </a:r>
            <a:r>
              <a:rPr lang="en-US" sz="1700" dirty="0" err="1"/>
              <a:t>niets</a:t>
            </a:r>
            <a:r>
              <a:rPr lang="en-US" sz="1700" dirty="0"/>
              <a:t> </a:t>
            </a:r>
            <a:r>
              <a:rPr lang="en-US" sz="1700" dirty="0" err="1"/>
              <a:t>eten</a:t>
            </a:r>
            <a:r>
              <a:rPr lang="en-US" sz="1700" dirty="0"/>
              <a:t> en de arts </a:t>
            </a:r>
            <a:r>
              <a:rPr lang="en-US" sz="1700" dirty="0" err="1"/>
              <a:t>schrijft</a:t>
            </a:r>
            <a:r>
              <a:rPr lang="en-US" sz="1700" dirty="0"/>
              <a:t> </a:t>
            </a:r>
            <a:r>
              <a:rPr lang="en-US" sz="1700" dirty="0" err="1"/>
              <a:t>een</a:t>
            </a:r>
            <a:r>
              <a:rPr lang="en-US" sz="1700" dirty="0"/>
              <a:t> glucose-</a:t>
            </a:r>
            <a:r>
              <a:rPr lang="en-US" sz="1700" dirty="0" err="1"/>
              <a:t>infuus</a:t>
            </a:r>
            <a:r>
              <a:rPr lang="en-US" sz="1700" dirty="0"/>
              <a:t> </a:t>
            </a:r>
            <a:r>
              <a:rPr lang="en-US" sz="1700" dirty="0" err="1"/>
              <a:t>voor</a:t>
            </a:r>
            <a:r>
              <a:rPr lang="en-US" sz="1700" dirty="0"/>
              <a:t>. </a:t>
            </a:r>
            <a:r>
              <a:rPr lang="en-US" sz="1700" dirty="0" err="1"/>
              <a:t>Jij</a:t>
            </a:r>
            <a:r>
              <a:rPr lang="en-US" sz="1700" dirty="0"/>
              <a:t> </a:t>
            </a:r>
            <a:r>
              <a:rPr lang="en-US" sz="1700" dirty="0" err="1"/>
              <a:t>moet</a:t>
            </a:r>
            <a:r>
              <a:rPr lang="en-US" sz="1700" dirty="0"/>
              <a:t> het </a:t>
            </a:r>
            <a:r>
              <a:rPr lang="en-US" sz="1700" dirty="0" err="1"/>
              <a:t>infuus</a:t>
            </a:r>
            <a:r>
              <a:rPr lang="en-US" sz="1700" dirty="0"/>
              <a:t> </a:t>
            </a:r>
            <a:r>
              <a:rPr lang="en-US" sz="1700" dirty="0" err="1"/>
              <a:t>afstellen</a:t>
            </a:r>
            <a:r>
              <a:rPr lang="en-US" sz="1700" dirty="0"/>
              <a:t>, </a:t>
            </a:r>
            <a:r>
              <a:rPr lang="en-US" sz="1700" dirty="0" err="1"/>
              <a:t>waarbij</a:t>
            </a:r>
            <a:r>
              <a:rPr lang="en-US" sz="1700" dirty="0"/>
              <a:t> </a:t>
            </a:r>
            <a:r>
              <a:rPr lang="en-US" sz="1700" dirty="0" err="1"/>
              <a:t>er</a:t>
            </a:r>
            <a:r>
              <a:rPr lang="en-US" sz="1700" dirty="0"/>
              <a:t> 1,5 liter </a:t>
            </a:r>
            <a:r>
              <a:rPr lang="en-US" sz="1700" dirty="0" err="1"/>
              <a:t>glucoseoplossing</a:t>
            </a:r>
            <a:r>
              <a:rPr lang="en-US" sz="1700" dirty="0"/>
              <a:t> per 24 </a:t>
            </a:r>
            <a:r>
              <a:rPr lang="en-US" sz="1700" dirty="0" err="1"/>
              <a:t>uur</a:t>
            </a:r>
            <a:r>
              <a:rPr lang="en-US" sz="1700" dirty="0"/>
              <a:t> </a:t>
            </a:r>
            <a:r>
              <a:rPr lang="en-US" sz="1700" dirty="0" err="1"/>
              <a:t>moet</a:t>
            </a:r>
            <a:r>
              <a:rPr lang="en-US" sz="1700" dirty="0"/>
              <a:t> </a:t>
            </a:r>
            <a:r>
              <a:rPr lang="en-US" sz="1700" dirty="0" err="1"/>
              <a:t>inlopen</a:t>
            </a:r>
            <a:r>
              <a:rPr lang="en-US" sz="1700" dirty="0"/>
              <a:t> (1ml = 20 </a:t>
            </a:r>
            <a:r>
              <a:rPr lang="en-US" sz="1700" dirty="0" err="1"/>
              <a:t>druppels</a:t>
            </a:r>
            <a:r>
              <a:rPr lang="en-US" sz="1700" dirty="0"/>
              <a:t>).</a:t>
            </a:r>
          </a:p>
          <a:p>
            <a:pPr marL="514350" indent="-514350">
              <a:buAutoNum type="alphaLcPeriod"/>
            </a:pPr>
            <a:r>
              <a:rPr lang="en-US" sz="1700" dirty="0" err="1"/>
              <a:t>Bereken</a:t>
            </a:r>
            <a:r>
              <a:rPr lang="en-US" sz="1700" dirty="0"/>
              <a:t> de </a:t>
            </a:r>
            <a:r>
              <a:rPr lang="en-US" sz="1700" dirty="0" err="1"/>
              <a:t>druppelsnelheid</a:t>
            </a:r>
            <a:endParaRPr lang="en-US" sz="1700" dirty="0"/>
          </a:p>
          <a:p>
            <a:pPr marL="514350" indent="-514350">
              <a:buAutoNum type="alphaLcPeriod"/>
            </a:pPr>
            <a:endParaRPr lang="en-US" sz="1700" dirty="0"/>
          </a:p>
          <a:p>
            <a:pPr marL="514350" indent="-514350">
              <a:buAutoNum type="alphaLcPeriod"/>
            </a:pPr>
            <a:endParaRPr lang="en-US" sz="1700" dirty="0"/>
          </a:p>
          <a:p>
            <a:pPr marL="0" indent="0">
              <a:buNone/>
            </a:pPr>
            <a:br>
              <a:rPr lang="en-US" sz="1700" dirty="0"/>
            </a:br>
            <a:br>
              <a:rPr lang="en-US" sz="1700" dirty="0"/>
            </a:br>
            <a:endParaRPr lang="en-US" sz="17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Na de </a:t>
            </a:r>
            <a:r>
              <a:rPr lang="en-US" sz="1600" dirty="0" err="1"/>
              <a:t>operatie</a:t>
            </a:r>
            <a:r>
              <a:rPr lang="en-US" sz="1600" dirty="0"/>
              <a:t> </a:t>
            </a:r>
            <a:r>
              <a:rPr lang="en-US" sz="1600" dirty="0" err="1"/>
              <a:t>heeft</a:t>
            </a:r>
            <a:r>
              <a:rPr lang="en-US" sz="1600" dirty="0"/>
              <a:t> </a:t>
            </a:r>
            <a:r>
              <a:rPr lang="en-US" sz="1600" dirty="0" err="1"/>
              <a:t>mevrouw</a:t>
            </a:r>
            <a:r>
              <a:rPr lang="en-US" sz="1600" dirty="0"/>
              <a:t> Lubbers </a:t>
            </a:r>
            <a:r>
              <a:rPr lang="en-US" sz="1600" dirty="0" err="1"/>
              <a:t>veel</a:t>
            </a:r>
            <a:r>
              <a:rPr lang="en-US" sz="1600" dirty="0"/>
              <a:t> </a:t>
            </a:r>
            <a:r>
              <a:rPr lang="en-US" sz="1600" dirty="0" err="1"/>
              <a:t>pijn</a:t>
            </a:r>
            <a:r>
              <a:rPr lang="en-US" sz="1600" dirty="0"/>
              <a:t>. Via </a:t>
            </a:r>
            <a:r>
              <a:rPr lang="en-US" sz="1600" dirty="0" err="1"/>
              <a:t>een</a:t>
            </a:r>
            <a:r>
              <a:rPr lang="en-US" sz="1600" dirty="0"/>
              <a:t> </a:t>
            </a:r>
            <a:r>
              <a:rPr lang="en-US" sz="1600" dirty="0" err="1"/>
              <a:t>zij-infuus</a:t>
            </a:r>
            <a:r>
              <a:rPr lang="en-US" sz="1600" dirty="0"/>
              <a:t> </a:t>
            </a:r>
            <a:r>
              <a:rPr lang="en-US" sz="1600" dirty="0" err="1"/>
              <a:t>krijgt</a:t>
            </a:r>
            <a:r>
              <a:rPr lang="en-US" sz="1600" dirty="0"/>
              <a:t> </a:t>
            </a:r>
            <a:r>
              <a:rPr lang="en-US" sz="1600" dirty="0" err="1"/>
              <a:t>zij</a:t>
            </a:r>
            <a:r>
              <a:rPr lang="en-US" sz="1600" dirty="0"/>
              <a:t> </a:t>
            </a:r>
            <a:r>
              <a:rPr lang="en-US" sz="1600" dirty="0" err="1"/>
              <a:t>een</a:t>
            </a:r>
            <a:r>
              <a:rPr lang="en-US" sz="1600" dirty="0"/>
              <a:t> </a:t>
            </a:r>
            <a:r>
              <a:rPr lang="en-US" sz="1600" dirty="0" err="1"/>
              <a:t>pijnstiller</a:t>
            </a:r>
            <a:r>
              <a:rPr lang="en-US" sz="1600" dirty="0"/>
              <a:t>. Je </a:t>
            </a:r>
            <a:r>
              <a:rPr lang="en-US" sz="1600" dirty="0" err="1"/>
              <a:t>moet</a:t>
            </a:r>
            <a:r>
              <a:rPr lang="en-US" sz="1600" dirty="0"/>
              <a:t> 100 ml in 30 </a:t>
            </a:r>
            <a:r>
              <a:rPr lang="en-US" sz="1600" dirty="0" err="1"/>
              <a:t>minuten</a:t>
            </a:r>
            <a:r>
              <a:rPr lang="en-US" sz="1600" dirty="0"/>
              <a:t> </a:t>
            </a:r>
            <a:r>
              <a:rPr lang="en-US" sz="1600" dirty="0" err="1"/>
              <a:t>laten</a:t>
            </a:r>
            <a:r>
              <a:rPr lang="en-US" sz="1600" dirty="0"/>
              <a:t> </a:t>
            </a:r>
            <a:r>
              <a:rPr lang="en-US" sz="1600" dirty="0" err="1"/>
              <a:t>inlopen</a:t>
            </a:r>
            <a:r>
              <a:rPr lang="en-US" sz="1600" dirty="0"/>
              <a:t> (1 ml = 20 </a:t>
            </a:r>
            <a:r>
              <a:rPr lang="en-US" sz="1600" dirty="0" err="1"/>
              <a:t>druppels</a:t>
            </a:r>
            <a:r>
              <a:rPr lang="en-US" sz="1600" dirty="0"/>
              <a:t>)</a:t>
            </a:r>
          </a:p>
          <a:p>
            <a:pPr marL="0" indent="0">
              <a:buNone/>
            </a:pPr>
            <a:r>
              <a:rPr lang="en-US" sz="1600" dirty="0"/>
              <a:t>b.  </a:t>
            </a:r>
            <a:r>
              <a:rPr lang="en-US" sz="1600" dirty="0" err="1"/>
              <a:t>Bereken</a:t>
            </a:r>
            <a:r>
              <a:rPr lang="en-US" sz="1600" dirty="0"/>
              <a:t> de </a:t>
            </a:r>
            <a:r>
              <a:rPr lang="en-US" sz="1600" dirty="0" err="1"/>
              <a:t>druppelsnelheid</a:t>
            </a:r>
            <a:r>
              <a:rPr lang="en-US" sz="1600" dirty="0"/>
              <a:t> van het </a:t>
            </a:r>
            <a:r>
              <a:rPr lang="en-US" sz="1600" dirty="0" err="1"/>
              <a:t>zij-infuus</a:t>
            </a:r>
            <a:r>
              <a:rPr lang="en-US" sz="1600" dirty="0"/>
              <a:t>.</a:t>
            </a:r>
          </a:p>
          <a:p>
            <a:pPr marL="514350" indent="-514350">
              <a:buAutoNum type="alphaLcPeriod"/>
            </a:pPr>
            <a:endParaRPr lang="nl-NL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32DE1E4C-658B-4EB8-B7E9-11F3EBEE76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361241"/>
              </p:ext>
            </p:extLst>
          </p:nvPr>
        </p:nvGraphicFramePr>
        <p:xfrm>
          <a:off x="827584" y="1656878"/>
          <a:ext cx="6096000" cy="242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1497001925"/>
                    </a:ext>
                  </a:extLst>
                </a:gridCol>
              </a:tblGrid>
              <a:tr h="730880">
                <a:tc>
                  <a:txBody>
                    <a:bodyPr/>
                    <a:lstStyle/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a.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Stap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1: </a:t>
                      </a:r>
                    </a:p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1 ml = 20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druppels</a:t>
                      </a:r>
                      <a:endParaRPr lang="en-US" sz="1400" dirty="0">
                        <a:solidFill>
                          <a:prstClr val="black"/>
                        </a:solidFill>
                      </a:endParaRPr>
                    </a:p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Je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moet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1,5 liter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geven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= 1500 ml </a:t>
                      </a:r>
                      <a:r>
                        <a:rPr lang="en-US" dirty="0">
                          <a:solidFill>
                            <a:prstClr val="black"/>
                          </a:solidFill>
                          <a:sym typeface="Wingdings" panose="05000000000000000000" pitchFamily="2" charset="2"/>
                        </a:rPr>
                        <a:t> 1500 x 20 = 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30000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druppels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</a:t>
                      </a:r>
                    </a:p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endParaRPr lang="en-US" dirty="0">
                        <a:solidFill>
                          <a:srgbClr val="FF0000"/>
                        </a:solidFill>
                      </a:endParaRPr>
                    </a:p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Stap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2:</a:t>
                      </a:r>
                    </a:p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Tijdsduur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= 24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uur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= 24 x 60 = 1440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minuten</a:t>
                      </a:r>
                      <a:endParaRPr lang="en-US" sz="1400" dirty="0">
                        <a:solidFill>
                          <a:prstClr val="black"/>
                        </a:solidFill>
                      </a:endParaRPr>
                    </a:p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Stap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3:</a:t>
                      </a:r>
                    </a:p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Aantal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druppels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per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minuut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  <a:sym typeface="Wingdings" pitchFamily="2" charset="2"/>
                        </a:rPr>
                        <a:t> 30000: 1440 = 20,8 =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Wingdings" pitchFamily="2" charset="2"/>
                        </a:rPr>
                        <a:t>20 á 21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  <a:sym typeface="Wingdings" pitchFamily="2" charset="2"/>
                        </a:rPr>
                        <a:t>druppels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  <a:sym typeface="Wingdings" pitchFamily="2" charset="2"/>
                        </a:rPr>
                        <a:t>/ min</a:t>
                      </a:r>
                      <a:endParaRPr lang="nl-NL" sz="1400" dirty="0">
                        <a:solidFill>
                          <a:prstClr val="black"/>
                        </a:solidFill>
                      </a:endParaRPr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567012"/>
                  </a:ext>
                </a:extLst>
              </a:tr>
            </a:tbl>
          </a:graphicData>
        </a:graphic>
      </p:graphicFrame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DC0C5860-120A-48EA-9419-C6B4A880DA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841253"/>
              </p:ext>
            </p:extLst>
          </p:nvPr>
        </p:nvGraphicFramePr>
        <p:xfrm>
          <a:off x="827584" y="5085184"/>
          <a:ext cx="6408712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8712">
                  <a:extLst>
                    <a:ext uri="{9D8B030D-6E8A-4147-A177-3AD203B41FA5}">
                      <a16:colId xmlns:a16="http://schemas.microsoft.com/office/drawing/2014/main" val="22135079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b.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Stap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1: </a:t>
                      </a:r>
                    </a:p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1 ml = 20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druppels</a:t>
                      </a:r>
                      <a:endParaRPr lang="en-US" sz="1400" dirty="0">
                        <a:solidFill>
                          <a:prstClr val="black"/>
                        </a:solidFill>
                      </a:endParaRPr>
                    </a:p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Je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moet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100 ml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geven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</a:t>
                      </a:r>
                      <a:r>
                        <a:rPr lang="en-US" dirty="0">
                          <a:solidFill>
                            <a:prstClr val="black"/>
                          </a:solidFill>
                          <a:sym typeface="Wingdings" panose="05000000000000000000" pitchFamily="2" charset="2"/>
                        </a:rPr>
                        <a:t> 20 x 100 = 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2000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druppels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</a:t>
                      </a:r>
                      <a:endParaRPr lang="en-US" dirty="0">
                        <a:solidFill>
                          <a:prstClr val="black"/>
                        </a:solidFill>
                      </a:endParaRPr>
                    </a:p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Stap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2:</a:t>
                      </a:r>
                    </a:p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Tijdsduur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= 30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minuten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Stap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3:</a:t>
                      </a:r>
                    </a:p>
                    <a:p>
                      <a:pPr marL="0" lvl="0" indent="0">
                        <a:buClr>
                          <a:srgbClr val="D16349"/>
                        </a:buClr>
                        <a:buNone/>
                      </a:pP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Aantal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druppels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per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</a:rPr>
                        <a:t>minuut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  <a:sym typeface="Wingdings" pitchFamily="2" charset="2"/>
                        </a:rPr>
                        <a:t> 2000 : 30 = 66,7 =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sym typeface="Wingdings" pitchFamily="2" charset="2"/>
                        </a:rPr>
                        <a:t>66 á 67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  <a:sym typeface="Wingdings" pitchFamily="2" charset="2"/>
                        </a:rPr>
                        <a:t>druppels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  <a:sym typeface="Wingdings" pitchFamily="2" charset="2"/>
                        </a:rPr>
                        <a:t>/ min</a:t>
                      </a:r>
                      <a:endParaRPr lang="nl-NL" sz="1400" dirty="0">
                        <a:solidFill>
                          <a:prstClr val="black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13006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9172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Opdracht</a:t>
            </a:r>
            <a:r>
              <a:rPr lang="en-US" dirty="0"/>
              <a:t> 1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60309" y="1268760"/>
            <a:ext cx="7633742" cy="52068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De </a:t>
            </a:r>
            <a:r>
              <a:rPr lang="en-US" sz="1600" dirty="0" err="1"/>
              <a:t>heer</a:t>
            </a:r>
            <a:r>
              <a:rPr lang="en-US" sz="1600" dirty="0"/>
              <a:t> Van </a:t>
            </a:r>
            <a:r>
              <a:rPr lang="en-US" sz="1600" dirty="0" err="1"/>
              <a:t>Hezel</a:t>
            </a:r>
            <a:r>
              <a:rPr lang="en-US" sz="1600" dirty="0"/>
              <a:t> </a:t>
            </a:r>
            <a:r>
              <a:rPr lang="en-US" sz="1600" dirty="0" err="1"/>
              <a:t>wordt</a:t>
            </a:r>
            <a:r>
              <a:rPr lang="en-US" sz="1600" dirty="0"/>
              <a:t> met </a:t>
            </a:r>
            <a:r>
              <a:rPr lang="en-US" sz="1600" dirty="0" err="1"/>
              <a:t>spoed</a:t>
            </a:r>
            <a:r>
              <a:rPr lang="en-US" sz="1600" dirty="0"/>
              <a:t> </a:t>
            </a:r>
            <a:r>
              <a:rPr lang="en-US" sz="1600" dirty="0" err="1"/>
              <a:t>opgenomen</a:t>
            </a:r>
            <a:r>
              <a:rPr lang="en-US" sz="1600" dirty="0"/>
              <a:t>. </a:t>
            </a:r>
            <a:r>
              <a:rPr lang="en-US" sz="1600" dirty="0" err="1"/>
              <a:t>Er</a:t>
            </a:r>
            <a:r>
              <a:rPr lang="en-US" sz="1600" dirty="0"/>
              <a:t> </a:t>
            </a:r>
            <a:r>
              <a:rPr lang="en-US" sz="1600" dirty="0" err="1"/>
              <a:t>wordt</a:t>
            </a:r>
            <a:r>
              <a:rPr lang="en-US" sz="1600" dirty="0"/>
              <a:t> </a:t>
            </a:r>
            <a:r>
              <a:rPr lang="en-US" sz="1600" dirty="0" err="1"/>
              <a:t>onder</a:t>
            </a:r>
            <a:r>
              <a:rPr lang="en-US" sz="1600" dirty="0"/>
              <a:t> </a:t>
            </a:r>
            <a:r>
              <a:rPr lang="en-US" sz="1600" dirty="0" err="1"/>
              <a:t>andere</a:t>
            </a:r>
            <a:r>
              <a:rPr lang="en-US" sz="1600" dirty="0"/>
              <a:t> </a:t>
            </a:r>
            <a:r>
              <a:rPr lang="en-US" sz="1600" dirty="0" err="1"/>
              <a:t>dehydratie</a:t>
            </a:r>
            <a:r>
              <a:rPr lang="en-US" sz="1600" dirty="0"/>
              <a:t> </a:t>
            </a:r>
            <a:r>
              <a:rPr lang="en-US" sz="1600" dirty="0" err="1"/>
              <a:t>bij</a:t>
            </a:r>
            <a:r>
              <a:rPr lang="en-US" sz="1600" dirty="0"/>
              <a:t> hem </a:t>
            </a:r>
            <a:r>
              <a:rPr lang="en-US" sz="1600" dirty="0" err="1"/>
              <a:t>geconstateerd</a:t>
            </a:r>
            <a:r>
              <a:rPr lang="en-US" sz="1600" dirty="0"/>
              <a:t>. </a:t>
            </a:r>
            <a:r>
              <a:rPr lang="en-US" sz="1600" dirty="0" err="1"/>
              <a:t>Hij</a:t>
            </a:r>
            <a:r>
              <a:rPr lang="en-US" sz="1600" dirty="0"/>
              <a:t> </a:t>
            </a:r>
            <a:r>
              <a:rPr lang="en-US" sz="1600" dirty="0" err="1"/>
              <a:t>krijgt</a:t>
            </a:r>
            <a:r>
              <a:rPr lang="en-US" sz="1600" dirty="0"/>
              <a:t> </a:t>
            </a:r>
            <a:r>
              <a:rPr lang="en-US" sz="1600" dirty="0" err="1"/>
              <a:t>een</a:t>
            </a:r>
            <a:r>
              <a:rPr lang="en-US" sz="1600" dirty="0"/>
              <a:t> </a:t>
            </a:r>
            <a:r>
              <a:rPr lang="en-US" sz="1600" dirty="0" err="1"/>
              <a:t>infuus</a:t>
            </a:r>
            <a:r>
              <a:rPr lang="en-US" sz="1600" dirty="0"/>
              <a:t>. De arts </a:t>
            </a:r>
            <a:r>
              <a:rPr lang="en-US" sz="1600" dirty="0" err="1"/>
              <a:t>schrijft</a:t>
            </a:r>
            <a:r>
              <a:rPr lang="en-US" sz="1600" dirty="0"/>
              <a:t> 2 liter </a:t>
            </a:r>
            <a:r>
              <a:rPr lang="en-US" sz="1600" dirty="0" err="1"/>
              <a:t>natriumchloride</a:t>
            </a:r>
            <a:r>
              <a:rPr lang="en-US" sz="1600" dirty="0"/>
              <a:t>/glucose (0,45% +2,5%) </a:t>
            </a:r>
            <a:r>
              <a:rPr lang="en-US" sz="1600" dirty="0">
                <a:solidFill>
                  <a:srgbClr val="FF0000"/>
                </a:solidFill>
              </a:rPr>
              <a:t>(= </a:t>
            </a:r>
            <a:r>
              <a:rPr lang="en-US" sz="1600" dirty="0" err="1">
                <a:solidFill>
                  <a:srgbClr val="FF0000"/>
                </a:solidFill>
              </a:rPr>
              <a:t>een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oplossing</a:t>
            </a:r>
            <a:r>
              <a:rPr lang="en-US" sz="1600" dirty="0">
                <a:solidFill>
                  <a:srgbClr val="FF0000"/>
                </a:solidFill>
              </a:rPr>
              <a:t>!) </a:t>
            </a:r>
            <a:r>
              <a:rPr lang="en-US" sz="1600" dirty="0"/>
              <a:t>per 24 </a:t>
            </a:r>
            <a:r>
              <a:rPr lang="en-US" sz="1600" dirty="0" err="1"/>
              <a:t>uur</a:t>
            </a:r>
            <a:r>
              <a:rPr lang="en-US" sz="1600" dirty="0"/>
              <a:t> </a:t>
            </a:r>
            <a:r>
              <a:rPr lang="en-US" sz="1600" dirty="0" err="1"/>
              <a:t>voor</a:t>
            </a:r>
            <a:r>
              <a:rPr lang="en-US" sz="1600" dirty="0"/>
              <a:t>. </a:t>
            </a:r>
            <a:r>
              <a:rPr lang="en-US" sz="1600" dirty="0" err="1"/>
              <a:t>Jij</a:t>
            </a:r>
            <a:r>
              <a:rPr lang="en-US" sz="1600" dirty="0"/>
              <a:t> </a:t>
            </a:r>
            <a:r>
              <a:rPr lang="en-US" sz="1600" dirty="0" err="1"/>
              <a:t>moet</a:t>
            </a:r>
            <a:r>
              <a:rPr lang="en-US" sz="1600" dirty="0"/>
              <a:t> het </a:t>
            </a:r>
            <a:r>
              <a:rPr lang="en-US" sz="1600" dirty="0" err="1"/>
              <a:t>infuus</a:t>
            </a:r>
            <a:r>
              <a:rPr lang="en-US" sz="1600" dirty="0"/>
              <a:t> </a:t>
            </a:r>
            <a:r>
              <a:rPr lang="en-US" sz="1600" dirty="0" err="1"/>
              <a:t>afstellen</a:t>
            </a:r>
            <a:r>
              <a:rPr lang="en-US" sz="1600" dirty="0"/>
              <a:t>.</a:t>
            </a:r>
          </a:p>
          <a:p>
            <a:pPr marL="514350" indent="-514350">
              <a:buAutoNum type="alphaLcPeriod"/>
            </a:pPr>
            <a:r>
              <a:rPr lang="en-US" dirty="0" err="1"/>
              <a:t>Bereken</a:t>
            </a:r>
            <a:r>
              <a:rPr lang="en-US" dirty="0"/>
              <a:t> de </a:t>
            </a:r>
            <a:r>
              <a:rPr lang="en-US" dirty="0" err="1"/>
              <a:t>druppelsnelheid</a:t>
            </a:r>
            <a:endParaRPr lang="en-US" dirty="0"/>
          </a:p>
          <a:p>
            <a:pPr marL="514350" indent="-514350">
              <a:buAutoNum type="alphaLcPeriod"/>
            </a:pPr>
            <a:endParaRPr lang="en-US" dirty="0"/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FA7C568D-2384-47CB-98E9-A479B3D835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650159"/>
              </p:ext>
            </p:extLst>
          </p:nvPr>
        </p:nvGraphicFramePr>
        <p:xfrm>
          <a:off x="966413" y="2564904"/>
          <a:ext cx="6096000" cy="1394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39541001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 err="1">
                          <a:solidFill>
                            <a:srgbClr val="FF0000"/>
                          </a:solidFill>
                        </a:rPr>
                        <a:t>Stap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 1</a:t>
                      </a:r>
                      <a:r>
                        <a:rPr lang="en-US" sz="1800" dirty="0"/>
                        <a:t>: 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800" dirty="0"/>
                        <a:t>1 ml = 20 </a:t>
                      </a:r>
                      <a:r>
                        <a:rPr lang="en-US" sz="1800" dirty="0" err="1"/>
                        <a:t>druppels</a:t>
                      </a:r>
                      <a:endParaRPr lang="en-US" sz="1800" dirty="0"/>
                    </a:p>
                    <a:p>
                      <a:pPr marL="0" indent="0">
                        <a:buNone/>
                      </a:pPr>
                      <a:r>
                        <a:rPr lang="en-US" sz="1800" dirty="0"/>
                        <a:t>Je </a:t>
                      </a:r>
                      <a:r>
                        <a:rPr lang="en-US" sz="1800" dirty="0" err="1"/>
                        <a:t>geeft</a:t>
                      </a:r>
                      <a:r>
                        <a:rPr lang="en-US" sz="1800" dirty="0"/>
                        <a:t> 2 l = 2000 ml 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800" dirty="0"/>
                        <a:t>2000 ml x 20 = 40000 </a:t>
                      </a:r>
                      <a:r>
                        <a:rPr lang="en-US" sz="1800" dirty="0" err="1"/>
                        <a:t>druppels</a:t>
                      </a:r>
                      <a:r>
                        <a:rPr lang="en-US" sz="1800" dirty="0"/>
                        <a:t> </a:t>
                      </a:r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362992"/>
                  </a:ext>
                </a:extLst>
              </a:tr>
            </a:tbl>
          </a:graphicData>
        </a:graphic>
      </p:graphicFrame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5A8BA988-321F-4E9C-A1EB-828693E4D6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3172864"/>
              </p:ext>
            </p:extLst>
          </p:nvPr>
        </p:nvGraphicFramePr>
        <p:xfrm>
          <a:off x="958487" y="4131639"/>
          <a:ext cx="6096000" cy="1089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41273674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 err="1">
                          <a:solidFill>
                            <a:srgbClr val="FF0000"/>
                          </a:solidFill>
                        </a:rPr>
                        <a:t>Stap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 2: </a:t>
                      </a:r>
                      <a:br>
                        <a:rPr lang="en-US" sz="1400" dirty="0"/>
                      </a:br>
                      <a:r>
                        <a:rPr lang="en-US" sz="1800" dirty="0"/>
                        <a:t>24 </a:t>
                      </a:r>
                      <a:r>
                        <a:rPr lang="en-US" sz="1800" dirty="0" err="1"/>
                        <a:t>uur</a:t>
                      </a:r>
                      <a:r>
                        <a:rPr lang="en-US" sz="1800" dirty="0"/>
                        <a:t> = 24 x 60 = 1440 </a:t>
                      </a:r>
                      <a:r>
                        <a:rPr lang="en-US" sz="1800" dirty="0" err="1"/>
                        <a:t>minuten</a:t>
                      </a:r>
                      <a:endParaRPr lang="en-US" sz="1800" dirty="0"/>
                    </a:p>
                    <a:p>
                      <a:pPr marL="0" indent="0">
                        <a:buNone/>
                      </a:pPr>
                      <a:r>
                        <a:rPr lang="en-US" sz="1800" dirty="0"/>
                        <a:t>want, 1 </a:t>
                      </a:r>
                      <a:r>
                        <a:rPr lang="en-US" sz="1800" dirty="0" err="1"/>
                        <a:t>uur</a:t>
                      </a:r>
                      <a:r>
                        <a:rPr lang="en-US" sz="1800" dirty="0"/>
                        <a:t> = 60 min</a:t>
                      </a:r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2032380"/>
                  </a:ext>
                </a:extLst>
              </a:tr>
            </a:tbl>
          </a:graphicData>
        </a:graphic>
      </p:graphicFrame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F9624715-537A-4CB0-9CA1-48521DB39A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6299665"/>
              </p:ext>
            </p:extLst>
          </p:nvPr>
        </p:nvGraphicFramePr>
        <p:xfrm>
          <a:off x="958487" y="5390382"/>
          <a:ext cx="6096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420730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 err="1">
                          <a:solidFill>
                            <a:srgbClr val="FF0000"/>
                          </a:solidFill>
                        </a:rPr>
                        <a:t>Stap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 3: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800" dirty="0" err="1"/>
                        <a:t>Aantal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druppels</a:t>
                      </a:r>
                      <a:r>
                        <a:rPr lang="en-US" sz="1800" dirty="0"/>
                        <a:t> per </a:t>
                      </a:r>
                      <a:r>
                        <a:rPr lang="en-US" sz="1800" dirty="0" err="1"/>
                        <a:t>minuut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>
                          <a:sym typeface="Wingdings" pitchFamily="2" charset="2"/>
                        </a:rPr>
                        <a:t> 40000 : 1440 = 27, 78 = 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sym typeface="Wingdings" pitchFamily="2" charset="2"/>
                        </a:rPr>
                        <a:t>27 á 28</a:t>
                      </a:r>
                      <a:r>
                        <a:rPr lang="en-US" sz="1800" dirty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>
                          <a:sym typeface="Wingdings" pitchFamily="2" charset="2"/>
                        </a:rPr>
                        <a:t>druppels</a:t>
                      </a:r>
                      <a:r>
                        <a:rPr lang="en-US" sz="1800" dirty="0">
                          <a:sym typeface="Wingdings" pitchFamily="2" charset="2"/>
                        </a:rPr>
                        <a:t>/ min</a:t>
                      </a:r>
                      <a:endParaRPr lang="nl-NL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0302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7543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6FA536-D2AB-4677-B3E8-760A247EB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 1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9A4A2CC-2656-4560-AE2C-A8125892C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8682" y="2592116"/>
            <a:ext cx="7633742" cy="359359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b. </a:t>
            </a:r>
            <a:r>
              <a:rPr lang="en-US" dirty="0" err="1"/>
              <a:t>Hoeveel</a:t>
            </a:r>
            <a:r>
              <a:rPr lang="en-US" dirty="0"/>
              <a:t> g </a:t>
            </a:r>
            <a:r>
              <a:rPr lang="en-US" dirty="0" err="1"/>
              <a:t>natriumchloride</a:t>
            </a:r>
            <a:r>
              <a:rPr lang="en-US" dirty="0"/>
              <a:t> </a:t>
            </a:r>
            <a:r>
              <a:rPr lang="en-US" dirty="0" err="1"/>
              <a:t>krijgt</a:t>
            </a:r>
            <a:r>
              <a:rPr lang="en-US" dirty="0"/>
              <a:t> de </a:t>
            </a:r>
            <a:r>
              <a:rPr lang="en-US" dirty="0" err="1"/>
              <a:t>heer</a:t>
            </a:r>
            <a:r>
              <a:rPr lang="en-US" dirty="0"/>
              <a:t> Van </a:t>
            </a:r>
            <a:r>
              <a:rPr lang="en-US" dirty="0" err="1"/>
              <a:t>Hezel</a:t>
            </a:r>
            <a:r>
              <a:rPr lang="en-US" dirty="0"/>
              <a:t> per </a:t>
            </a:r>
            <a:r>
              <a:rPr lang="en-US" dirty="0" err="1"/>
              <a:t>infuus</a:t>
            </a:r>
            <a:r>
              <a:rPr lang="en-US" dirty="0"/>
              <a:t>, per 24 </a:t>
            </a:r>
            <a:r>
              <a:rPr lang="en-US" dirty="0" err="1"/>
              <a:t>uur</a:t>
            </a:r>
            <a:r>
              <a:rPr lang="en-US" dirty="0"/>
              <a:t> </a:t>
            </a:r>
            <a:r>
              <a:rPr lang="en-US" dirty="0" err="1"/>
              <a:t>binnen</a:t>
            </a:r>
            <a:r>
              <a:rPr lang="en-US" dirty="0"/>
              <a:t>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c. </a:t>
            </a:r>
            <a:r>
              <a:rPr lang="en-US" dirty="0" err="1"/>
              <a:t>Hoeveel</a:t>
            </a:r>
            <a:r>
              <a:rPr lang="en-US" dirty="0"/>
              <a:t> g glucose </a:t>
            </a:r>
            <a:r>
              <a:rPr lang="en-US" dirty="0" err="1"/>
              <a:t>krijgt</a:t>
            </a:r>
            <a:r>
              <a:rPr lang="en-US" dirty="0"/>
              <a:t> de </a:t>
            </a:r>
            <a:r>
              <a:rPr lang="en-US" dirty="0" err="1"/>
              <a:t>heer</a:t>
            </a:r>
            <a:r>
              <a:rPr lang="en-US" dirty="0"/>
              <a:t> Van </a:t>
            </a:r>
            <a:r>
              <a:rPr lang="en-US" dirty="0" err="1"/>
              <a:t>Hezel</a:t>
            </a:r>
            <a:r>
              <a:rPr lang="en-US" dirty="0"/>
              <a:t> per 24 </a:t>
            </a:r>
            <a:r>
              <a:rPr lang="en-US" dirty="0" err="1"/>
              <a:t>uur</a:t>
            </a:r>
            <a:r>
              <a:rPr lang="en-US" dirty="0"/>
              <a:t> </a:t>
            </a:r>
            <a:r>
              <a:rPr lang="en-US" dirty="0" err="1"/>
              <a:t>binnen</a:t>
            </a:r>
            <a:r>
              <a:rPr lang="en-US" dirty="0"/>
              <a:t>?</a:t>
            </a:r>
            <a:endParaRPr lang="nl-NL" dirty="0"/>
          </a:p>
          <a:p>
            <a:endParaRPr lang="nl-NL" dirty="0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C0003277-DF84-4ACE-9E68-F059559037B8}"/>
              </a:ext>
            </a:extLst>
          </p:cNvPr>
          <p:cNvSpPr/>
          <p:nvPr/>
        </p:nvSpPr>
        <p:spPr>
          <a:xfrm>
            <a:off x="878682" y="1268760"/>
            <a:ext cx="73265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De </a:t>
            </a:r>
            <a:r>
              <a:rPr lang="en-US" dirty="0" err="1"/>
              <a:t>heer</a:t>
            </a:r>
            <a:r>
              <a:rPr lang="en-US" dirty="0"/>
              <a:t> Van </a:t>
            </a:r>
            <a:r>
              <a:rPr lang="en-US" dirty="0" err="1"/>
              <a:t>Hezel</a:t>
            </a:r>
            <a:r>
              <a:rPr lang="en-US" dirty="0"/>
              <a:t> </a:t>
            </a:r>
            <a:r>
              <a:rPr lang="en-US" dirty="0" err="1"/>
              <a:t>wordt</a:t>
            </a:r>
            <a:r>
              <a:rPr lang="en-US" dirty="0"/>
              <a:t> met </a:t>
            </a:r>
            <a:r>
              <a:rPr lang="en-US" dirty="0" err="1"/>
              <a:t>spoed</a:t>
            </a:r>
            <a:r>
              <a:rPr lang="en-US" dirty="0"/>
              <a:t> </a:t>
            </a:r>
            <a:r>
              <a:rPr lang="en-US" dirty="0" err="1"/>
              <a:t>opgenomen</a:t>
            </a:r>
            <a:r>
              <a:rPr lang="en-US" dirty="0"/>
              <a:t>.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wordt</a:t>
            </a:r>
            <a:r>
              <a:rPr lang="en-US" dirty="0"/>
              <a:t> </a:t>
            </a:r>
            <a:r>
              <a:rPr lang="en-US" dirty="0" err="1"/>
              <a:t>onder</a:t>
            </a:r>
            <a:r>
              <a:rPr lang="en-US" dirty="0"/>
              <a:t> </a:t>
            </a:r>
            <a:r>
              <a:rPr lang="en-US" dirty="0" err="1"/>
              <a:t>andere</a:t>
            </a:r>
            <a:r>
              <a:rPr lang="en-US" dirty="0"/>
              <a:t> </a:t>
            </a:r>
            <a:r>
              <a:rPr lang="en-US" dirty="0" err="1"/>
              <a:t>dehydratie</a:t>
            </a:r>
            <a:r>
              <a:rPr lang="en-US" dirty="0"/>
              <a:t> </a:t>
            </a:r>
            <a:r>
              <a:rPr lang="en-US" dirty="0" err="1"/>
              <a:t>bij</a:t>
            </a:r>
            <a:r>
              <a:rPr lang="en-US" dirty="0"/>
              <a:t> hem </a:t>
            </a:r>
            <a:r>
              <a:rPr lang="en-US" dirty="0" err="1"/>
              <a:t>geconstateerd</a:t>
            </a:r>
            <a:r>
              <a:rPr lang="en-US" dirty="0"/>
              <a:t>. </a:t>
            </a:r>
            <a:r>
              <a:rPr lang="en-US" dirty="0" err="1"/>
              <a:t>Hij</a:t>
            </a:r>
            <a:r>
              <a:rPr lang="en-US" dirty="0"/>
              <a:t> </a:t>
            </a:r>
            <a:r>
              <a:rPr lang="en-US" dirty="0" err="1"/>
              <a:t>krijgt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infuus</a:t>
            </a:r>
            <a:r>
              <a:rPr lang="en-US" dirty="0"/>
              <a:t>. De arts </a:t>
            </a:r>
            <a:r>
              <a:rPr lang="en-US" dirty="0" err="1"/>
              <a:t>schrijft</a:t>
            </a:r>
            <a:r>
              <a:rPr lang="en-US" dirty="0"/>
              <a:t> 2 liter </a:t>
            </a:r>
            <a:r>
              <a:rPr lang="en-US" dirty="0" err="1"/>
              <a:t>natriumchloride</a:t>
            </a:r>
            <a:r>
              <a:rPr lang="en-US" dirty="0"/>
              <a:t>/glucose (0,45% +2,5%) per 24 </a:t>
            </a:r>
            <a:r>
              <a:rPr lang="en-US" dirty="0" err="1"/>
              <a:t>uur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. </a:t>
            </a:r>
            <a:r>
              <a:rPr lang="en-US" dirty="0" err="1"/>
              <a:t>Jij</a:t>
            </a:r>
            <a:r>
              <a:rPr lang="en-US" dirty="0"/>
              <a:t> </a:t>
            </a:r>
            <a:r>
              <a:rPr lang="en-US" dirty="0" err="1"/>
              <a:t>moet</a:t>
            </a:r>
            <a:r>
              <a:rPr lang="en-US" dirty="0"/>
              <a:t> het </a:t>
            </a:r>
            <a:r>
              <a:rPr lang="en-US" dirty="0" err="1"/>
              <a:t>infuus</a:t>
            </a:r>
            <a:r>
              <a:rPr lang="en-US" dirty="0"/>
              <a:t> </a:t>
            </a:r>
            <a:r>
              <a:rPr lang="en-US" dirty="0" err="1"/>
              <a:t>afstellen</a:t>
            </a:r>
            <a:r>
              <a:rPr lang="en-US" dirty="0"/>
              <a:t>.</a:t>
            </a:r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D6A99A75-9D98-4284-868D-6CC2391E6D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5922452"/>
              </p:ext>
            </p:extLst>
          </p:nvPr>
        </p:nvGraphicFramePr>
        <p:xfrm>
          <a:off x="938758" y="3319919"/>
          <a:ext cx="2769146" cy="723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9146">
                  <a:extLst>
                    <a:ext uri="{9D8B030D-6E8A-4147-A177-3AD203B41FA5}">
                      <a16:colId xmlns:a16="http://schemas.microsoft.com/office/drawing/2014/main" val="4275199332"/>
                    </a:ext>
                  </a:extLst>
                </a:gridCol>
              </a:tblGrid>
              <a:tr h="33208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/>
                        <a:t>0,45% = 0,45 gram per 100 ml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400" dirty="0"/>
                        <a:t>Je wilt 2000 ml </a:t>
                      </a:r>
                      <a:r>
                        <a:rPr lang="en-US" sz="1400" dirty="0" err="1"/>
                        <a:t>geven</a:t>
                      </a:r>
                      <a:r>
                        <a:rPr lang="en-US" sz="1400" dirty="0"/>
                        <a:t>, </a:t>
                      </a:r>
                      <a:r>
                        <a:rPr lang="en-US" sz="1400" dirty="0" err="1"/>
                        <a:t>dus</a:t>
                      </a:r>
                      <a:r>
                        <a:rPr lang="en-US" sz="1400" dirty="0"/>
                        <a:t>:</a:t>
                      </a:r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3072326"/>
                  </a:ext>
                </a:extLst>
              </a:tr>
            </a:tbl>
          </a:graphicData>
        </a:graphic>
      </p:graphicFrame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577D3729-B8A8-4ACE-8FE8-2CF32E8DC8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835098"/>
              </p:ext>
            </p:extLst>
          </p:nvPr>
        </p:nvGraphicFramePr>
        <p:xfrm>
          <a:off x="3851920" y="3186688"/>
          <a:ext cx="2385800" cy="1438984"/>
        </p:xfrm>
        <a:graphic>
          <a:graphicData uri="http://schemas.openxmlformats.org/drawingml/2006/table">
            <a:tbl>
              <a:tblPr firstRow="1" firstCol="1" bandRow="1"/>
              <a:tblGrid>
                <a:gridCol w="1192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2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92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0,45 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 ml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97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 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2000 ml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A3033583-F509-42A0-B018-C41533DF3F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52507"/>
              </p:ext>
            </p:extLst>
          </p:nvPr>
        </p:nvGraphicFramePr>
        <p:xfrm>
          <a:off x="878682" y="5314863"/>
          <a:ext cx="2685206" cy="723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5206">
                  <a:extLst>
                    <a:ext uri="{9D8B030D-6E8A-4147-A177-3AD203B41FA5}">
                      <a16:colId xmlns:a16="http://schemas.microsoft.com/office/drawing/2014/main" val="3105840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/>
                        <a:t>2,5% = 2,5 gram per 100 ml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400" dirty="0"/>
                        <a:t>Je wilt 2000 ml </a:t>
                      </a:r>
                      <a:r>
                        <a:rPr lang="en-US" sz="1400" dirty="0" err="1"/>
                        <a:t>geven</a:t>
                      </a:r>
                      <a:r>
                        <a:rPr lang="en-US" sz="1400" dirty="0"/>
                        <a:t>, </a:t>
                      </a:r>
                      <a:r>
                        <a:rPr lang="en-US" sz="1400" dirty="0" err="1"/>
                        <a:t>dus</a:t>
                      </a:r>
                      <a:r>
                        <a:rPr lang="en-US" sz="1400" dirty="0"/>
                        <a:t>:</a:t>
                      </a:r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9028436"/>
                  </a:ext>
                </a:extLst>
              </a:tr>
            </a:tbl>
          </a:graphicData>
        </a:graphic>
      </p:graphicFrame>
      <p:graphicFrame>
        <p:nvGraphicFramePr>
          <p:cNvPr id="8" name="Tabel 7">
            <a:extLst>
              <a:ext uri="{FF2B5EF4-FFF2-40B4-BE49-F238E27FC236}">
                <a16:creationId xmlns:a16="http://schemas.microsoft.com/office/drawing/2014/main" id="{C832F134-17BC-48A9-BD17-9F24521381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8847759"/>
              </p:ext>
            </p:extLst>
          </p:nvPr>
        </p:nvGraphicFramePr>
        <p:xfrm>
          <a:off x="3851128" y="5370569"/>
          <a:ext cx="2376264" cy="1152128"/>
        </p:xfrm>
        <a:graphic>
          <a:graphicData uri="http://schemas.openxmlformats.org/drawingml/2006/table">
            <a:tbl>
              <a:tblPr firstRow="1" firstCol="1" bandRow="1"/>
              <a:tblGrid>
                <a:gridCol w="1188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2,5 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 ml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50 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2000 ml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0631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Huiswerk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38758" y="1340768"/>
            <a:ext cx="7290055" cy="432052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Infuus</a:t>
            </a:r>
            <a:r>
              <a:rPr lang="en-US" dirty="0"/>
              <a:t>:  </a:t>
            </a:r>
            <a:r>
              <a:rPr lang="en-US" dirty="0" err="1"/>
              <a:t>Vraag</a:t>
            </a:r>
            <a:r>
              <a:rPr lang="en-US" dirty="0"/>
              <a:t> 3, 4, 5, 13, 14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9031756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485</TotalTime>
  <Words>749</Words>
  <Application>Microsoft Office PowerPoint</Application>
  <PresentationFormat>Diavoorstelling (4:3)</PresentationFormat>
  <Paragraphs>113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5" baseType="lpstr">
      <vt:lpstr>Arial</vt:lpstr>
      <vt:lpstr>Calibri</vt:lpstr>
      <vt:lpstr>Gill Sans MT</vt:lpstr>
      <vt:lpstr>Impact</vt:lpstr>
      <vt:lpstr>Wingdings</vt:lpstr>
      <vt:lpstr>Badge</vt:lpstr>
      <vt:lpstr>Infuus</vt:lpstr>
      <vt:lpstr>Theorie infuus</vt:lpstr>
      <vt:lpstr>Opdracht 3</vt:lpstr>
      <vt:lpstr>Opdracht 3</vt:lpstr>
      <vt:lpstr>Opdracht 5</vt:lpstr>
      <vt:lpstr>PowerPoint-presentatie</vt:lpstr>
      <vt:lpstr>Opdracht 1</vt:lpstr>
      <vt:lpstr>Opdracht 1</vt:lpstr>
      <vt:lpstr>Huiswerk</vt:lpstr>
    </vt:vector>
  </TitlesOfParts>
  <Company>Noorderpoort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Infuus</dc:title>
  <dc:creator>Vereecken,V.</dc:creator>
  <cp:lastModifiedBy>Dorien Meinardi</cp:lastModifiedBy>
  <cp:revision>21</cp:revision>
  <dcterms:created xsi:type="dcterms:W3CDTF">2015-01-08T08:40:04Z</dcterms:created>
  <dcterms:modified xsi:type="dcterms:W3CDTF">2020-06-07T14:20:43Z</dcterms:modified>
</cp:coreProperties>
</file>