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61" r:id="rId8"/>
    <p:sldId id="260" r:id="rId9"/>
    <p:sldId id="262" r:id="rId10"/>
    <p:sldId id="263" r:id="rId11"/>
    <p:sldId id="259" r:id="rId12"/>
    <p:sldId id="264" r:id="rId13"/>
    <p:sldId id="265" r:id="rId14"/>
    <p:sldId id="266" r:id="rId15"/>
    <p:sldId id="267" r:id="rId16"/>
    <p:sldId id="268"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8C420-F84A-445B-9AAB-5DB33990AD84}" v="33" dt="2023-01-19T10:38:22.638"/>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56" y="14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Linkels" userId="82b2834b-7373-49b3-b259-2f89722ff704" providerId="ADAL" clId="{4EF8C420-F84A-445B-9AAB-5DB33990AD84}"/>
    <pc:docChg chg="custSel addSld delSld modSld sldOrd">
      <pc:chgData name="Steven Linkels" userId="82b2834b-7373-49b3-b259-2f89722ff704" providerId="ADAL" clId="{4EF8C420-F84A-445B-9AAB-5DB33990AD84}" dt="2023-01-19T10:40:46.613" v="2670" actId="20577"/>
      <pc:docMkLst>
        <pc:docMk/>
      </pc:docMkLst>
      <pc:sldChg chg="modSp mod">
        <pc:chgData name="Steven Linkels" userId="82b2834b-7373-49b3-b259-2f89722ff704" providerId="ADAL" clId="{4EF8C420-F84A-445B-9AAB-5DB33990AD84}" dt="2023-01-19T10:00:18.323" v="234" actId="1076"/>
        <pc:sldMkLst>
          <pc:docMk/>
          <pc:sldMk cId="1914404811" sldId="256"/>
        </pc:sldMkLst>
        <pc:spChg chg="mod">
          <ac:chgData name="Steven Linkels" userId="82b2834b-7373-49b3-b259-2f89722ff704" providerId="ADAL" clId="{4EF8C420-F84A-445B-9AAB-5DB33990AD84}" dt="2023-01-19T10:00:14.506" v="233" actId="1076"/>
          <ac:spMkLst>
            <pc:docMk/>
            <pc:sldMk cId="1914404811" sldId="256"/>
            <ac:spMk id="4" creationId="{7E256807-68E5-45A0-8DD0-5696A7E4E94A}"/>
          </ac:spMkLst>
        </pc:spChg>
        <pc:spChg chg="mod">
          <ac:chgData name="Steven Linkels" userId="82b2834b-7373-49b3-b259-2f89722ff704" providerId="ADAL" clId="{4EF8C420-F84A-445B-9AAB-5DB33990AD84}" dt="2023-01-19T10:00:18.323" v="234" actId="1076"/>
          <ac:spMkLst>
            <pc:docMk/>
            <pc:sldMk cId="1914404811" sldId="256"/>
            <ac:spMk id="6" creationId="{81B96BA2-902A-4078-8942-E8A2417A9A29}"/>
          </ac:spMkLst>
        </pc:spChg>
        <pc:graphicFrameChg chg="modGraphic">
          <ac:chgData name="Steven Linkels" userId="82b2834b-7373-49b3-b259-2f89722ff704" providerId="ADAL" clId="{4EF8C420-F84A-445B-9AAB-5DB33990AD84}" dt="2023-01-19T09:59:18.758" v="47" actId="207"/>
          <ac:graphicFrameMkLst>
            <pc:docMk/>
            <pc:sldMk cId="1914404811" sldId="256"/>
            <ac:graphicFrameMk id="7" creationId="{E301E4D4-09EB-42FE-AC70-36D3DFBAE62B}"/>
          </ac:graphicFrameMkLst>
        </pc:graphicFrameChg>
      </pc:sldChg>
      <pc:sldChg chg="addSp modSp new mod">
        <pc:chgData name="Steven Linkels" userId="82b2834b-7373-49b3-b259-2f89722ff704" providerId="ADAL" clId="{4EF8C420-F84A-445B-9AAB-5DB33990AD84}" dt="2023-01-19T10:03:19.298" v="487" actId="14100"/>
        <pc:sldMkLst>
          <pc:docMk/>
          <pc:sldMk cId="2536756874" sldId="257"/>
        </pc:sldMkLst>
        <pc:spChg chg="mod">
          <ac:chgData name="Steven Linkels" userId="82b2834b-7373-49b3-b259-2f89722ff704" providerId="ADAL" clId="{4EF8C420-F84A-445B-9AAB-5DB33990AD84}" dt="2023-01-19T10:01:35.362" v="315" actId="1076"/>
          <ac:spMkLst>
            <pc:docMk/>
            <pc:sldMk cId="2536756874" sldId="257"/>
            <ac:spMk id="2" creationId="{CDE8AAC7-B8CB-38B2-7B3D-929C96736860}"/>
          </ac:spMkLst>
        </pc:spChg>
        <pc:spChg chg="add mod">
          <ac:chgData name="Steven Linkels" userId="82b2834b-7373-49b3-b259-2f89722ff704" providerId="ADAL" clId="{4EF8C420-F84A-445B-9AAB-5DB33990AD84}" dt="2023-01-19T10:03:04.158" v="485" actId="20577"/>
          <ac:spMkLst>
            <pc:docMk/>
            <pc:sldMk cId="2536756874" sldId="257"/>
            <ac:spMk id="5" creationId="{22687531-A132-BE00-4637-51D7E860832D}"/>
          </ac:spMkLst>
        </pc:spChg>
        <pc:picChg chg="add mod">
          <ac:chgData name="Steven Linkels" userId="82b2834b-7373-49b3-b259-2f89722ff704" providerId="ADAL" clId="{4EF8C420-F84A-445B-9AAB-5DB33990AD84}" dt="2023-01-19T10:03:19.298" v="487" actId="14100"/>
          <ac:picMkLst>
            <pc:docMk/>
            <pc:sldMk cId="2536756874" sldId="257"/>
            <ac:picMk id="4" creationId="{AD743529-28FA-16B7-1A53-743A0CDDE703}"/>
          </ac:picMkLst>
        </pc:picChg>
      </pc:sldChg>
      <pc:sldChg chg="addSp modSp new mod">
        <pc:chgData name="Steven Linkels" userId="82b2834b-7373-49b3-b259-2f89722ff704" providerId="ADAL" clId="{4EF8C420-F84A-445B-9AAB-5DB33990AD84}" dt="2023-01-19T10:04:30.342" v="525" actId="20577"/>
        <pc:sldMkLst>
          <pc:docMk/>
          <pc:sldMk cId="631592225" sldId="258"/>
        </pc:sldMkLst>
        <pc:spChg chg="mod">
          <ac:chgData name="Steven Linkels" userId="82b2834b-7373-49b3-b259-2f89722ff704" providerId="ADAL" clId="{4EF8C420-F84A-445B-9AAB-5DB33990AD84}" dt="2023-01-19T10:04:30.342" v="525" actId="20577"/>
          <ac:spMkLst>
            <pc:docMk/>
            <pc:sldMk cId="631592225" sldId="258"/>
            <ac:spMk id="2" creationId="{BF9ADBB2-D9FD-DC6C-6015-6178D53B63AC}"/>
          </ac:spMkLst>
        </pc:spChg>
        <pc:spChg chg="add mod">
          <ac:chgData name="Steven Linkels" userId="82b2834b-7373-49b3-b259-2f89722ff704" providerId="ADAL" clId="{4EF8C420-F84A-445B-9AAB-5DB33990AD84}" dt="2023-01-19T10:03:55.195" v="516" actId="1076"/>
          <ac:spMkLst>
            <pc:docMk/>
            <pc:sldMk cId="631592225" sldId="258"/>
            <ac:spMk id="3" creationId="{B4479A0B-550B-1F2F-EAC6-E508671A4BF4}"/>
          </ac:spMkLst>
        </pc:spChg>
        <pc:picChg chg="add mod">
          <ac:chgData name="Steven Linkels" userId="82b2834b-7373-49b3-b259-2f89722ff704" providerId="ADAL" clId="{4EF8C420-F84A-445B-9AAB-5DB33990AD84}" dt="2023-01-19T10:04:02.860" v="518"/>
          <ac:picMkLst>
            <pc:docMk/>
            <pc:sldMk cId="631592225" sldId="258"/>
            <ac:picMk id="4" creationId="{13188DF7-8BA8-4BE8-D5E4-3A4FBB0FBEE8}"/>
          </ac:picMkLst>
        </pc:picChg>
      </pc:sldChg>
      <pc:sldChg chg="addSp modSp new mod">
        <pc:chgData name="Steven Linkels" userId="82b2834b-7373-49b3-b259-2f89722ff704" providerId="ADAL" clId="{4EF8C420-F84A-445B-9AAB-5DB33990AD84}" dt="2023-01-19T10:07:36.164" v="702" actId="20577"/>
        <pc:sldMkLst>
          <pc:docMk/>
          <pc:sldMk cId="394397001" sldId="259"/>
        </pc:sldMkLst>
        <pc:spChg chg="mod">
          <ac:chgData name="Steven Linkels" userId="82b2834b-7373-49b3-b259-2f89722ff704" providerId="ADAL" clId="{4EF8C420-F84A-445B-9AAB-5DB33990AD84}" dt="2023-01-19T10:05:34.144" v="563" actId="20577"/>
          <ac:spMkLst>
            <pc:docMk/>
            <pc:sldMk cId="394397001" sldId="259"/>
            <ac:spMk id="2" creationId="{28BAEFED-7666-CA91-C160-C8D94C02EA9A}"/>
          </ac:spMkLst>
        </pc:spChg>
        <pc:spChg chg="add mod">
          <ac:chgData name="Steven Linkels" userId="82b2834b-7373-49b3-b259-2f89722ff704" providerId="ADAL" clId="{4EF8C420-F84A-445B-9AAB-5DB33990AD84}" dt="2023-01-19T10:07:36.164" v="702" actId="20577"/>
          <ac:spMkLst>
            <pc:docMk/>
            <pc:sldMk cId="394397001" sldId="259"/>
            <ac:spMk id="3" creationId="{749498E3-0112-4D8D-E52D-2599F6A65E45}"/>
          </ac:spMkLst>
        </pc:spChg>
        <pc:picChg chg="add mod">
          <ac:chgData name="Steven Linkels" userId="82b2834b-7373-49b3-b259-2f89722ff704" providerId="ADAL" clId="{4EF8C420-F84A-445B-9AAB-5DB33990AD84}" dt="2023-01-19T10:06:54.685" v="573" actId="14100"/>
          <ac:picMkLst>
            <pc:docMk/>
            <pc:sldMk cId="394397001" sldId="259"/>
            <ac:picMk id="4" creationId="{E05EE1F4-7024-DA48-FB71-AF5D63D2ECFE}"/>
          </ac:picMkLst>
        </pc:picChg>
        <pc:picChg chg="add mod">
          <ac:chgData name="Steven Linkels" userId="82b2834b-7373-49b3-b259-2f89722ff704" providerId="ADAL" clId="{4EF8C420-F84A-445B-9AAB-5DB33990AD84}" dt="2023-01-19T10:06:57.021" v="574" actId="14100"/>
          <ac:picMkLst>
            <pc:docMk/>
            <pc:sldMk cId="394397001" sldId="259"/>
            <ac:picMk id="5" creationId="{EF01575C-F8C8-546A-9EC6-9D8D933A8C5D}"/>
          </ac:picMkLst>
        </pc:picChg>
      </pc:sldChg>
      <pc:sldChg chg="modSp add mod ord">
        <pc:chgData name="Steven Linkels" userId="82b2834b-7373-49b3-b259-2f89722ff704" providerId="ADAL" clId="{4EF8C420-F84A-445B-9AAB-5DB33990AD84}" dt="2023-01-19T10:04:58.557" v="529"/>
        <pc:sldMkLst>
          <pc:docMk/>
          <pc:sldMk cId="2168102983" sldId="260"/>
        </pc:sldMkLst>
        <pc:spChg chg="mod">
          <ac:chgData name="Steven Linkels" userId="82b2834b-7373-49b3-b259-2f89722ff704" providerId="ADAL" clId="{4EF8C420-F84A-445B-9AAB-5DB33990AD84}" dt="2023-01-19T10:04:55.286" v="527" actId="20577"/>
          <ac:spMkLst>
            <pc:docMk/>
            <pc:sldMk cId="2168102983" sldId="260"/>
            <ac:spMk id="2" creationId="{1114DE67-C4D7-3869-4C17-3B65D2585DE9}"/>
          </ac:spMkLst>
        </pc:spChg>
      </pc:sldChg>
      <pc:sldChg chg="modSp add mod ord">
        <pc:chgData name="Steven Linkels" userId="82b2834b-7373-49b3-b259-2f89722ff704" providerId="ADAL" clId="{4EF8C420-F84A-445B-9AAB-5DB33990AD84}" dt="2023-01-19T10:04:26.883" v="524" actId="14100"/>
        <pc:sldMkLst>
          <pc:docMk/>
          <pc:sldMk cId="2126828798" sldId="261"/>
        </pc:sldMkLst>
        <pc:spChg chg="mod">
          <ac:chgData name="Steven Linkels" userId="82b2834b-7373-49b3-b259-2f89722ff704" providerId="ADAL" clId="{4EF8C420-F84A-445B-9AAB-5DB33990AD84}" dt="2023-01-19T10:04:26.883" v="524" actId="14100"/>
          <ac:spMkLst>
            <pc:docMk/>
            <pc:sldMk cId="2126828798" sldId="261"/>
            <ac:spMk id="2" creationId="{2189EA58-5E91-62EB-D8ED-570F98A2813D}"/>
          </ac:spMkLst>
        </pc:spChg>
      </pc:sldChg>
      <pc:sldChg chg="modSp add mod ord">
        <pc:chgData name="Steven Linkels" userId="82b2834b-7373-49b3-b259-2f89722ff704" providerId="ADAL" clId="{4EF8C420-F84A-445B-9AAB-5DB33990AD84}" dt="2023-01-19T10:05:21.057" v="537" actId="20577"/>
        <pc:sldMkLst>
          <pc:docMk/>
          <pc:sldMk cId="3919057598" sldId="262"/>
        </pc:sldMkLst>
        <pc:spChg chg="mod">
          <ac:chgData name="Steven Linkels" userId="82b2834b-7373-49b3-b259-2f89722ff704" providerId="ADAL" clId="{4EF8C420-F84A-445B-9AAB-5DB33990AD84}" dt="2023-01-19T10:05:21.057" v="537" actId="20577"/>
          <ac:spMkLst>
            <pc:docMk/>
            <pc:sldMk cId="3919057598" sldId="262"/>
            <ac:spMk id="2" creationId="{A51B4B7B-1916-9495-8136-56F86173DB46}"/>
          </ac:spMkLst>
        </pc:spChg>
      </pc:sldChg>
      <pc:sldChg chg="modSp add mod ord">
        <pc:chgData name="Steven Linkels" userId="82b2834b-7373-49b3-b259-2f89722ff704" providerId="ADAL" clId="{4EF8C420-F84A-445B-9AAB-5DB33990AD84}" dt="2023-01-19T10:05:17.764" v="536" actId="20577"/>
        <pc:sldMkLst>
          <pc:docMk/>
          <pc:sldMk cId="3977413330" sldId="263"/>
        </pc:sldMkLst>
        <pc:spChg chg="mod">
          <ac:chgData name="Steven Linkels" userId="82b2834b-7373-49b3-b259-2f89722ff704" providerId="ADAL" clId="{4EF8C420-F84A-445B-9AAB-5DB33990AD84}" dt="2023-01-19T10:05:17.764" v="536" actId="20577"/>
          <ac:spMkLst>
            <pc:docMk/>
            <pc:sldMk cId="3977413330" sldId="263"/>
            <ac:spMk id="2" creationId="{A5412096-2378-4A01-FEE3-8430C626E83D}"/>
          </ac:spMkLst>
        </pc:spChg>
      </pc:sldChg>
      <pc:sldChg chg="addSp modSp new mod">
        <pc:chgData name="Steven Linkels" userId="82b2834b-7373-49b3-b259-2f89722ff704" providerId="ADAL" clId="{4EF8C420-F84A-445B-9AAB-5DB33990AD84}" dt="2023-01-19T10:18:54.257" v="806" actId="14100"/>
        <pc:sldMkLst>
          <pc:docMk/>
          <pc:sldMk cId="1927862608" sldId="264"/>
        </pc:sldMkLst>
        <pc:spChg chg="mod">
          <ac:chgData name="Steven Linkels" userId="82b2834b-7373-49b3-b259-2f89722ff704" providerId="ADAL" clId="{4EF8C420-F84A-445B-9AAB-5DB33990AD84}" dt="2023-01-19T10:13:53.589" v="730" actId="20577"/>
          <ac:spMkLst>
            <pc:docMk/>
            <pc:sldMk cId="1927862608" sldId="264"/>
            <ac:spMk id="2" creationId="{FA0E9096-1ABB-C856-7342-7AFD8940978D}"/>
          </ac:spMkLst>
        </pc:spChg>
        <pc:spChg chg="add mod">
          <ac:chgData name="Steven Linkels" userId="82b2834b-7373-49b3-b259-2f89722ff704" providerId="ADAL" clId="{4EF8C420-F84A-445B-9AAB-5DB33990AD84}" dt="2023-01-19T10:18:28.407" v="801" actId="20577"/>
          <ac:spMkLst>
            <pc:docMk/>
            <pc:sldMk cId="1927862608" sldId="264"/>
            <ac:spMk id="3" creationId="{B2D50996-B4C5-609A-EB2A-096D1E76DE84}"/>
          </ac:spMkLst>
        </pc:spChg>
        <pc:picChg chg="add mod">
          <ac:chgData name="Steven Linkels" userId="82b2834b-7373-49b3-b259-2f89722ff704" providerId="ADAL" clId="{4EF8C420-F84A-445B-9AAB-5DB33990AD84}" dt="2023-01-19T10:18:32.661" v="802" actId="1076"/>
          <ac:picMkLst>
            <pc:docMk/>
            <pc:sldMk cId="1927862608" sldId="264"/>
            <ac:picMk id="4" creationId="{7E045D03-8C21-7D42-3FF0-8162C2E63AEF}"/>
          </ac:picMkLst>
        </pc:picChg>
        <pc:picChg chg="add mod">
          <ac:chgData name="Steven Linkels" userId="82b2834b-7373-49b3-b259-2f89722ff704" providerId="ADAL" clId="{4EF8C420-F84A-445B-9AAB-5DB33990AD84}" dt="2023-01-19T10:18:34.148" v="803" actId="1076"/>
          <ac:picMkLst>
            <pc:docMk/>
            <pc:sldMk cId="1927862608" sldId="264"/>
            <ac:picMk id="5" creationId="{07E1A251-23C1-87A1-123D-9E7C9687E675}"/>
          </ac:picMkLst>
        </pc:picChg>
        <pc:picChg chg="add mod">
          <ac:chgData name="Steven Linkels" userId="82b2834b-7373-49b3-b259-2f89722ff704" providerId="ADAL" clId="{4EF8C420-F84A-445B-9AAB-5DB33990AD84}" dt="2023-01-19T10:18:38.988" v="805" actId="14100"/>
          <ac:picMkLst>
            <pc:docMk/>
            <pc:sldMk cId="1927862608" sldId="264"/>
            <ac:picMk id="7" creationId="{64B671E8-F581-8ACC-4369-82C79CD8DA23}"/>
          </ac:picMkLst>
        </pc:picChg>
        <pc:picChg chg="add mod">
          <ac:chgData name="Steven Linkels" userId="82b2834b-7373-49b3-b259-2f89722ff704" providerId="ADAL" clId="{4EF8C420-F84A-445B-9AAB-5DB33990AD84}" dt="2023-01-19T10:18:54.257" v="806" actId="14100"/>
          <ac:picMkLst>
            <pc:docMk/>
            <pc:sldMk cId="1927862608" sldId="264"/>
            <ac:picMk id="8" creationId="{58212224-0A09-C96C-1FDD-E6CB6C2FC918}"/>
          </ac:picMkLst>
        </pc:picChg>
      </pc:sldChg>
      <pc:sldChg chg="add del">
        <pc:chgData name="Steven Linkels" userId="82b2834b-7373-49b3-b259-2f89722ff704" providerId="ADAL" clId="{4EF8C420-F84A-445B-9AAB-5DB33990AD84}" dt="2023-01-19T10:06:09.356" v="565" actId="47"/>
        <pc:sldMkLst>
          <pc:docMk/>
          <pc:sldMk cId="3448134464" sldId="264"/>
        </pc:sldMkLst>
      </pc:sldChg>
      <pc:sldChg chg="addSp modSp new mod">
        <pc:chgData name="Steven Linkels" userId="82b2834b-7373-49b3-b259-2f89722ff704" providerId="ADAL" clId="{4EF8C420-F84A-445B-9AAB-5DB33990AD84}" dt="2023-01-19T10:25:08.244" v="1151" actId="20577"/>
        <pc:sldMkLst>
          <pc:docMk/>
          <pc:sldMk cId="2031217252" sldId="265"/>
        </pc:sldMkLst>
        <pc:spChg chg="mod">
          <ac:chgData name="Steven Linkels" userId="82b2834b-7373-49b3-b259-2f89722ff704" providerId="ADAL" clId="{4EF8C420-F84A-445B-9AAB-5DB33990AD84}" dt="2023-01-19T10:23:19.809" v="839" actId="20577"/>
          <ac:spMkLst>
            <pc:docMk/>
            <pc:sldMk cId="2031217252" sldId="265"/>
            <ac:spMk id="2" creationId="{9933A4C5-C1B2-EF3E-7772-83AB13ADA307}"/>
          </ac:spMkLst>
        </pc:spChg>
        <pc:spChg chg="add mod">
          <ac:chgData name="Steven Linkels" userId="82b2834b-7373-49b3-b259-2f89722ff704" providerId="ADAL" clId="{4EF8C420-F84A-445B-9AAB-5DB33990AD84}" dt="2023-01-19T10:25:08.244" v="1151" actId="20577"/>
          <ac:spMkLst>
            <pc:docMk/>
            <pc:sldMk cId="2031217252" sldId="265"/>
            <ac:spMk id="4" creationId="{3C8D9E18-A4BD-B4B7-33C4-52E7CE3858E7}"/>
          </ac:spMkLst>
        </pc:spChg>
        <pc:picChg chg="add mod">
          <ac:chgData name="Steven Linkels" userId="82b2834b-7373-49b3-b259-2f89722ff704" providerId="ADAL" clId="{4EF8C420-F84A-445B-9AAB-5DB33990AD84}" dt="2023-01-19T10:23:42.683" v="844" actId="1076"/>
          <ac:picMkLst>
            <pc:docMk/>
            <pc:sldMk cId="2031217252" sldId="265"/>
            <ac:picMk id="3" creationId="{BBB26020-E2B3-2890-EAE3-F2C57972E2C3}"/>
          </ac:picMkLst>
        </pc:picChg>
      </pc:sldChg>
      <pc:sldChg chg="addSp modSp new mod">
        <pc:chgData name="Steven Linkels" userId="82b2834b-7373-49b3-b259-2f89722ff704" providerId="ADAL" clId="{4EF8C420-F84A-445B-9AAB-5DB33990AD84}" dt="2023-01-19T10:31:35.448" v="1204" actId="1076"/>
        <pc:sldMkLst>
          <pc:docMk/>
          <pc:sldMk cId="1303296007" sldId="266"/>
        </pc:sldMkLst>
        <pc:spChg chg="mod">
          <ac:chgData name="Steven Linkels" userId="82b2834b-7373-49b3-b259-2f89722ff704" providerId="ADAL" clId="{4EF8C420-F84A-445B-9AAB-5DB33990AD84}" dt="2023-01-19T10:26:01.714" v="1199" actId="20577"/>
          <ac:spMkLst>
            <pc:docMk/>
            <pc:sldMk cId="1303296007" sldId="266"/>
            <ac:spMk id="2" creationId="{A2B7E6A9-FEF2-BB2C-E9A1-5B7C01BBA182}"/>
          </ac:spMkLst>
        </pc:spChg>
        <pc:spChg chg="add">
          <ac:chgData name="Steven Linkels" userId="82b2834b-7373-49b3-b259-2f89722ff704" providerId="ADAL" clId="{4EF8C420-F84A-445B-9AAB-5DB33990AD84}" dt="2023-01-19T10:29:39.931" v="1200"/>
          <ac:spMkLst>
            <pc:docMk/>
            <pc:sldMk cId="1303296007" sldId="266"/>
            <ac:spMk id="3" creationId="{003FB7A4-59E5-C6DB-C242-2B124B0969FF}"/>
          </ac:spMkLst>
        </pc:spChg>
        <pc:picChg chg="add mod">
          <ac:chgData name="Steven Linkels" userId="82b2834b-7373-49b3-b259-2f89722ff704" providerId="ADAL" clId="{4EF8C420-F84A-445B-9AAB-5DB33990AD84}" dt="2023-01-19T10:31:35.448" v="1204" actId="1076"/>
          <ac:picMkLst>
            <pc:docMk/>
            <pc:sldMk cId="1303296007" sldId="266"/>
            <ac:picMk id="5" creationId="{5CD4B435-F106-A70C-611B-BEE6A6CCF117}"/>
          </ac:picMkLst>
        </pc:picChg>
      </pc:sldChg>
      <pc:sldChg chg="addSp modSp new mod">
        <pc:chgData name="Steven Linkels" userId="82b2834b-7373-49b3-b259-2f89722ff704" providerId="ADAL" clId="{4EF8C420-F84A-445B-9AAB-5DB33990AD84}" dt="2023-01-19T10:37:25.846" v="1766" actId="14100"/>
        <pc:sldMkLst>
          <pc:docMk/>
          <pc:sldMk cId="989829727" sldId="267"/>
        </pc:sldMkLst>
        <pc:spChg chg="mod">
          <ac:chgData name="Steven Linkels" userId="82b2834b-7373-49b3-b259-2f89722ff704" providerId="ADAL" clId="{4EF8C420-F84A-445B-9AAB-5DB33990AD84}" dt="2023-01-19T10:32:59.821" v="1235" actId="1076"/>
          <ac:spMkLst>
            <pc:docMk/>
            <pc:sldMk cId="989829727" sldId="267"/>
            <ac:spMk id="2" creationId="{B18CB369-6271-5163-31CA-90B4E170F100}"/>
          </ac:spMkLst>
        </pc:spChg>
        <pc:spChg chg="add mod">
          <ac:chgData name="Steven Linkels" userId="82b2834b-7373-49b3-b259-2f89722ff704" providerId="ADAL" clId="{4EF8C420-F84A-445B-9AAB-5DB33990AD84}" dt="2023-01-19T10:37:01.915" v="1761" actId="20577"/>
          <ac:spMkLst>
            <pc:docMk/>
            <pc:sldMk cId="989829727" sldId="267"/>
            <ac:spMk id="5" creationId="{B9DA15B8-802B-FAA3-DEC3-F04D79C3395F}"/>
          </ac:spMkLst>
        </pc:spChg>
        <pc:picChg chg="add mod">
          <ac:chgData name="Steven Linkels" userId="82b2834b-7373-49b3-b259-2f89722ff704" providerId="ADAL" clId="{4EF8C420-F84A-445B-9AAB-5DB33990AD84}" dt="2023-01-19T10:33:35.143" v="1238" actId="14100"/>
          <ac:picMkLst>
            <pc:docMk/>
            <pc:sldMk cId="989829727" sldId="267"/>
            <ac:picMk id="4" creationId="{26F2E6FE-D8C8-38CD-2F9F-A8B609768C3E}"/>
          </ac:picMkLst>
        </pc:picChg>
        <pc:picChg chg="add mod">
          <ac:chgData name="Steven Linkels" userId="82b2834b-7373-49b3-b259-2f89722ff704" providerId="ADAL" clId="{4EF8C420-F84A-445B-9AAB-5DB33990AD84}" dt="2023-01-19T10:37:25.846" v="1766" actId="14100"/>
          <ac:picMkLst>
            <pc:docMk/>
            <pc:sldMk cId="989829727" sldId="267"/>
            <ac:picMk id="2050" creationId="{08C46CD7-8313-FEE0-065D-887B5FED0F1C}"/>
          </ac:picMkLst>
        </pc:picChg>
      </pc:sldChg>
      <pc:sldChg chg="addSp modSp new mod">
        <pc:chgData name="Steven Linkels" userId="82b2834b-7373-49b3-b259-2f89722ff704" providerId="ADAL" clId="{4EF8C420-F84A-445B-9AAB-5DB33990AD84}" dt="2023-01-19T10:40:46.613" v="2670" actId="20577"/>
        <pc:sldMkLst>
          <pc:docMk/>
          <pc:sldMk cId="394585091" sldId="268"/>
        </pc:sldMkLst>
        <pc:spChg chg="mod">
          <ac:chgData name="Steven Linkels" userId="82b2834b-7373-49b3-b259-2f89722ff704" providerId="ADAL" clId="{4EF8C420-F84A-445B-9AAB-5DB33990AD84}" dt="2023-01-19T10:37:49.931" v="1797" actId="20577"/>
          <ac:spMkLst>
            <pc:docMk/>
            <pc:sldMk cId="394585091" sldId="268"/>
            <ac:spMk id="2" creationId="{C8F8067A-AD90-0166-9D79-693EADE7ED8F}"/>
          </ac:spMkLst>
        </pc:spChg>
        <pc:spChg chg="add mod">
          <ac:chgData name="Steven Linkels" userId="82b2834b-7373-49b3-b259-2f89722ff704" providerId="ADAL" clId="{4EF8C420-F84A-445B-9AAB-5DB33990AD84}" dt="2023-01-19T10:40:46.613" v="2670" actId="20577"/>
          <ac:spMkLst>
            <pc:docMk/>
            <pc:sldMk cId="394585091" sldId="268"/>
            <ac:spMk id="5" creationId="{FB652AD7-ECEA-AA6F-D717-00617B5F23B5}"/>
          </ac:spMkLst>
        </pc:spChg>
        <pc:picChg chg="add mod">
          <ac:chgData name="Steven Linkels" userId="82b2834b-7373-49b3-b259-2f89722ff704" providerId="ADAL" clId="{4EF8C420-F84A-445B-9AAB-5DB33990AD84}" dt="2023-01-19T10:38:16.094" v="1799" actId="1076"/>
          <ac:picMkLst>
            <pc:docMk/>
            <pc:sldMk cId="394585091" sldId="268"/>
            <ac:picMk id="4" creationId="{FBAF16E3-3C12-233A-BD0E-F7C55887AD42}"/>
          </ac:picMkLst>
        </pc:picChg>
      </pc:sldChg>
      <pc:sldChg chg="add del">
        <pc:chgData name="Steven Linkels" userId="82b2834b-7373-49b3-b259-2f89722ff704" providerId="ADAL" clId="{4EF8C420-F84A-445B-9AAB-5DB33990AD84}" dt="2023-01-19T10:23:33.706" v="841"/>
        <pc:sldMkLst>
          <pc:docMk/>
          <pc:sldMk cId="3765157462"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B6D39-E18C-4815-ABC1-3FD420260FF4}" type="datetimeFigureOut">
              <a:rPr lang="nl-NL" smtClean="0"/>
              <a:t>19-1-2023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17C51-73D2-4A3B-A895-1C7352B0D386}" type="slidenum">
              <a:rPr lang="nl-NL" smtClean="0"/>
              <a:t>‹nr.›</a:t>
            </a:fld>
            <a:endParaRPr lang="nl-NL"/>
          </a:p>
        </p:txBody>
      </p:sp>
    </p:spTree>
    <p:extLst>
      <p:ext uri="{BB962C8B-B14F-4D97-AF65-F5344CB8AC3E}">
        <p14:creationId xmlns:p14="http://schemas.microsoft.com/office/powerpoint/2010/main" val="2526629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AF8DE52-4BF5-40F7-9F66-03E92C5C8867}" type="slidenum">
              <a:rPr lang="nl-NL" smtClean="0"/>
              <a:t>4</a:t>
            </a:fld>
            <a:endParaRPr lang="nl-NL" dirty="0"/>
          </a:p>
        </p:txBody>
      </p:sp>
    </p:spTree>
    <p:extLst>
      <p:ext uri="{BB962C8B-B14F-4D97-AF65-F5344CB8AC3E}">
        <p14:creationId xmlns:p14="http://schemas.microsoft.com/office/powerpoint/2010/main" val="1400792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19-1-2023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19-1-2023</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65407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19-1-2023</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47441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19-1-2023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19-1-2023</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348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19-1-2023</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3634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19-1-2023</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87680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19-1-2023</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0100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19-1-2023</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3461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19-1-2023</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7947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19-1-2023</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5600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19-1-2023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bs.nl/" TargetMode="External"/><Relationship Id="rId2" Type="http://schemas.openxmlformats.org/officeDocument/2006/relationships/hyperlink" Target="https://allecijfers.n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151090"/>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dirty="0">
                <a:solidFill>
                  <a:srgbClr val="B8A1FF"/>
                </a:solidFill>
                <a:latin typeface="Arial" panose="020B0604020202020204" pitchFamily="34" charset="0"/>
                <a:cs typeface="Arial" panose="020B0604020202020204" pitchFamily="34" charset="0"/>
              </a:rPr>
              <a:t>IBS ‘De Wereld en Ik’</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73362" y="1476653"/>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Planning voor vandaag: </a:t>
            </a:r>
          </a:p>
          <a:p>
            <a:pPr marL="0" indent="0">
              <a:buNone/>
            </a:pPr>
            <a:r>
              <a:rPr lang="nl-NL" sz="1800" b="1" dirty="0">
                <a:latin typeface="Arial" panose="020B0604020202020204" pitchFamily="34" charset="0"/>
                <a:cs typeface="Arial" panose="020B0604020202020204" pitchFamily="34" charset="0"/>
              </a:rPr>
              <a:t>1</a:t>
            </a:r>
            <a:r>
              <a:rPr lang="nl-NL" sz="1800" b="1" baseline="30000" dirty="0">
                <a:latin typeface="Arial" panose="020B0604020202020204" pitchFamily="34" charset="0"/>
                <a:cs typeface="Arial" panose="020B0604020202020204" pitchFamily="34" charset="0"/>
              </a:rPr>
              <a:t>ste</a:t>
            </a:r>
            <a:r>
              <a:rPr lang="nl-NL" sz="1800" b="1" dirty="0">
                <a:latin typeface="Arial" panose="020B0604020202020204" pitchFamily="34" charset="0"/>
                <a:cs typeface="Arial" panose="020B0604020202020204" pitchFamily="34" charset="0"/>
              </a:rPr>
              <a:t> uur: </a:t>
            </a:r>
            <a:r>
              <a:rPr lang="nl-NL" sz="1800" dirty="0">
                <a:latin typeface="Arial" panose="020B0604020202020204" pitchFamily="34" charset="0"/>
                <a:cs typeface="Arial" panose="020B0604020202020204" pitchFamily="34" charset="0"/>
              </a:rPr>
              <a:t>Herhaling Ondernemingsverslag en doorwerken aan het ondernemingsverslag </a:t>
            </a:r>
            <a:endParaRPr lang="nl-NL" sz="1800" b="1" dirty="0">
              <a:latin typeface="Arial" panose="020B0604020202020204" pitchFamily="34" charset="0"/>
              <a:cs typeface="Arial" panose="020B0604020202020204" pitchFamily="34" charset="0"/>
            </a:endParaRPr>
          </a:p>
          <a:p>
            <a:pPr marL="0" indent="0">
              <a:buNone/>
            </a:pPr>
            <a:endParaRPr lang="nl-NL" sz="1800" b="1" dirty="0">
              <a:latin typeface="Arial" panose="020B0604020202020204" pitchFamily="34" charset="0"/>
              <a:cs typeface="Arial" panose="020B0604020202020204" pitchFamily="34" charset="0"/>
            </a:endParaRPr>
          </a:p>
          <a:p>
            <a:pPr marL="0" indent="0">
              <a:buNone/>
            </a:pPr>
            <a:r>
              <a:rPr lang="nl-NL" sz="1800" b="1" dirty="0">
                <a:latin typeface="Arial" panose="020B0604020202020204" pitchFamily="34" charset="0"/>
                <a:cs typeface="Arial" panose="020B0604020202020204" pitchFamily="34" charset="0"/>
              </a:rPr>
              <a:t>2</a:t>
            </a:r>
            <a:r>
              <a:rPr lang="nl-NL" sz="1800" b="1" baseline="30000" dirty="0">
                <a:latin typeface="Arial" panose="020B0604020202020204" pitchFamily="34" charset="0"/>
                <a:cs typeface="Arial" panose="020B0604020202020204" pitchFamily="34" charset="0"/>
              </a:rPr>
              <a:t>de</a:t>
            </a:r>
            <a:r>
              <a:rPr lang="nl-NL" sz="1800" b="1" dirty="0">
                <a:latin typeface="Arial" panose="020B0604020202020204" pitchFamily="34" charset="0"/>
                <a:cs typeface="Arial" panose="020B0604020202020204" pitchFamily="34" charset="0"/>
              </a:rPr>
              <a:t> uur: </a:t>
            </a:r>
            <a:r>
              <a:rPr lang="nl-NL" sz="1800" dirty="0">
                <a:latin typeface="Arial" panose="020B0604020202020204" pitchFamily="34" charset="0"/>
                <a:cs typeface="Arial" panose="020B0604020202020204" pitchFamily="34" charset="0"/>
              </a:rPr>
              <a:t>Feedback </a:t>
            </a:r>
            <a:r>
              <a:rPr lang="nl-NL" sz="1800" dirty="0" err="1">
                <a:latin typeface="Arial" panose="020B0604020202020204" pitchFamily="34" charset="0"/>
                <a:cs typeface="Arial" panose="020B0604020202020204" pitchFamily="34" charset="0"/>
              </a:rPr>
              <a:t>Friends</a:t>
            </a:r>
            <a:r>
              <a:rPr lang="nl-NL" sz="1800" dirty="0">
                <a:latin typeface="Arial" panose="020B0604020202020204" pitchFamily="34" charset="0"/>
                <a:cs typeface="Arial" panose="020B0604020202020204" pitchFamily="34" charset="0"/>
              </a:rPr>
              <a:t> LA3 + doorwerken ondernemingsverslag</a:t>
            </a:r>
            <a:endParaRPr lang="nl-NL" sz="1800" b="1" dirty="0">
              <a:latin typeface="Arial" panose="020B0604020202020204" pitchFamily="34" charset="0"/>
              <a:cs typeface="Arial" panose="020B0604020202020204" pitchFamily="34" charset="0"/>
            </a:endParaRPr>
          </a:p>
          <a:p>
            <a:pPr marL="0" indent="0">
              <a:buNone/>
            </a:pPr>
            <a:endParaRPr lang="nl-NL" sz="1800" b="1" dirty="0">
              <a:latin typeface="Arial" panose="020B0604020202020204" pitchFamily="34" charset="0"/>
              <a:cs typeface="Arial" panose="020B0604020202020204" pitchFamily="34" charset="0"/>
            </a:endParaRPr>
          </a:p>
          <a:p>
            <a:pPr marL="0" indent="0">
              <a:buNone/>
            </a:pPr>
            <a:r>
              <a:rPr lang="nl-NL" sz="1800" b="1" dirty="0">
                <a:latin typeface="Arial" panose="020B0604020202020204" pitchFamily="34" charset="0"/>
                <a:cs typeface="Arial" panose="020B0604020202020204" pitchFamily="34" charset="0"/>
              </a:rPr>
              <a:t>3</a:t>
            </a:r>
            <a:r>
              <a:rPr lang="nl-NL" sz="1800" b="1" baseline="30000" dirty="0">
                <a:latin typeface="Arial" panose="020B0604020202020204" pitchFamily="34" charset="0"/>
                <a:cs typeface="Arial" panose="020B0604020202020204" pitchFamily="34" charset="0"/>
              </a:rPr>
              <a:t>de</a:t>
            </a:r>
            <a:r>
              <a:rPr lang="nl-NL" sz="1800" b="1" dirty="0">
                <a:latin typeface="Arial" panose="020B0604020202020204" pitchFamily="34" charset="0"/>
                <a:cs typeface="Arial" panose="020B0604020202020204" pitchFamily="34" charset="0"/>
              </a:rPr>
              <a:t> uur: </a:t>
            </a:r>
            <a:r>
              <a:rPr lang="nl-NL" sz="1800" dirty="0">
                <a:latin typeface="Arial" panose="020B0604020202020204" pitchFamily="34" charset="0"/>
                <a:cs typeface="Arial" panose="020B0604020202020204" pitchFamily="34" charset="0"/>
              </a:rPr>
              <a:t>Doorwerken aan het ondernemingsverslag</a:t>
            </a:r>
            <a:endParaRPr lang="nl-NL" sz="1800"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nl-NL" sz="1800" b="1" dirty="0">
              <a:solidFill>
                <a:srgbClr val="000644"/>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94761282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1">
                              <a:lumMod val="75000"/>
                            </a:schemeClr>
                          </a:solidFill>
                        </a:rPr>
                        <a:t>Week 1</a:t>
                      </a:r>
                      <a:endParaRPr lang="nl-NL" sz="1200" b="0" kern="1200" dirty="0">
                        <a:solidFill>
                          <a:schemeClr val="bg1">
                            <a:lumMod val="7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0" kern="1200" dirty="0">
                          <a:solidFill>
                            <a:schemeClr val="bg1">
                              <a:lumMod val="75000"/>
                            </a:schemeClr>
                          </a:solidFill>
                        </a:rPr>
                        <a:t>Week 3</a:t>
                      </a:r>
                      <a:endParaRPr lang="nl-NL" sz="1200" b="0" kern="1200" dirty="0">
                        <a:solidFill>
                          <a:schemeClr val="bg1">
                            <a:lumMod val="7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a:solidFill>
                            <a:schemeClr val="bg1">
                              <a:lumMod val="75000"/>
                            </a:schemeClr>
                          </a:solidFill>
                        </a:rPr>
                        <a:t>Week 5</a:t>
                      </a:r>
                      <a:endParaRPr lang="nl-NL" sz="1200" b="0" kern="1200">
                        <a:solidFill>
                          <a:schemeClr val="bg1">
                            <a:lumMod val="75000"/>
                          </a:schemeClr>
                        </a:solidFill>
                        <a:latin typeface="+mn-lt"/>
                        <a:ea typeface="+mn-ea"/>
                        <a:cs typeface="+mn-cs"/>
                      </a:endParaRPr>
                    </a:p>
                  </a:txBody>
                  <a:tcPr anchor="ctr"/>
                </a:tc>
                <a:tc>
                  <a:txBody>
                    <a:bodyPr/>
                    <a:lstStyle/>
                    <a:p>
                      <a:pPr algn="ctr"/>
                      <a:r>
                        <a:rPr lang="nl-NL" sz="1200" b="1">
                          <a:solidFill>
                            <a:schemeClr val="bg1">
                              <a:lumMod val="85000"/>
                            </a:schemeClr>
                          </a:solidFill>
                        </a:rPr>
                        <a:t>Week 6</a:t>
                      </a:r>
                    </a:p>
                  </a:txBody>
                  <a:tcPr anchor="ctr"/>
                </a:tc>
                <a:tc>
                  <a:txBody>
                    <a:bodyPr/>
                    <a:lstStyle/>
                    <a:p>
                      <a:pPr algn="ctr"/>
                      <a:r>
                        <a:rPr lang="nl-NL" sz="1200" b="1" dirty="0">
                          <a:solidFill>
                            <a:schemeClr val="tx1"/>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38200" y="1727561"/>
            <a:ext cx="836782" cy="701959"/>
          </a:xfrm>
          <a:prstGeom prst="rect">
            <a:avLst/>
          </a:prstGeom>
        </p:spPr>
      </p:pic>
      <p:pic>
        <p:nvPicPr>
          <p:cNvPr id="8" name="Afbeelding 7">
            <a:extLst>
              <a:ext uri="{FF2B5EF4-FFF2-40B4-BE49-F238E27FC236}">
                <a16:creationId xmlns:a16="http://schemas.microsoft.com/office/drawing/2014/main" id="{BD89C826-1CCB-42CB-B51C-EF919B6774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0" name="Afbeelding 9">
            <a:extLst>
              <a:ext uri="{FF2B5EF4-FFF2-40B4-BE49-F238E27FC236}">
                <a16:creationId xmlns:a16="http://schemas.microsoft.com/office/drawing/2014/main" id="{C428977F-8D2E-43A9-A7BF-8CBFBC46C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
        <p:nvSpPr>
          <p:cNvPr id="11" name="Tijdelijke aanduiding voor inhoud 5">
            <a:extLst>
              <a:ext uri="{FF2B5EF4-FFF2-40B4-BE49-F238E27FC236}">
                <a16:creationId xmlns:a16="http://schemas.microsoft.com/office/drawing/2014/main" id="{5EE0F054-A7F1-4A05-967D-E5A1727AF1BE}"/>
              </a:ext>
            </a:extLst>
          </p:cNvPr>
          <p:cNvSpPr txBox="1">
            <a:spLocks/>
          </p:cNvSpPr>
          <p:nvPr/>
        </p:nvSpPr>
        <p:spPr>
          <a:xfrm>
            <a:off x="8733347" y="1736252"/>
            <a:ext cx="2562138" cy="215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400" b="1" dirty="0"/>
              <a:t>IBS Thema</a:t>
            </a:r>
          </a:p>
          <a:p>
            <a:pPr>
              <a:buFont typeface="Wingdings" panose="05000000000000000000" pitchFamily="2" charset="2"/>
              <a:buChar char="q"/>
            </a:pPr>
            <a:r>
              <a:rPr lang="nl-NL" sz="1400" dirty="0">
                <a:solidFill>
                  <a:schemeClr val="bg2"/>
                </a:solidFill>
              </a:rPr>
              <a:t> De nieuwe economie</a:t>
            </a:r>
          </a:p>
          <a:p>
            <a:pPr>
              <a:buFont typeface="Wingdings" panose="05000000000000000000" pitchFamily="2" charset="2"/>
              <a:buChar char="Ø"/>
            </a:pPr>
            <a:r>
              <a:rPr lang="nl-NL" sz="1400" b="1" dirty="0"/>
              <a:t>Marktverkenning</a:t>
            </a:r>
          </a:p>
          <a:p>
            <a:pPr>
              <a:buFont typeface="Wingdings" panose="05000000000000000000" pitchFamily="2" charset="2"/>
              <a:buChar char="q"/>
            </a:pPr>
            <a:r>
              <a:rPr lang="nl-NL" sz="1400" dirty="0">
                <a:solidFill>
                  <a:schemeClr val="bg2"/>
                </a:solidFill>
              </a:rPr>
              <a:t> Financieel management</a:t>
            </a:r>
          </a:p>
          <a:p>
            <a:pPr>
              <a:buFont typeface="Wingdings" panose="05000000000000000000" pitchFamily="2" charset="2"/>
              <a:buChar char="q"/>
            </a:pPr>
            <a:r>
              <a:rPr lang="nl-NL" sz="1400" b="1" dirty="0">
                <a:solidFill>
                  <a:schemeClr val="bg2"/>
                </a:solidFill>
              </a:rPr>
              <a:t>De verborgen impact</a:t>
            </a:r>
          </a:p>
          <a:p>
            <a:pPr>
              <a:buFont typeface="Wingdings" panose="05000000000000000000" pitchFamily="2" charset="2"/>
              <a:buChar char="Ø"/>
            </a:pPr>
            <a:r>
              <a:rPr lang="nl-NL" sz="1400" b="1" dirty="0"/>
              <a:t>Ondernemen</a:t>
            </a:r>
          </a:p>
        </p:txBody>
      </p:sp>
      <p:sp>
        <p:nvSpPr>
          <p:cNvPr id="12" name="Tijdelijke aanduiding voor inhoud 5">
            <a:extLst>
              <a:ext uri="{FF2B5EF4-FFF2-40B4-BE49-F238E27FC236}">
                <a16:creationId xmlns:a16="http://schemas.microsoft.com/office/drawing/2014/main" id="{F7D7D343-C446-4269-9CDA-8F6FACD7F614}"/>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400" b="1" dirty="0"/>
              <a:t>IBS Toetsing</a:t>
            </a:r>
          </a:p>
          <a:p>
            <a:pPr>
              <a:buFont typeface="Wingdings" panose="05000000000000000000" pitchFamily="2" charset="2"/>
              <a:buChar char="Ø"/>
            </a:pPr>
            <a:r>
              <a:rPr lang="nl-NL" sz="1400" b="1" dirty="0"/>
              <a:t> Kennistoets</a:t>
            </a:r>
          </a:p>
          <a:p>
            <a:pPr>
              <a:buFont typeface="Wingdings" panose="05000000000000000000" pitchFamily="2" charset="2"/>
              <a:buChar char="Ø"/>
            </a:pPr>
            <a:r>
              <a:rPr lang="nl-NL" sz="1400" b="1" dirty="0"/>
              <a:t> Ondernemingsplan</a:t>
            </a:r>
          </a:p>
          <a:p>
            <a:pPr>
              <a:buFont typeface="Wingdings" panose="05000000000000000000" pitchFamily="2" charset="2"/>
              <a:buChar char="q"/>
            </a:pPr>
            <a:r>
              <a:rPr lang="nl-NL" sz="1400" b="1" dirty="0">
                <a:solidFill>
                  <a:schemeClr val="bg1">
                    <a:lumMod val="75000"/>
                  </a:schemeClr>
                </a:solidFill>
              </a:rPr>
              <a:t> Vlog</a:t>
            </a:r>
          </a:p>
        </p:txBody>
      </p:sp>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3A4C5-C1B2-EF3E-7772-83AB13ADA307}"/>
              </a:ext>
            </a:extLst>
          </p:cNvPr>
          <p:cNvSpPr>
            <a:spLocks noGrp="1"/>
          </p:cNvSpPr>
          <p:nvPr>
            <p:ph type="title"/>
          </p:nvPr>
        </p:nvSpPr>
        <p:spPr>
          <a:xfrm>
            <a:off x="0" y="0"/>
            <a:ext cx="10515600" cy="1325563"/>
          </a:xfrm>
        </p:spPr>
        <p:txBody>
          <a:bodyPr/>
          <a:lstStyle/>
          <a:p>
            <a:r>
              <a:rPr lang="nl-NL" b="1" dirty="0"/>
              <a:t>Hoofdstuk 4 Marketingmix</a:t>
            </a:r>
          </a:p>
        </p:txBody>
      </p:sp>
      <p:pic>
        <p:nvPicPr>
          <p:cNvPr id="3" name="Picture 2" descr="4c model marketingmix">
            <a:extLst>
              <a:ext uri="{FF2B5EF4-FFF2-40B4-BE49-F238E27FC236}">
                <a16:creationId xmlns:a16="http://schemas.microsoft.com/office/drawing/2014/main" id="{BBB26020-E2B3-2890-EAE3-F2C57972E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3759"/>
            <a:ext cx="6670327" cy="282983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3C8D9E18-A4BD-B4B7-33C4-52E7CE3858E7}"/>
              </a:ext>
            </a:extLst>
          </p:cNvPr>
          <p:cNvSpPr txBox="1"/>
          <p:nvPr/>
        </p:nvSpPr>
        <p:spPr>
          <a:xfrm>
            <a:off x="0" y="935665"/>
            <a:ext cx="6730409" cy="1200329"/>
          </a:xfrm>
          <a:prstGeom prst="rect">
            <a:avLst/>
          </a:prstGeom>
          <a:noFill/>
        </p:spPr>
        <p:txBody>
          <a:bodyPr wrap="square" rtlCol="0">
            <a:spAutoFit/>
          </a:bodyPr>
          <a:lstStyle/>
          <a:p>
            <a:r>
              <a:rPr lang="nl-NL" dirty="0"/>
              <a:t>De 7p’s zijn een oude methode om de marketing te bepalen, het is namelijk gekeken van uit het bedrijf zelf. Zet de 7p’s om in de 4c’s voor het bedrijf. Leg het ook uit wat er te zien is en waarom het gekeken is vanuit de klant. (Werk met afbeeldingen)</a:t>
            </a:r>
          </a:p>
        </p:txBody>
      </p:sp>
    </p:spTree>
    <p:extLst>
      <p:ext uri="{BB962C8B-B14F-4D97-AF65-F5344CB8AC3E}">
        <p14:creationId xmlns:p14="http://schemas.microsoft.com/office/powerpoint/2010/main" val="203121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7E6A9-FEF2-BB2C-E9A1-5B7C01BBA182}"/>
              </a:ext>
            </a:extLst>
          </p:cNvPr>
          <p:cNvSpPr>
            <a:spLocks noGrp="1"/>
          </p:cNvSpPr>
          <p:nvPr>
            <p:ph type="title"/>
          </p:nvPr>
        </p:nvSpPr>
        <p:spPr>
          <a:xfrm>
            <a:off x="0" y="0"/>
            <a:ext cx="10515600" cy="1325563"/>
          </a:xfrm>
        </p:spPr>
        <p:txBody>
          <a:bodyPr/>
          <a:lstStyle/>
          <a:p>
            <a:r>
              <a:rPr lang="nl-NL" b="1" dirty="0"/>
              <a:t>Hoofdstuk 5 Financiële verantwoording </a:t>
            </a:r>
          </a:p>
        </p:txBody>
      </p:sp>
      <p:sp>
        <p:nvSpPr>
          <p:cNvPr id="3" name="AutoShape 2">
            <a:extLst>
              <a:ext uri="{FF2B5EF4-FFF2-40B4-BE49-F238E27FC236}">
                <a16:creationId xmlns:a16="http://schemas.microsoft.com/office/drawing/2014/main" id="{003FB7A4-59E5-C6DB-C242-2B124B0969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descr="Afbeelding met persoon, muur, person, kleding&#10;&#10;Automatisch gegenereerde beschrijving">
            <a:extLst>
              <a:ext uri="{FF2B5EF4-FFF2-40B4-BE49-F238E27FC236}">
                <a16:creationId xmlns:a16="http://schemas.microsoft.com/office/drawing/2014/main" id="{5CD4B435-F106-A70C-611B-BEE6A6CC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1602526"/>
            <a:ext cx="3162300" cy="4276725"/>
          </a:xfrm>
          <a:prstGeom prst="rect">
            <a:avLst/>
          </a:prstGeom>
        </p:spPr>
      </p:pic>
    </p:spTree>
    <p:extLst>
      <p:ext uri="{BB962C8B-B14F-4D97-AF65-F5344CB8AC3E}">
        <p14:creationId xmlns:p14="http://schemas.microsoft.com/office/powerpoint/2010/main" val="130329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CB369-6271-5163-31CA-90B4E170F100}"/>
              </a:ext>
            </a:extLst>
          </p:cNvPr>
          <p:cNvSpPr>
            <a:spLocks noGrp="1"/>
          </p:cNvSpPr>
          <p:nvPr>
            <p:ph type="title"/>
          </p:nvPr>
        </p:nvSpPr>
        <p:spPr>
          <a:xfrm>
            <a:off x="0" y="0"/>
            <a:ext cx="10515600" cy="1325563"/>
          </a:xfrm>
        </p:spPr>
        <p:txBody>
          <a:bodyPr/>
          <a:lstStyle/>
          <a:p>
            <a:r>
              <a:rPr lang="nl-NL" b="1" dirty="0"/>
              <a:t>Hoofdstuk 6 Verantwoording</a:t>
            </a:r>
          </a:p>
        </p:txBody>
      </p:sp>
      <p:pic>
        <p:nvPicPr>
          <p:cNvPr id="4" name="Afbeelding 3">
            <a:extLst>
              <a:ext uri="{FF2B5EF4-FFF2-40B4-BE49-F238E27FC236}">
                <a16:creationId xmlns:a16="http://schemas.microsoft.com/office/drawing/2014/main" id="{26F2E6FE-D8C8-38CD-2F9F-A8B609768C3E}"/>
              </a:ext>
            </a:extLst>
          </p:cNvPr>
          <p:cNvPicPr>
            <a:picLocks noChangeAspect="1"/>
          </p:cNvPicPr>
          <p:nvPr/>
        </p:nvPicPr>
        <p:blipFill>
          <a:blip r:embed="rId2"/>
          <a:stretch>
            <a:fillRect/>
          </a:stretch>
        </p:blipFill>
        <p:spPr>
          <a:xfrm>
            <a:off x="4574727" y="4986670"/>
            <a:ext cx="7617273" cy="1871330"/>
          </a:xfrm>
          <a:prstGeom prst="rect">
            <a:avLst/>
          </a:prstGeom>
        </p:spPr>
      </p:pic>
      <p:sp>
        <p:nvSpPr>
          <p:cNvPr id="5" name="Tekstvak 4">
            <a:extLst>
              <a:ext uri="{FF2B5EF4-FFF2-40B4-BE49-F238E27FC236}">
                <a16:creationId xmlns:a16="http://schemas.microsoft.com/office/drawing/2014/main" id="{B9DA15B8-802B-FAA3-DEC3-F04D79C3395F}"/>
              </a:ext>
            </a:extLst>
          </p:cNvPr>
          <p:cNvSpPr txBox="1"/>
          <p:nvPr/>
        </p:nvSpPr>
        <p:spPr>
          <a:xfrm>
            <a:off x="0" y="1105786"/>
            <a:ext cx="6485860" cy="2862322"/>
          </a:xfrm>
          <a:prstGeom prst="rect">
            <a:avLst/>
          </a:prstGeom>
          <a:noFill/>
        </p:spPr>
        <p:txBody>
          <a:bodyPr wrap="square" rtlCol="0">
            <a:spAutoFit/>
          </a:bodyPr>
          <a:lstStyle/>
          <a:p>
            <a:r>
              <a:rPr lang="nl-NL" b="1" dirty="0"/>
              <a:t>Hoe jullie voldoen aan verschillende keurmerken </a:t>
            </a:r>
            <a:r>
              <a:rPr lang="nl-NL" dirty="0">
                <a:sym typeface="Wingdings" panose="05000000000000000000" pitchFamily="2" charset="2"/>
              </a:rPr>
              <a:t> Verwerk in tekstvorm met afbeeldingen LA3 bij dit punt. Noteer de keurmerken die van toepassing zijn op de eigen onderneming.</a:t>
            </a:r>
          </a:p>
          <a:p>
            <a:endParaRPr lang="nl-NL" b="1" dirty="0">
              <a:sym typeface="Wingdings" panose="05000000000000000000" pitchFamily="2" charset="2"/>
            </a:endParaRPr>
          </a:p>
          <a:p>
            <a:r>
              <a:rPr lang="nl-NL" b="1" dirty="0">
                <a:sym typeface="Wingdings" panose="05000000000000000000" pitchFamily="2" charset="2"/>
              </a:rPr>
              <a:t>Welke aspecten van de nieuwe economie terugkomen in jullie onderneming  </a:t>
            </a:r>
          </a:p>
          <a:p>
            <a:endParaRPr lang="nl-NL" b="1" dirty="0">
              <a:sym typeface="Wingdings" panose="05000000000000000000" pitchFamily="2" charset="2"/>
            </a:endParaRPr>
          </a:p>
          <a:p>
            <a:r>
              <a:rPr lang="nl-NL" b="1" dirty="0">
                <a:sym typeface="Wingdings" panose="05000000000000000000" pitchFamily="2" charset="2"/>
              </a:rPr>
              <a:t>Vergelijk het product/dienst van je eigen onderneming met een gelijkwaardig bestaand product/dienst aan de hand van BAM kansen-matrix  </a:t>
            </a:r>
            <a:endParaRPr lang="nl-NL" b="1" dirty="0"/>
          </a:p>
        </p:txBody>
      </p:sp>
      <p:pic>
        <p:nvPicPr>
          <p:cNvPr id="2050" name="Picture 2" descr="Nudge - BAM! Verlaag jouw impact met Babette Porcelijn">
            <a:extLst>
              <a:ext uri="{FF2B5EF4-FFF2-40B4-BE49-F238E27FC236}">
                <a16:creationId xmlns:a16="http://schemas.microsoft.com/office/drawing/2014/main" id="{08C46CD7-8313-FEE0-065D-887B5FED0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513" y="546518"/>
            <a:ext cx="5493488" cy="422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82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F8067A-AD90-0166-9D79-693EADE7ED8F}"/>
              </a:ext>
            </a:extLst>
          </p:cNvPr>
          <p:cNvSpPr>
            <a:spLocks noGrp="1"/>
          </p:cNvSpPr>
          <p:nvPr>
            <p:ph type="title"/>
          </p:nvPr>
        </p:nvSpPr>
        <p:spPr>
          <a:xfrm>
            <a:off x="0" y="0"/>
            <a:ext cx="10515600" cy="1325563"/>
          </a:xfrm>
        </p:spPr>
        <p:txBody>
          <a:bodyPr/>
          <a:lstStyle/>
          <a:p>
            <a:r>
              <a:rPr lang="nl-NL" b="1" dirty="0"/>
              <a:t>Hoofdstuk 7 ADL-rollen</a:t>
            </a:r>
          </a:p>
        </p:txBody>
      </p:sp>
      <p:pic>
        <p:nvPicPr>
          <p:cNvPr id="4" name="Afbeelding 3">
            <a:extLst>
              <a:ext uri="{FF2B5EF4-FFF2-40B4-BE49-F238E27FC236}">
                <a16:creationId xmlns:a16="http://schemas.microsoft.com/office/drawing/2014/main" id="{FBAF16E3-3C12-233A-BD0E-F7C55887AD42}"/>
              </a:ext>
            </a:extLst>
          </p:cNvPr>
          <p:cNvPicPr>
            <a:picLocks noChangeAspect="1"/>
          </p:cNvPicPr>
          <p:nvPr/>
        </p:nvPicPr>
        <p:blipFill>
          <a:blip r:embed="rId2"/>
          <a:stretch>
            <a:fillRect/>
          </a:stretch>
        </p:blipFill>
        <p:spPr>
          <a:xfrm>
            <a:off x="6246185" y="5419725"/>
            <a:ext cx="6057900" cy="1438275"/>
          </a:xfrm>
          <a:prstGeom prst="rect">
            <a:avLst/>
          </a:prstGeom>
        </p:spPr>
      </p:pic>
      <p:sp>
        <p:nvSpPr>
          <p:cNvPr id="5" name="Tekstvak 4">
            <a:extLst>
              <a:ext uri="{FF2B5EF4-FFF2-40B4-BE49-F238E27FC236}">
                <a16:creationId xmlns:a16="http://schemas.microsoft.com/office/drawing/2014/main" id="{FB652AD7-ECEA-AA6F-D717-00617B5F23B5}"/>
              </a:ext>
            </a:extLst>
          </p:cNvPr>
          <p:cNvSpPr txBox="1"/>
          <p:nvPr/>
        </p:nvSpPr>
        <p:spPr>
          <a:xfrm>
            <a:off x="0" y="1116419"/>
            <a:ext cx="8771860" cy="4247317"/>
          </a:xfrm>
          <a:prstGeom prst="rect">
            <a:avLst/>
          </a:prstGeom>
          <a:noFill/>
        </p:spPr>
        <p:txBody>
          <a:bodyPr wrap="square" rtlCol="0">
            <a:spAutoFit/>
          </a:bodyPr>
          <a:lstStyle/>
          <a:p>
            <a:r>
              <a:rPr lang="nl-NL" b="1" dirty="0"/>
              <a:t>Je geeft individueel aan welke 3 ADL-rollen je hebt ontwikkeld gedurende dit IBS </a:t>
            </a:r>
            <a:r>
              <a:rPr lang="nl-NL" b="1" dirty="0">
                <a:sym typeface="Wingdings" panose="05000000000000000000" pitchFamily="2" charset="2"/>
              </a:rPr>
              <a:t> </a:t>
            </a:r>
            <a:r>
              <a:rPr lang="nl-NL" dirty="0">
                <a:sym typeface="Wingdings" panose="05000000000000000000" pitchFamily="2" charset="2"/>
              </a:rPr>
              <a:t>Noteer dus niet alleen de ADL-rol maar geef ook concrete voorbeelden hoe je de rol hebt ontwikkeld. (Tip: Lees eerst de ADL-rollen eens door)</a:t>
            </a:r>
          </a:p>
          <a:p>
            <a:endParaRPr lang="nl-NL" b="1" dirty="0">
              <a:sym typeface="Wingdings" panose="05000000000000000000" pitchFamily="2" charset="2"/>
            </a:endParaRPr>
          </a:p>
          <a:p>
            <a:r>
              <a:rPr lang="nl-NL" b="1" dirty="0">
                <a:sym typeface="Wingdings" panose="05000000000000000000" pitchFamily="2" charset="2"/>
              </a:rPr>
              <a:t>Geef aan per groepslid welke rol het beste naar voren is gekomen en waarom  </a:t>
            </a:r>
            <a:r>
              <a:rPr lang="nl-NL" dirty="0">
                <a:sym typeface="Wingdings" panose="05000000000000000000" pitchFamily="2" charset="2"/>
              </a:rPr>
              <a:t>Je kan hier zelf een stukje schrijven welke rol het beste naar voren is gekomen of een ander groepslid het laten beschrijven. Vraag aan je groepsleden welke rol volgens hen het beste naar voren kwam gedurende dit project.</a:t>
            </a:r>
          </a:p>
          <a:p>
            <a:endParaRPr lang="nl-NL" b="1" dirty="0">
              <a:sym typeface="Wingdings" panose="05000000000000000000" pitchFamily="2" charset="2"/>
            </a:endParaRPr>
          </a:p>
          <a:p>
            <a:r>
              <a:rPr lang="nl-NL" dirty="0">
                <a:sym typeface="Wingdings" panose="05000000000000000000" pitchFamily="2" charset="2"/>
              </a:rPr>
              <a:t>Beschrijf hier alles zo uitgebreid mogelijk, maak logische koppelingen en werk met voorbeelden en/of afbeeldingen om het verhaal duidelijker te maken.</a:t>
            </a:r>
          </a:p>
          <a:p>
            <a:endParaRPr lang="nl-NL" dirty="0">
              <a:sym typeface="Wingdings" panose="05000000000000000000" pitchFamily="2" charset="2"/>
            </a:endParaRPr>
          </a:p>
          <a:p>
            <a:r>
              <a:rPr lang="nl-NL" dirty="0">
                <a:sym typeface="Wingdings" panose="05000000000000000000" pitchFamily="2" charset="2"/>
              </a:rPr>
              <a:t>Tot slot:</a:t>
            </a:r>
          </a:p>
          <a:p>
            <a:endParaRPr lang="nl-NL" dirty="0">
              <a:sym typeface="Wingdings" panose="05000000000000000000" pitchFamily="2" charset="2"/>
            </a:endParaRPr>
          </a:p>
          <a:p>
            <a:r>
              <a:rPr lang="nl-NL">
                <a:sym typeface="Wingdings" panose="05000000000000000000" pitchFamily="2" charset="2"/>
              </a:rPr>
              <a:t>CHECKLIST VERSLAG!!!</a:t>
            </a:r>
            <a:endParaRPr lang="nl-NL" dirty="0"/>
          </a:p>
        </p:txBody>
      </p:sp>
    </p:spTree>
    <p:extLst>
      <p:ext uri="{BB962C8B-B14F-4D97-AF65-F5344CB8AC3E}">
        <p14:creationId xmlns:p14="http://schemas.microsoft.com/office/powerpoint/2010/main" val="39458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8AAC7-B8CB-38B2-7B3D-929C96736860}"/>
              </a:ext>
            </a:extLst>
          </p:cNvPr>
          <p:cNvSpPr>
            <a:spLocks noGrp="1"/>
          </p:cNvSpPr>
          <p:nvPr>
            <p:ph type="title"/>
          </p:nvPr>
        </p:nvSpPr>
        <p:spPr>
          <a:xfrm>
            <a:off x="0" y="0"/>
            <a:ext cx="10515600" cy="1325563"/>
          </a:xfrm>
        </p:spPr>
        <p:txBody>
          <a:bodyPr/>
          <a:lstStyle/>
          <a:p>
            <a:r>
              <a:rPr lang="nl-NL" b="1" dirty="0"/>
              <a:t>Hoofdstuk 1 Product/dienst omschrijving</a:t>
            </a:r>
          </a:p>
        </p:txBody>
      </p:sp>
      <p:pic>
        <p:nvPicPr>
          <p:cNvPr id="4" name="Afbeelding 3">
            <a:extLst>
              <a:ext uri="{FF2B5EF4-FFF2-40B4-BE49-F238E27FC236}">
                <a16:creationId xmlns:a16="http://schemas.microsoft.com/office/drawing/2014/main" id="{AD743529-28FA-16B7-1A53-743A0CDDE703}"/>
              </a:ext>
            </a:extLst>
          </p:cNvPr>
          <p:cNvPicPr>
            <a:picLocks noChangeAspect="1"/>
          </p:cNvPicPr>
          <p:nvPr/>
        </p:nvPicPr>
        <p:blipFill>
          <a:blip r:embed="rId2"/>
          <a:stretch>
            <a:fillRect/>
          </a:stretch>
        </p:blipFill>
        <p:spPr>
          <a:xfrm>
            <a:off x="6734908" y="5239311"/>
            <a:ext cx="5457092" cy="1618689"/>
          </a:xfrm>
          <a:prstGeom prst="rect">
            <a:avLst/>
          </a:prstGeom>
        </p:spPr>
      </p:pic>
      <p:sp>
        <p:nvSpPr>
          <p:cNvPr id="5" name="Tekstvak 4">
            <a:extLst>
              <a:ext uri="{FF2B5EF4-FFF2-40B4-BE49-F238E27FC236}">
                <a16:creationId xmlns:a16="http://schemas.microsoft.com/office/drawing/2014/main" id="{22687531-A132-BE00-4637-51D7E860832D}"/>
              </a:ext>
            </a:extLst>
          </p:cNvPr>
          <p:cNvSpPr txBox="1"/>
          <p:nvPr/>
        </p:nvSpPr>
        <p:spPr>
          <a:xfrm>
            <a:off x="0" y="1073888"/>
            <a:ext cx="10515600" cy="4801314"/>
          </a:xfrm>
          <a:prstGeom prst="rect">
            <a:avLst/>
          </a:prstGeom>
          <a:noFill/>
        </p:spPr>
        <p:txBody>
          <a:bodyPr wrap="square" rtlCol="0">
            <a:spAutoFit/>
          </a:bodyPr>
          <a:lstStyle/>
          <a:p>
            <a:r>
              <a:rPr lang="nl-NL" dirty="0"/>
              <a:t>Wat moet je bij dit hoofdstuk beschrijven?</a:t>
            </a:r>
          </a:p>
          <a:p>
            <a:pPr marL="285750" indent="-285750">
              <a:buFont typeface="Wingdings" panose="05000000000000000000" pitchFamily="2" charset="2"/>
              <a:buChar char="§"/>
            </a:pPr>
            <a:r>
              <a:rPr lang="nl-NL" b="1" dirty="0">
                <a:sym typeface="Wingdings" panose="05000000000000000000" pitchFamily="2" charset="2"/>
              </a:rPr>
              <a:t>Idee van de onderneming  </a:t>
            </a:r>
            <a:r>
              <a:rPr lang="nl-NL" dirty="0">
                <a:sym typeface="Wingdings" panose="05000000000000000000" pitchFamily="2" charset="2"/>
              </a:rPr>
              <a:t>Wat is jullie algemeen idee voor een product en/of dienst zo concreet mogelijk beschreven. </a:t>
            </a:r>
          </a:p>
          <a:p>
            <a:pPr marL="285750" indent="-285750">
              <a:buFont typeface="Wingdings" panose="05000000000000000000" pitchFamily="2" charset="2"/>
              <a:buChar char="§"/>
            </a:pPr>
            <a:endParaRPr lang="nl-NL" dirty="0"/>
          </a:p>
          <a:p>
            <a:pPr marL="285750" indent="-285750">
              <a:buFont typeface="Wingdings" panose="05000000000000000000" pitchFamily="2" charset="2"/>
              <a:buChar char="§"/>
            </a:pPr>
            <a:r>
              <a:rPr lang="nl-NL" b="1" dirty="0"/>
              <a:t>Een beschrijving van het product/dienst gemaakt waarin de onderneming gaat starten</a:t>
            </a:r>
            <a:r>
              <a:rPr lang="nl-NL" dirty="0"/>
              <a:t> </a:t>
            </a:r>
            <a:r>
              <a:rPr lang="nl-NL" dirty="0">
                <a:sym typeface="Wingdings" panose="05000000000000000000" pitchFamily="2" charset="2"/>
              </a:rPr>
              <a:t> Naam, logo, afbeeldingen van het product/dienst etc. (Werk met afbeeldingen en geef hierbij een uitleg. (Laat zien wat er in de </a:t>
            </a:r>
            <a:r>
              <a:rPr lang="nl-NL" dirty="0" err="1">
                <a:sym typeface="Wingdings" panose="05000000000000000000" pitchFamily="2" charset="2"/>
              </a:rPr>
              <a:t>Mystery</a:t>
            </a:r>
            <a:r>
              <a:rPr lang="nl-NL" dirty="0">
                <a:sym typeface="Wingdings" panose="05000000000000000000" pitchFamily="2" charset="2"/>
              </a:rPr>
              <a:t> box zit of in de </a:t>
            </a:r>
            <a:r>
              <a:rPr lang="nl-NL" dirty="0" err="1">
                <a:sym typeface="Wingdings" panose="05000000000000000000" pitchFamily="2" charset="2"/>
              </a:rPr>
              <a:t>adventkalender</a:t>
            </a:r>
            <a:r>
              <a:rPr lang="nl-NL" dirty="0">
                <a:sym typeface="Wingdings" panose="05000000000000000000" pitchFamily="2" charset="2"/>
              </a:rPr>
              <a:t>)</a:t>
            </a:r>
          </a:p>
          <a:p>
            <a:endParaRPr lang="nl-NL" b="1" dirty="0"/>
          </a:p>
          <a:p>
            <a:pPr marL="285750" indent="-285750">
              <a:buFont typeface="Wingdings" panose="05000000000000000000" pitchFamily="2" charset="2"/>
              <a:buChar char="§"/>
            </a:pPr>
            <a:r>
              <a:rPr lang="nl-NL" b="1" dirty="0"/>
              <a:t>Missie </a:t>
            </a:r>
            <a:r>
              <a:rPr lang="nl-NL" dirty="0"/>
              <a:t>(beknopte omschrijving van de doelstelling van een bedrijf). </a:t>
            </a:r>
            <a:r>
              <a:rPr lang="nl-NL" dirty="0">
                <a:sym typeface="Wingdings" panose="05000000000000000000" pitchFamily="2" charset="2"/>
              </a:rPr>
              <a:t> de missie moet dus pakkend zijn en maximaal 1 zin.</a:t>
            </a:r>
          </a:p>
          <a:p>
            <a:endParaRPr lang="nl-NL" dirty="0">
              <a:sym typeface="Wingdings" panose="05000000000000000000" pitchFamily="2" charset="2"/>
            </a:endParaRPr>
          </a:p>
          <a:p>
            <a:pPr marL="285750" indent="-285750">
              <a:buFont typeface="Wingdings" panose="05000000000000000000" pitchFamily="2" charset="2"/>
              <a:buChar char="§"/>
            </a:pPr>
            <a:r>
              <a:rPr lang="nl-NL" b="1" dirty="0">
                <a:sym typeface="Wingdings" panose="05000000000000000000" pitchFamily="2" charset="2"/>
              </a:rPr>
              <a:t>Visie </a:t>
            </a:r>
            <a:r>
              <a:rPr lang="nl-NL" dirty="0">
                <a:sym typeface="Wingdings" panose="05000000000000000000" pitchFamily="2" charset="2"/>
              </a:rPr>
              <a:t>(het gewenste lange termijnperspectief van een organisatie)  de visie is kort geformuleerd, simpel en </a:t>
            </a:r>
            <a:r>
              <a:rPr lang="nl-NL" dirty="0" err="1">
                <a:sym typeface="Wingdings" panose="05000000000000000000" pitchFamily="2" charset="2"/>
              </a:rPr>
              <a:t>begrijpbaar</a:t>
            </a:r>
            <a:r>
              <a:rPr lang="nl-NL" dirty="0">
                <a:sym typeface="Wingdings" panose="05000000000000000000" pitchFamily="2" charset="2"/>
              </a:rPr>
              <a:t>, gericht op jouw branche/bedrijf. </a:t>
            </a:r>
          </a:p>
          <a:p>
            <a:endParaRPr lang="nl-NL" b="1" dirty="0">
              <a:sym typeface="Wingdings" panose="05000000000000000000" pitchFamily="2" charset="2"/>
            </a:endParaRPr>
          </a:p>
          <a:p>
            <a:pPr marL="285750" indent="-285750">
              <a:buFont typeface="Wingdings" panose="05000000000000000000" pitchFamily="2" charset="2"/>
              <a:buChar char="à"/>
            </a:pPr>
            <a:r>
              <a:rPr lang="nl-NL" dirty="0">
                <a:sym typeface="Wingdings" panose="05000000000000000000" pitchFamily="2" charset="2"/>
              </a:rPr>
              <a:t>Bij de </a:t>
            </a:r>
            <a:r>
              <a:rPr lang="nl-NL" b="1" dirty="0">
                <a:sym typeface="Wingdings" panose="05000000000000000000" pitchFamily="2" charset="2"/>
              </a:rPr>
              <a:t>Missie </a:t>
            </a:r>
            <a:r>
              <a:rPr lang="nl-NL" dirty="0">
                <a:sym typeface="Wingdings" panose="05000000000000000000" pitchFamily="2" charset="2"/>
              </a:rPr>
              <a:t>en de </a:t>
            </a:r>
            <a:r>
              <a:rPr lang="nl-NL" b="1" dirty="0">
                <a:sym typeface="Wingdings" panose="05000000000000000000" pitchFamily="2" charset="2"/>
              </a:rPr>
              <a:t>Visie </a:t>
            </a:r>
            <a:r>
              <a:rPr lang="nl-NL" dirty="0">
                <a:sym typeface="Wingdings" panose="05000000000000000000" pitchFamily="2" charset="2"/>
              </a:rPr>
              <a:t>is het dan nog de bedoeling dat je een beschrijvende tekst erbij zet, een uitleg.</a:t>
            </a:r>
          </a:p>
          <a:p>
            <a:endParaRPr lang="nl-NL" b="1" dirty="0">
              <a:sym typeface="Wingdings" panose="05000000000000000000" pitchFamily="2" charset="2"/>
            </a:endParaRPr>
          </a:p>
          <a:p>
            <a:pPr marL="285750" indent="-285750">
              <a:buFont typeface="Wingdings" panose="05000000000000000000" pitchFamily="2" charset="2"/>
              <a:buChar char="§"/>
            </a:pPr>
            <a:r>
              <a:rPr lang="nl-NL" dirty="0">
                <a:sym typeface="Wingdings" panose="05000000000000000000" pitchFamily="2" charset="2"/>
              </a:rPr>
              <a:t>En natuurlijk, wie zijn jullie als ondernemers (oftewel de ...!)</a:t>
            </a:r>
          </a:p>
        </p:txBody>
      </p:sp>
    </p:spTree>
    <p:extLst>
      <p:ext uri="{BB962C8B-B14F-4D97-AF65-F5344CB8AC3E}">
        <p14:creationId xmlns:p14="http://schemas.microsoft.com/office/powerpoint/2010/main" val="253675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ADBB2-D9FD-DC6C-6015-6178D53B63AC}"/>
              </a:ext>
            </a:extLst>
          </p:cNvPr>
          <p:cNvSpPr>
            <a:spLocks noGrp="1"/>
          </p:cNvSpPr>
          <p:nvPr>
            <p:ph type="title"/>
          </p:nvPr>
        </p:nvSpPr>
        <p:spPr>
          <a:xfrm>
            <a:off x="0" y="0"/>
            <a:ext cx="10515600" cy="929909"/>
          </a:xfrm>
        </p:spPr>
        <p:txBody>
          <a:bodyPr/>
          <a:lstStyle/>
          <a:p>
            <a:r>
              <a:rPr lang="nl-NL" b="1" dirty="0"/>
              <a:t>Hoofdstuk 2 Doelgroep analyse</a:t>
            </a:r>
            <a:endParaRPr lang="nl-NL" dirty="0"/>
          </a:p>
        </p:txBody>
      </p:sp>
      <p:sp>
        <p:nvSpPr>
          <p:cNvPr id="3" name="Tekstvak 2">
            <a:extLst>
              <a:ext uri="{FF2B5EF4-FFF2-40B4-BE49-F238E27FC236}">
                <a16:creationId xmlns:a16="http://schemas.microsoft.com/office/drawing/2014/main" id="{B4479A0B-550B-1F2F-EAC6-E508671A4BF4}"/>
              </a:ext>
            </a:extLst>
          </p:cNvPr>
          <p:cNvSpPr txBox="1"/>
          <p:nvPr/>
        </p:nvSpPr>
        <p:spPr>
          <a:xfrm>
            <a:off x="0" y="929909"/>
            <a:ext cx="10515600" cy="5355312"/>
          </a:xfrm>
          <a:prstGeom prst="rect">
            <a:avLst/>
          </a:prstGeom>
          <a:noFill/>
        </p:spPr>
        <p:txBody>
          <a:bodyPr wrap="square" rtlCol="0">
            <a:spAutoFit/>
          </a:bodyPr>
          <a:lstStyle/>
          <a:p>
            <a:r>
              <a:rPr lang="nl-NL" dirty="0"/>
              <a:t>Bij een doelgroep analyse breng je je doelgroep in kaart, in feite breng je dus in kaart aan …</a:t>
            </a:r>
          </a:p>
          <a:p>
            <a:endParaRPr lang="nl-NL" dirty="0"/>
          </a:p>
          <a:p>
            <a:r>
              <a:rPr lang="nl-NL" dirty="0"/>
              <a:t>Wat moet je bij dit hoofdstuk beschrijven?</a:t>
            </a:r>
          </a:p>
          <a:p>
            <a:pPr marL="285750" indent="-285750">
              <a:buFont typeface="Wingdings" panose="05000000000000000000" pitchFamily="2" charset="2"/>
              <a:buChar char="§"/>
            </a:pPr>
            <a:r>
              <a:rPr lang="nl-NL" b="1" dirty="0"/>
              <a:t>Beschrijving gemaakt van de doelgroep </a:t>
            </a:r>
            <a:r>
              <a:rPr lang="nl-NL" b="1" dirty="0">
                <a:sym typeface="Wingdings" panose="05000000000000000000" pitchFamily="2" charset="2"/>
              </a:rPr>
              <a:t> </a:t>
            </a:r>
            <a:r>
              <a:rPr lang="nl-NL" dirty="0">
                <a:sym typeface="Wingdings" panose="05000000000000000000" pitchFamily="2" charset="2"/>
              </a:rPr>
              <a:t>Aan de hand van een persona (Wat zou er kunnen staan in een persona: Wat zijn hun behoeften, welke problemen kennen ze, wat zijn de demografische kenmerken (leeftijd, geslacht, afkomst en regio))</a:t>
            </a:r>
          </a:p>
          <a:p>
            <a:pPr marL="285750" indent="-285750">
              <a:buFont typeface="Wingdings" panose="05000000000000000000" pitchFamily="2" charset="2"/>
              <a:buChar char="§"/>
            </a:pPr>
            <a:endParaRPr lang="nl-NL" dirty="0">
              <a:sym typeface="Wingdings" panose="05000000000000000000" pitchFamily="2" charset="2"/>
            </a:endParaRPr>
          </a:p>
          <a:p>
            <a:pPr marL="285750" indent="-285750">
              <a:buFont typeface="Wingdings" panose="05000000000000000000" pitchFamily="2" charset="2"/>
              <a:buChar char="§"/>
            </a:pPr>
            <a:r>
              <a:rPr lang="nl-NL" b="1" dirty="0">
                <a:sym typeface="Wingdings" panose="05000000000000000000" pitchFamily="2" charset="2"/>
              </a:rPr>
              <a:t>Beschrijving gemaakt aan de hand van drie kenmerken:</a:t>
            </a:r>
          </a:p>
          <a:p>
            <a:pPr marL="285750" indent="-285750">
              <a:buFont typeface="Wingdings" panose="05000000000000000000" pitchFamily="2" charset="2"/>
              <a:buChar char="à"/>
            </a:pPr>
            <a:r>
              <a:rPr lang="nl-NL" b="1" dirty="0">
                <a:sym typeface="Wingdings" panose="05000000000000000000" pitchFamily="2" charset="2"/>
              </a:rPr>
              <a:t>Demografisch: </a:t>
            </a:r>
            <a:r>
              <a:rPr lang="nl-NL" dirty="0">
                <a:sym typeface="Wingdings" panose="05000000000000000000" pitchFamily="2" charset="2"/>
              </a:rPr>
              <a:t>Kenmerken die aan een persoon gebonden zijn zoals: leeftijd, geslacht, burgerlijke staat, gezinsgrootte, religie en land van herkomst.</a:t>
            </a:r>
          </a:p>
          <a:p>
            <a:pPr marL="285750" indent="-285750">
              <a:buFont typeface="Wingdings" panose="05000000000000000000" pitchFamily="2" charset="2"/>
              <a:buChar char="à"/>
            </a:pPr>
            <a:endParaRPr lang="nl-NL" dirty="0">
              <a:sym typeface="Wingdings" panose="05000000000000000000" pitchFamily="2" charset="2"/>
            </a:endParaRPr>
          </a:p>
          <a:p>
            <a:pPr marL="285750" indent="-285750">
              <a:buFont typeface="Wingdings" panose="05000000000000000000" pitchFamily="2" charset="2"/>
              <a:buChar char="à"/>
            </a:pPr>
            <a:r>
              <a:rPr lang="nl-NL" b="1" dirty="0">
                <a:sym typeface="Wingdings" panose="05000000000000000000" pitchFamily="2" charset="2"/>
              </a:rPr>
              <a:t>Psychografisch: </a:t>
            </a:r>
            <a:r>
              <a:rPr lang="nl-NL" dirty="0">
                <a:sym typeface="Wingdings" panose="05000000000000000000" pitchFamily="2" charset="2"/>
              </a:rPr>
              <a:t>kenmerken op basis van: leefstijl, interesses, opinies, maatschappelijke status</a:t>
            </a:r>
          </a:p>
          <a:p>
            <a:endParaRPr lang="nl-NL" b="1" dirty="0">
              <a:sym typeface="Wingdings" panose="05000000000000000000" pitchFamily="2" charset="2"/>
            </a:endParaRPr>
          </a:p>
          <a:p>
            <a:pPr marL="285750" indent="-285750">
              <a:buFont typeface="Wingdings" panose="05000000000000000000" pitchFamily="2" charset="2"/>
              <a:buChar char="à"/>
            </a:pPr>
            <a:r>
              <a:rPr lang="nl-NL" b="1" dirty="0">
                <a:sym typeface="Wingdings" panose="05000000000000000000" pitchFamily="2" charset="2"/>
              </a:rPr>
              <a:t>Geografisch: </a:t>
            </a:r>
            <a:r>
              <a:rPr lang="nl-NL" dirty="0">
                <a:sym typeface="Wingdings" panose="05000000000000000000" pitchFamily="2" charset="2"/>
              </a:rPr>
              <a:t>kenmerken op basis van: stad, land en wijk</a:t>
            </a:r>
          </a:p>
          <a:p>
            <a:pPr marL="285750" indent="-285750">
              <a:buFont typeface="Wingdings" panose="05000000000000000000" pitchFamily="2" charset="2"/>
              <a:buChar char="à"/>
            </a:pPr>
            <a:endParaRPr lang="nl-NL" b="1" dirty="0">
              <a:sym typeface="Wingdings" panose="05000000000000000000" pitchFamily="2" charset="2"/>
            </a:endParaRPr>
          </a:p>
          <a:p>
            <a:r>
              <a:rPr lang="nl-NL" dirty="0">
                <a:sym typeface="Wingdings" panose="05000000000000000000" pitchFamily="2" charset="2"/>
              </a:rPr>
              <a:t>Dit alles doe je door gebruik te maken van bronnen en die APA te verwerken, denk hierbij aan:</a:t>
            </a:r>
          </a:p>
          <a:p>
            <a:pPr marL="285750" indent="-285750">
              <a:buFontTx/>
              <a:buChar char="-"/>
            </a:pPr>
            <a:r>
              <a:rPr lang="nl-NL" dirty="0">
                <a:sym typeface="Wingdings" panose="05000000000000000000" pitchFamily="2" charset="2"/>
                <a:hlinkClick r:id="rId2"/>
              </a:rPr>
              <a:t>https://allecijfers.nl/</a:t>
            </a:r>
            <a:endParaRPr lang="nl-NL" dirty="0">
              <a:sym typeface="Wingdings" panose="05000000000000000000" pitchFamily="2" charset="2"/>
            </a:endParaRPr>
          </a:p>
          <a:p>
            <a:pPr marL="285750" indent="-285750">
              <a:buFontTx/>
              <a:buChar char="-"/>
            </a:pPr>
            <a:r>
              <a:rPr lang="nl-NL" dirty="0">
                <a:sym typeface="Wingdings" panose="05000000000000000000" pitchFamily="2" charset="2"/>
                <a:hlinkClick r:id="rId3"/>
              </a:rPr>
              <a:t>https://www.cbs.nl/</a:t>
            </a:r>
            <a:endParaRPr lang="nl-NL" dirty="0">
              <a:sym typeface="Wingdings" panose="05000000000000000000" pitchFamily="2" charset="2"/>
            </a:endParaRPr>
          </a:p>
          <a:p>
            <a:endParaRPr lang="nl-NL" b="1" dirty="0"/>
          </a:p>
        </p:txBody>
      </p:sp>
      <p:pic>
        <p:nvPicPr>
          <p:cNvPr id="4" name="Afbeelding 3">
            <a:extLst>
              <a:ext uri="{FF2B5EF4-FFF2-40B4-BE49-F238E27FC236}">
                <a16:creationId xmlns:a16="http://schemas.microsoft.com/office/drawing/2014/main" id="{13188DF7-8BA8-4BE8-D5E4-3A4FBB0FBEE8}"/>
              </a:ext>
            </a:extLst>
          </p:cNvPr>
          <p:cNvPicPr>
            <a:picLocks noChangeAspect="1"/>
          </p:cNvPicPr>
          <p:nvPr/>
        </p:nvPicPr>
        <p:blipFill>
          <a:blip r:embed="rId4"/>
          <a:stretch>
            <a:fillRect/>
          </a:stretch>
        </p:blipFill>
        <p:spPr>
          <a:xfrm>
            <a:off x="5257800" y="5791200"/>
            <a:ext cx="6934200" cy="1066800"/>
          </a:xfrm>
          <a:prstGeom prst="rect">
            <a:avLst/>
          </a:prstGeom>
        </p:spPr>
      </p:pic>
    </p:spTree>
    <p:extLst>
      <p:ext uri="{BB962C8B-B14F-4D97-AF65-F5344CB8AC3E}">
        <p14:creationId xmlns:p14="http://schemas.microsoft.com/office/powerpoint/2010/main" val="6315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9EA58-5E91-62EB-D8ED-570F98A2813D}"/>
              </a:ext>
            </a:extLst>
          </p:cNvPr>
          <p:cNvSpPr>
            <a:spLocks noGrp="1"/>
          </p:cNvSpPr>
          <p:nvPr>
            <p:ph type="title"/>
          </p:nvPr>
        </p:nvSpPr>
        <p:spPr>
          <a:xfrm>
            <a:off x="0" y="0"/>
            <a:ext cx="10515600" cy="1002323"/>
          </a:xfrm>
        </p:spPr>
        <p:txBody>
          <a:bodyPr/>
          <a:lstStyle/>
          <a:p>
            <a:r>
              <a:rPr lang="nl-NL" b="1" dirty="0"/>
              <a:t>Hoofdstuk 2 Doelgroep analyse </a:t>
            </a:r>
            <a:endParaRPr lang="nl-NL" dirty="0"/>
          </a:p>
        </p:txBody>
      </p:sp>
      <p:sp>
        <p:nvSpPr>
          <p:cNvPr id="4" name="Tekstvak 3">
            <a:extLst>
              <a:ext uri="{FF2B5EF4-FFF2-40B4-BE49-F238E27FC236}">
                <a16:creationId xmlns:a16="http://schemas.microsoft.com/office/drawing/2014/main" id="{E5E30F62-9569-5214-C8C3-E902D839276C}"/>
              </a:ext>
            </a:extLst>
          </p:cNvPr>
          <p:cNvSpPr txBox="1"/>
          <p:nvPr/>
        </p:nvSpPr>
        <p:spPr>
          <a:xfrm>
            <a:off x="0" y="1521069"/>
            <a:ext cx="10524392" cy="646331"/>
          </a:xfrm>
          <a:prstGeom prst="rect">
            <a:avLst/>
          </a:prstGeom>
          <a:noFill/>
        </p:spPr>
        <p:txBody>
          <a:bodyPr wrap="square" rtlCol="0">
            <a:spAutoFit/>
          </a:bodyPr>
          <a:lstStyle/>
          <a:p>
            <a:pPr marL="285750" indent="-285750">
              <a:buFont typeface="Wingdings" panose="05000000000000000000" pitchFamily="2" charset="2"/>
              <a:buChar char="§"/>
            </a:pPr>
            <a:r>
              <a:rPr lang="nl-NL" b="1" dirty="0"/>
              <a:t>De doelgroep analyse is toegepast om de eigen onderneming </a:t>
            </a:r>
            <a:r>
              <a:rPr lang="nl-NL" b="1" dirty="0">
                <a:sym typeface="Wingdings" panose="05000000000000000000" pitchFamily="2" charset="2"/>
              </a:rPr>
              <a:t> </a:t>
            </a:r>
            <a:r>
              <a:rPr lang="nl-NL" dirty="0">
                <a:sym typeface="Wingdings" panose="05000000000000000000" pitchFamily="2" charset="2"/>
              </a:rPr>
              <a:t>dit ga je doen door gebruik te maken van het SDP-model. Zie afbeeldingen hieronder.</a:t>
            </a:r>
            <a:endParaRPr lang="nl-NL" b="1" dirty="0"/>
          </a:p>
        </p:txBody>
      </p:sp>
      <p:pic>
        <p:nvPicPr>
          <p:cNvPr id="5" name="Picture 2" descr="Resultaatgericht segmenteren met het SDP-model - OMCBase">
            <a:extLst>
              <a:ext uri="{FF2B5EF4-FFF2-40B4-BE49-F238E27FC236}">
                <a16:creationId xmlns:a16="http://schemas.microsoft.com/office/drawing/2014/main" id="{F9D88694-B51F-4BE7-B02C-9C60BEE381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972"/>
          <a:stretch/>
        </p:blipFill>
        <p:spPr bwMode="auto">
          <a:xfrm>
            <a:off x="0" y="2167400"/>
            <a:ext cx="5557838" cy="43975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e onbereikbare klant: hoe val je op?">
            <a:extLst>
              <a:ext uri="{FF2B5EF4-FFF2-40B4-BE49-F238E27FC236}">
                <a16:creationId xmlns:a16="http://schemas.microsoft.com/office/drawing/2014/main" id="{DA2EDF7C-81C0-5B4C-B92A-412DECE11A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82"/>
          <a:stretch/>
        </p:blipFill>
        <p:spPr bwMode="auto">
          <a:xfrm>
            <a:off x="5557838" y="1850249"/>
            <a:ext cx="6688185" cy="3157502"/>
          </a:xfrm>
          <a:prstGeom prst="rect">
            <a:avLst/>
          </a:prstGeom>
          <a:noFill/>
          <a:extLst>
            <a:ext uri="{909E8E84-426E-40DD-AFC4-6F175D3DCCD1}">
              <a14:hiddenFill xmlns:a14="http://schemas.microsoft.com/office/drawing/2010/main">
                <a:solidFill>
                  <a:srgbClr val="FFFFFF"/>
                </a:solidFill>
              </a14:hiddenFill>
            </a:ext>
          </a:extLst>
        </p:spPr>
      </p:pic>
      <p:sp>
        <p:nvSpPr>
          <p:cNvPr id="7" name="Pijl: omlaag 6">
            <a:extLst>
              <a:ext uri="{FF2B5EF4-FFF2-40B4-BE49-F238E27FC236}">
                <a16:creationId xmlns:a16="http://schemas.microsoft.com/office/drawing/2014/main" id="{D99A5727-C147-64B0-BC71-DE33E7F3B235}"/>
              </a:ext>
            </a:extLst>
          </p:cNvPr>
          <p:cNvSpPr/>
          <p:nvPr/>
        </p:nvSpPr>
        <p:spPr>
          <a:xfrm>
            <a:off x="8839115" y="4975853"/>
            <a:ext cx="1807535" cy="1324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00" dirty="0"/>
              <a:t>1 doelgroep kies je</a:t>
            </a:r>
          </a:p>
        </p:txBody>
      </p:sp>
    </p:spTree>
    <p:extLst>
      <p:ext uri="{BB962C8B-B14F-4D97-AF65-F5344CB8AC3E}">
        <p14:creationId xmlns:p14="http://schemas.microsoft.com/office/powerpoint/2010/main" val="212682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14DE67-C4D7-3869-4C17-3B65D2585DE9}"/>
              </a:ext>
            </a:extLst>
          </p:cNvPr>
          <p:cNvSpPr>
            <a:spLocks noGrp="1"/>
          </p:cNvSpPr>
          <p:nvPr>
            <p:ph type="title"/>
          </p:nvPr>
        </p:nvSpPr>
        <p:spPr>
          <a:xfrm>
            <a:off x="0" y="0"/>
            <a:ext cx="10515600" cy="1325563"/>
          </a:xfrm>
        </p:spPr>
        <p:txBody>
          <a:bodyPr/>
          <a:lstStyle/>
          <a:p>
            <a:r>
              <a:rPr lang="nl-NL" b="1" dirty="0"/>
              <a:t>Hoofdstuk 3 Marktanalyse</a:t>
            </a:r>
            <a:endParaRPr lang="nl-NL" dirty="0"/>
          </a:p>
        </p:txBody>
      </p:sp>
      <p:pic>
        <p:nvPicPr>
          <p:cNvPr id="5" name="Afbeelding 4">
            <a:extLst>
              <a:ext uri="{FF2B5EF4-FFF2-40B4-BE49-F238E27FC236}">
                <a16:creationId xmlns:a16="http://schemas.microsoft.com/office/drawing/2014/main" id="{04E1C5C4-AE18-1B7B-8C8D-90BCC0BE3C82}"/>
              </a:ext>
            </a:extLst>
          </p:cNvPr>
          <p:cNvPicPr>
            <a:picLocks noChangeAspect="1"/>
          </p:cNvPicPr>
          <p:nvPr/>
        </p:nvPicPr>
        <p:blipFill>
          <a:blip r:embed="rId2"/>
          <a:stretch>
            <a:fillRect/>
          </a:stretch>
        </p:blipFill>
        <p:spPr>
          <a:xfrm>
            <a:off x="6777872" y="5819440"/>
            <a:ext cx="5414128" cy="1038559"/>
          </a:xfrm>
          <a:prstGeom prst="rect">
            <a:avLst/>
          </a:prstGeom>
        </p:spPr>
      </p:pic>
      <p:sp>
        <p:nvSpPr>
          <p:cNvPr id="7" name="Tekstvak 6">
            <a:extLst>
              <a:ext uri="{FF2B5EF4-FFF2-40B4-BE49-F238E27FC236}">
                <a16:creationId xmlns:a16="http://schemas.microsoft.com/office/drawing/2014/main" id="{6A26E461-6C1B-6AEA-DB29-15B7750E95F8}"/>
              </a:ext>
            </a:extLst>
          </p:cNvPr>
          <p:cNvSpPr txBox="1"/>
          <p:nvPr/>
        </p:nvSpPr>
        <p:spPr>
          <a:xfrm>
            <a:off x="0" y="1325563"/>
            <a:ext cx="10515600" cy="4616648"/>
          </a:xfrm>
          <a:prstGeom prst="rect">
            <a:avLst/>
          </a:prstGeom>
          <a:noFill/>
        </p:spPr>
        <p:txBody>
          <a:bodyPr wrap="square" rtlCol="0">
            <a:spAutoFit/>
          </a:bodyPr>
          <a:lstStyle/>
          <a:p>
            <a:r>
              <a:rPr lang="nl-NL" dirty="0"/>
              <a:t>Wat moet je bij dit hoofdstuk beschrijven?</a:t>
            </a:r>
          </a:p>
          <a:p>
            <a:pPr marL="285750" indent="-285750">
              <a:buFont typeface="Wingdings" panose="05000000000000000000" pitchFamily="2" charset="2"/>
              <a:buChar char="§"/>
            </a:pPr>
            <a:r>
              <a:rPr lang="nl-NL" b="1" dirty="0"/>
              <a:t>Er is een beschrijving gemaakt van de markt </a:t>
            </a:r>
            <a:r>
              <a:rPr lang="nl-NL" b="1" dirty="0">
                <a:sym typeface="Wingdings" panose="05000000000000000000" pitchFamily="2" charset="2"/>
              </a:rPr>
              <a:t> </a:t>
            </a:r>
            <a:r>
              <a:rPr lang="nl-NL" dirty="0">
                <a:sym typeface="Wingdings" panose="05000000000000000000" pitchFamily="2" charset="2"/>
              </a:rPr>
              <a:t>De markt waarin jullie onderneming in opereert is beschreven aan de hand van afbeeldingen en bronnen.</a:t>
            </a:r>
            <a:r>
              <a:rPr lang="nl-NL" b="1" dirty="0">
                <a:sym typeface="Wingdings" panose="05000000000000000000" pitchFamily="2" charset="2"/>
              </a:rPr>
              <a:t> </a:t>
            </a:r>
            <a:endParaRPr lang="nl-NL" dirty="0">
              <a:sym typeface="Wingdings" panose="05000000000000000000" pitchFamily="2" charset="2"/>
            </a:endParaRPr>
          </a:p>
          <a:p>
            <a:pPr marL="285750" indent="-285750">
              <a:buFont typeface="Wingdings" panose="05000000000000000000" pitchFamily="2" charset="2"/>
              <a:buChar char="§"/>
            </a:pPr>
            <a:endParaRPr lang="nl-NL" b="1" dirty="0">
              <a:sym typeface="Wingdings" panose="05000000000000000000" pitchFamily="2" charset="2"/>
            </a:endParaRPr>
          </a:p>
          <a:p>
            <a:pPr marL="285750" indent="-285750">
              <a:buFont typeface="Wingdings" panose="05000000000000000000" pitchFamily="2" charset="2"/>
              <a:buChar char="§"/>
            </a:pPr>
            <a:r>
              <a:rPr lang="nl-NL" b="1" dirty="0">
                <a:sym typeface="Wingdings" panose="05000000000000000000" pitchFamily="2" charset="2"/>
              </a:rPr>
              <a:t>Marktontwikkeling  </a:t>
            </a:r>
            <a:r>
              <a:rPr lang="nl-NL" dirty="0">
                <a:sym typeface="Wingdings" panose="05000000000000000000" pitchFamily="2" charset="2"/>
              </a:rPr>
              <a:t>breng de ontwikkelingen (trends) binnen de branche waarin je onderneming zich bevindt in kaart. De marktontwikkeling geeft je inzicht in de haalbaarheid van je idee. </a:t>
            </a:r>
          </a:p>
          <a:p>
            <a:endParaRPr lang="nl-NL" dirty="0">
              <a:sym typeface="Wingdings" panose="05000000000000000000" pitchFamily="2" charset="2"/>
            </a:endParaRPr>
          </a:p>
          <a:p>
            <a:r>
              <a:rPr lang="nl-NL" sz="1400" i="1" dirty="0">
                <a:sym typeface="Wingdings" panose="05000000000000000000" pitchFamily="2" charset="2"/>
              </a:rPr>
              <a:t> Voorbeelden: In de bakkersbranche is de webshop nu een trend om klanten te verleiden om naar de winkel toe te komen of in de kledingbranche de groei van </a:t>
            </a:r>
            <a:r>
              <a:rPr lang="nl-NL" sz="1400" i="1" dirty="0" err="1">
                <a:sym typeface="Wingdings" panose="05000000000000000000" pitchFamily="2" charset="2"/>
              </a:rPr>
              <a:t>Marketplaces</a:t>
            </a:r>
            <a:r>
              <a:rPr lang="nl-NL" sz="1400" i="1" dirty="0">
                <a:sym typeface="Wingdings" panose="05000000000000000000" pitchFamily="2" charset="2"/>
              </a:rPr>
              <a:t> als </a:t>
            </a:r>
            <a:r>
              <a:rPr lang="nl-NL" sz="1400" i="1" dirty="0" err="1">
                <a:sym typeface="Wingdings" panose="05000000000000000000" pitchFamily="2" charset="2"/>
              </a:rPr>
              <a:t>Zalando</a:t>
            </a:r>
            <a:r>
              <a:rPr lang="nl-NL" sz="1400" i="1" dirty="0">
                <a:sym typeface="Wingdings" panose="05000000000000000000" pitchFamily="2" charset="2"/>
              </a:rPr>
              <a:t>, Amazon of Bol.com. (zoek door middel van de termen trends &amp; ontwikkelingen in de branche waarin je onderneming werkzaam is).</a:t>
            </a:r>
            <a:endParaRPr lang="nl-NL" sz="1400" b="1" i="1" dirty="0">
              <a:sym typeface="Wingdings" panose="05000000000000000000" pitchFamily="2" charset="2"/>
            </a:endParaRPr>
          </a:p>
          <a:p>
            <a:pPr marL="285750" indent="-285750">
              <a:buFont typeface="Wingdings" panose="05000000000000000000" pitchFamily="2" charset="2"/>
              <a:buChar char="§"/>
            </a:pPr>
            <a:endParaRPr lang="nl-NL" b="1" dirty="0">
              <a:sym typeface="Wingdings" panose="05000000000000000000" pitchFamily="2" charset="2"/>
            </a:endParaRPr>
          </a:p>
          <a:p>
            <a:pPr marL="285750" indent="-285750">
              <a:buFont typeface="Wingdings" panose="05000000000000000000" pitchFamily="2" charset="2"/>
              <a:buChar char="§"/>
            </a:pPr>
            <a:r>
              <a:rPr lang="nl-NL" b="1" dirty="0">
                <a:sym typeface="Wingdings" panose="05000000000000000000" pitchFamily="2" charset="2"/>
              </a:rPr>
              <a:t>Concurrenten analyse  </a:t>
            </a:r>
            <a:r>
              <a:rPr lang="nl-NL" dirty="0">
                <a:sym typeface="Wingdings" panose="05000000000000000000" pitchFamily="2" charset="2"/>
              </a:rPr>
              <a:t>Zoek allereerst uit wie je concurrenten zijn, maak hierbij verschil tussen directe en indirecte concurrenten:</a:t>
            </a:r>
          </a:p>
          <a:p>
            <a:pPr marL="285750" indent="-285750">
              <a:buFont typeface="Wingdings" panose="05000000000000000000" pitchFamily="2" charset="2"/>
              <a:buChar char="à"/>
            </a:pPr>
            <a:r>
              <a:rPr lang="nl-NL" dirty="0">
                <a:sym typeface="Wingdings" panose="05000000000000000000" pitchFamily="2" charset="2"/>
              </a:rPr>
              <a:t>Directe concurrenten bieden een product of dienst aan dat overeenkomt met jouw product of dienst (uitleg op de volgende dia)</a:t>
            </a:r>
          </a:p>
          <a:p>
            <a:pPr marL="285750" indent="-285750">
              <a:buFont typeface="Wingdings" panose="05000000000000000000" pitchFamily="2" charset="2"/>
              <a:buChar char="à"/>
            </a:pPr>
            <a:r>
              <a:rPr lang="nl-NL" dirty="0">
                <a:sym typeface="Wingdings" panose="05000000000000000000" pitchFamily="2" charset="2"/>
              </a:rPr>
              <a:t>Indirecte concurrenten verkopen een product of dienst dat lijkt op jouw product of dienst of is hier een alternatief op (geef hier een korte beschrijving van waarom het als alternatief kan dienen)</a:t>
            </a:r>
            <a:endParaRPr lang="nl-NL" b="1" dirty="0">
              <a:sym typeface="Wingdings" panose="05000000000000000000" pitchFamily="2" charset="2"/>
            </a:endParaRPr>
          </a:p>
        </p:txBody>
      </p:sp>
    </p:spTree>
    <p:extLst>
      <p:ext uri="{BB962C8B-B14F-4D97-AF65-F5344CB8AC3E}">
        <p14:creationId xmlns:p14="http://schemas.microsoft.com/office/powerpoint/2010/main" val="216810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B4B7B-1916-9495-8136-56F86173DB46}"/>
              </a:ext>
            </a:extLst>
          </p:cNvPr>
          <p:cNvSpPr>
            <a:spLocks noGrp="1"/>
          </p:cNvSpPr>
          <p:nvPr>
            <p:ph type="title"/>
          </p:nvPr>
        </p:nvSpPr>
        <p:spPr>
          <a:xfrm>
            <a:off x="0" y="0"/>
            <a:ext cx="10515600" cy="1325563"/>
          </a:xfrm>
        </p:spPr>
        <p:txBody>
          <a:bodyPr/>
          <a:lstStyle/>
          <a:p>
            <a:r>
              <a:rPr lang="nl-NL" b="1" dirty="0"/>
              <a:t>Hoofdstuk 3 Marktanalyse</a:t>
            </a:r>
            <a:endParaRPr lang="nl-NL" dirty="0"/>
          </a:p>
        </p:txBody>
      </p:sp>
      <p:sp>
        <p:nvSpPr>
          <p:cNvPr id="4" name="Tekstvak 3">
            <a:extLst>
              <a:ext uri="{FF2B5EF4-FFF2-40B4-BE49-F238E27FC236}">
                <a16:creationId xmlns:a16="http://schemas.microsoft.com/office/drawing/2014/main" id="{67F12534-B718-B7D1-876B-95F0BC5AC993}"/>
              </a:ext>
            </a:extLst>
          </p:cNvPr>
          <p:cNvSpPr txBox="1"/>
          <p:nvPr/>
        </p:nvSpPr>
        <p:spPr>
          <a:xfrm>
            <a:off x="0" y="1506743"/>
            <a:ext cx="6787299" cy="5078313"/>
          </a:xfrm>
          <a:prstGeom prst="rect">
            <a:avLst/>
          </a:prstGeom>
          <a:noFill/>
        </p:spPr>
        <p:txBody>
          <a:bodyPr wrap="square">
            <a:spAutoFit/>
          </a:bodyPr>
          <a:lstStyle/>
          <a:p>
            <a:r>
              <a:rPr lang="nl-NL" dirty="0">
                <a:sym typeface="Wingdings" panose="05000000000000000000" pitchFamily="2" charset="2"/>
              </a:rPr>
              <a:t>Vervolg concurrentie analyse</a:t>
            </a:r>
          </a:p>
          <a:p>
            <a:pPr marL="285750" indent="-285750">
              <a:buFont typeface="Wingdings" panose="05000000000000000000" pitchFamily="2" charset="2"/>
              <a:buChar char="§"/>
            </a:pPr>
            <a:r>
              <a:rPr lang="nl-NL" b="1" dirty="0">
                <a:sym typeface="Wingdings" panose="05000000000000000000" pitchFamily="2" charset="2"/>
              </a:rPr>
              <a:t>Wat ga je beschrijven bij de directe concurrenten:</a:t>
            </a:r>
          </a:p>
          <a:p>
            <a:pPr marL="285750" indent="-285750">
              <a:buFont typeface="Wingdings" panose="05000000000000000000" pitchFamily="2" charset="2"/>
              <a:buChar char="à"/>
            </a:pPr>
            <a:r>
              <a:rPr lang="nl-NL" dirty="0">
                <a:sym typeface="Wingdings" panose="05000000000000000000" pitchFamily="2" charset="2"/>
              </a:rPr>
              <a:t>Waar bevinden de concurrenten zich, in de buurt of ver weg?</a:t>
            </a:r>
          </a:p>
          <a:p>
            <a:pPr marL="285750" indent="-285750">
              <a:buFont typeface="Wingdings" panose="05000000000000000000" pitchFamily="2" charset="2"/>
              <a:buChar char="à"/>
            </a:pPr>
            <a:r>
              <a:rPr lang="nl-NL" dirty="0">
                <a:sym typeface="Wingdings" panose="05000000000000000000" pitchFamily="2" charset="2"/>
              </a:rPr>
              <a:t>Welke producten of diensten verkopen mijn concurrenten?</a:t>
            </a:r>
          </a:p>
          <a:p>
            <a:pPr marL="285750" indent="-285750">
              <a:buFont typeface="Wingdings" panose="05000000000000000000" pitchFamily="2" charset="2"/>
              <a:buChar char="à"/>
            </a:pPr>
            <a:r>
              <a:rPr lang="nl-NL" dirty="0">
                <a:sym typeface="Wingdings" panose="05000000000000000000" pitchFamily="2" charset="2"/>
              </a:rPr>
              <a:t>Op welke doelgroep richten mijn concurrenten zich?</a:t>
            </a:r>
          </a:p>
          <a:p>
            <a:pPr marL="285750" indent="-285750">
              <a:buFont typeface="Wingdings" panose="05000000000000000000" pitchFamily="2" charset="2"/>
              <a:buChar char="à"/>
            </a:pPr>
            <a:r>
              <a:rPr lang="nl-NL" dirty="0">
                <a:sym typeface="Wingdings" panose="05000000000000000000" pitchFamily="2" charset="2"/>
              </a:rPr>
              <a:t>Welke prijzen hanteren mijn concurrenten, geven ze korting?</a:t>
            </a:r>
          </a:p>
          <a:p>
            <a:pPr marL="285750" indent="-285750">
              <a:buFont typeface="Wingdings" panose="05000000000000000000" pitchFamily="2" charset="2"/>
              <a:buChar char="à"/>
            </a:pPr>
            <a:r>
              <a:rPr lang="nl-NL" dirty="0">
                <a:sym typeface="Wingdings" panose="05000000000000000000" pitchFamily="2" charset="2"/>
              </a:rPr>
              <a:t>Zijn de producten of diensten duurzaam geproduceerd? Wil mijn concurrent zich duurzaam opstellen?</a:t>
            </a:r>
          </a:p>
          <a:p>
            <a:pPr marL="285750" indent="-285750">
              <a:buFont typeface="Wingdings" panose="05000000000000000000" pitchFamily="2" charset="2"/>
              <a:buChar char="à"/>
            </a:pPr>
            <a:r>
              <a:rPr lang="nl-NL" dirty="0">
                <a:sym typeface="Wingdings" panose="05000000000000000000" pitchFamily="2" charset="2"/>
              </a:rPr>
              <a:t>Wat is hun naamsbekendheid? En hoe maakt mijn concurrentie reclame?</a:t>
            </a:r>
          </a:p>
          <a:p>
            <a:pPr marL="285750" indent="-285750">
              <a:buFont typeface="Wingdings" panose="05000000000000000000" pitchFamily="2" charset="2"/>
              <a:buChar char="à"/>
            </a:pPr>
            <a:r>
              <a:rPr lang="nl-NL" dirty="0">
                <a:sym typeface="Wingdings" panose="05000000000000000000" pitchFamily="2" charset="2"/>
              </a:rPr>
              <a:t>Doet mijn concurrent aan </a:t>
            </a:r>
            <a:r>
              <a:rPr lang="nl-NL" b="1" dirty="0">
                <a:sym typeface="Wingdings" panose="05000000000000000000" pitchFamily="2" charset="2"/>
              </a:rPr>
              <a:t>Greenwashing</a:t>
            </a:r>
            <a:r>
              <a:rPr lang="nl-NL" dirty="0">
                <a:sym typeface="Wingdings" panose="05000000000000000000" pitchFamily="2" charset="2"/>
              </a:rPr>
              <a:t>?</a:t>
            </a:r>
          </a:p>
          <a:p>
            <a:pPr marL="285750" indent="-285750">
              <a:buFont typeface="Wingdings" panose="05000000000000000000" pitchFamily="2" charset="2"/>
              <a:buChar char="à"/>
            </a:pPr>
            <a:r>
              <a:rPr lang="nl-NL" dirty="0">
                <a:sym typeface="Wingdings" panose="05000000000000000000" pitchFamily="2" charset="2"/>
              </a:rPr>
              <a:t>Welke service levert mijn concurrentie naast het product?</a:t>
            </a:r>
          </a:p>
          <a:p>
            <a:endParaRPr lang="nl-NL" b="1" dirty="0">
              <a:sym typeface="Wingdings" panose="05000000000000000000" pitchFamily="2" charset="2"/>
            </a:endParaRPr>
          </a:p>
          <a:p>
            <a:r>
              <a:rPr lang="nl-NL" b="1" dirty="0">
                <a:sym typeface="Wingdings" panose="05000000000000000000" pitchFamily="2" charset="2"/>
              </a:rPr>
              <a:t>Maak vervolgens dan een concurrentiematrix </a:t>
            </a:r>
            <a:r>
              <a:rPr lang="nl-NL" dirty="0">
                <a:sym typeface="Wingdings" panose="05000000000000000000" pitchFamily="2" charset="2"/>
              </a:rPr>
              <a:t>(zie afbeelding hiernaast, met als voorbeeld een fietsenwinkel) </a:t>
            </a:r>
            <a:endParaRPr lang="nl-NL" b="1" dirty="0">
              <a:sym typeface="Wingdings" panose="05000000000000000000" pitchFamily="2" charset="2"/>
            </a:endParaRPr>
          </a:p>
          <a:p>
            <a:r>
              <a:rPr lang="nl-NL" dirty="0">
                <a:sym typeface="Wingdings" panose="05000000000000000000" pitchFamily="2" charset="2"/>
              </a:rPr>
              <a:t> Aan de hand van de antwoorden op de vragen hierboven kun je een concurrentiematrix maken. Zo krijg je een snel overzicht wat de sterkte en zwakke punten zijn van je eigen bedrijf.</a:t>
            </a:r>
          </a:p>
        </p:txBody>
      </p:sp>
      <p:pic>
        <p:nvPicPr>
          <p:cNvPr id="5" name="Afbeelding 4">
            <a:extLst>
              <a:ext uri="{FF2B5EF4-FFF2-40B4-BE49-F238E27FC236}">
                <a16:creationId xmlns:a16="http://schemas.microsoft.com/office/drawing/2014/main" id="{039E0624-A7E3-ADF1-7FD9-5A4F023248FD}"/>
              </a:ext>
            </a:extLst>
          </p:cNvPr>
          <p:cNvPicPr>
            <a:picLocks noChangeAspect="1"/>
          </p:cNvPicPr>
          <p:nvPr/>
        </p:nvPicPr>
        <p:blipFill>
          <a:blip r:embed="rId2"/>
          <a:stretch>
            <a:fillRect/>
          </a:stretch>
        </p:blipFill>
        <p:spPr>
          <a:xfrm>
            <a:off x="6711884" y="5806782"/>
            <a:ext cx="5480115" cy="1051217"/>
          </a:xfrm>
          <a:prstGeom prst="rect">
            <a:avLst/>
          </a:prstGeom>
        </p:spPr>
      </p:pic>
      <p:pic>
        <p:nvPicPr>
          <p:cNvPr id="7" name="Afbeelding 6">
            <a:extLst>
              <a:ext uri="{FF2B5EF4-FFF2-40B4-BE49-F238E27FC236}">
                <a16:creationId xmlns:a16="http://schemas.microsoft.com/office/drawing/2014/main" id="{65F77E3E-9FFE-95D9-8344-6E2C4C89785C}"/>
              </a:ext>
            </a:extLst>
          </p:cNvPr>
          <p:cNvPicPr>
            <a:picLocks noChangeAspect="1"/>
          </p:cNvPicPr>
          <p:nvPr/>
        </p:nvPicPr>
        <p:blipFill>
          <a:blip r:embed="rId3"/>
          <a:stretch>
            <a:fillRect/>
          </a:stretch>
        </p:blipFill>
        <p:spPr>
          <a:xfrm>
            <a:off x="6524625" y="1301252"/>
            <a:ext cx="5667375" cy="4324350"/>
          </a:xfrm>
          <a:prstGeom prst="rect">
            <a:avLst/>
          </a:prstGeom>
        </p:spPr>
      </p:pic>
    </p:spTree>
    <p:extLst>
      <p:ext uri="{BB962C8B-B14F-4D97-AF65-F5344CB8AC3E}">
        <p14:creationId xmlns:p14="http://schemas.microsoft.com/office/powerpoint/2010/main" val="391905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12096-2378-4A01-FEE3-8430C626E83D}"/>
              </a:ext>
            </a:extLst>
          </p:cNvPr>
          <p:cNvSpPr>
            <a:spLocks noGrp="1"/>
          </p:cNvSpPr>
          <p:nvPr>
            <p:ph type="title"/>
          </p:nvPr>
        </p:nvSpPr>
        <p:spPr>
          <a:xfrm>
            <a:off x="0" y="0"/>
            <a:ext cx="10515600" cy="1325563"/>
          </a:xfrm>
        </p:spPr>
        <p:txBody>
          <a:bodyPr/>
          <a:lstStyle/>
          <a:p>
            <a:r>
              <a:rPr lang="nl-NL" b="1" dirty="0"/>
              <a:t>Hoofdstuk 3 Marktanalyse</a:t>
            </a:r>
            <a:endParaRPr lang="nl-NL" dirty="0"/>
          </a:p>
        </p:txBody>
      </p:sp>
      <p:sp>
        <p:nvSpPr>
          <p:cNvPr id="3" name="Tekstvak 2">
            <a:extLst>
              <a:ext uri="{FF2B5EF4-FFF2-40B4-BE49-F238E27FC236}">
                <a16:creationId xmlns:a16="http://schemas.microsoft.com/office/drawing/2014/main" id="{2DF8EDFF-2836-9854-6D99-1D8F383AE6F5}"/>
              </a:ext>
            </a:extLst>
          </p:cNvPr>
          <p:cNvSpPr txBox="1"/>
          <p:nvPr/>
        </p:nvSpPr>
        <p:spPr>
          <a:xfrm>
            <a:off x="0" y="1232356"/>
            <a:ext cx="6096000" cy="5355312"/>
          </a:xfrm>
          <a:prstGeom prst="rect">
            <a:avLst/>
          </a:prstGeom>
          <a:noFill/>
        </p:spPr>
        <p:txBody>
          <a:bodyPr wrap="square" rtlCol="0">
            <a:spAutoFit/>
          </a:bodyPr>
          <a:lstStyle/>
          <a:p>
            <a:r>
              <a:rPr lang="nl-NL" dirty="0"/>
              <a:t>Tot slot kopje Marktanalyse:</a:t>
            </a:r>
          </a:p>
          <a:p>
            <a:pPr marL="285750" indent="-285750">
              <a:buFont typeface="Wingdings" panose="05000000000000000000" pitchFamily="2" charset="2"/>
              <a:buChar char="§"/>
            </a:pPr>
            <a:r>
              <a:rPr lang="nl-NL" b="1" dirty="0" err="1">
                <a:sym typeface="Wingdings" panose="05000000000000000000" pitchFamily="2" charset="2"/>
              </a:rPr>
              <a:t>Swot-analyse</a:t>
            </a:r>
            <a:r>
              <a:rPr lang="nl-NL" b="1" dirty="0">
                <a:sym typeface="Wingdings" panose="05000000000000000000" pitchFamily="2" charset="2"/>
              </a:rPr>
              <a:t>  </a:t>
            </a:r>
            <a:r>
              <a:rPr lang="nl-NL" dirty="0">
                <a:sym typeface="Wingdings" panose="05000000000000000000" pitchFamily="2" charset="2"/>
              </a:rPr>
              <a:t>is een onderdeel van je marktonderzoek en geeft richting aan je marketingstrategie voor de komende periode. Het is een samenvatting van de </a:t>
            </a:r>
            <a:r>
              <a:rPr lang="nl-NL" b="1" dirty="0">
                <a:sym typeface="Wingdings" panose="05000000000000000000" pitchFamily="2" charset="2"/>
              </a:rPr>
              <a:t>interne </a:t>
            </a:r>
            <a:r>
              <a:rPr lang="nl-NL" dirty="0">
                <a:sym typeface="Wingdings" panose="05000000000000000000" pitchFamily="2" charset="2"/>
              </a:rPr>
              <a:t>en de </a:t>
            </a:r>
            <a:r>
              <a:rPr lang="nl-NL" b="1" dirty="0">
                <a:sym typeface="Wingdings" panose="05000000000000000000" pitchFamily="2" charset="2"/>
              </a:rPr>
              <a:t>externe </a:t>
            </a:r>
            <a:r>
              <a:rPr lang="nl-NL" dirty="0">
                <a:sym typeface="Wingdings" panose="05000000000000000000" pitchFamily="2" charset="2"/>
              </a:rPr>
              <a:t>analyse van je bedrijf.</a:t>
            </a:r>
          </a:p>
          <a:p>
            <a:pPr marL="285750" indent="-285750">
              <a:buFont typeface="Wingdings" panose="05000000000000000000" pitchFamily="2" charset="2"/>
              <a:buChar char="§"/>
            </a:pPr>
            <a:endParaRPr lang="nl-NL" b="1" dirty="0">
              <a:sym typeface="Wingdings" panose="05000000000000000000" pitchFamily="2" charset="2"/>
            </a:endParaRPr>
          </a:p>
          <a:p>
            <a:pPr marL="285750" indent="-285750">
              <a:buFont typeface="Wingdings" panose="05000000000000000000" pitchFamily="2" charset="2"/>
              <a:buChar char="§"/>
            </a:pPr>
            <a:r>
              <a:rPr lang="nl-NL" b="1" dirty="0">
                <a:sym typeface="Wingdings" panose="05000000000000000000" pitchFamily="2" charset="2"/>
              </a:rPr>
              <a:t>Interne analyse </a:t>
            </a:r>
            <a:r>
              <a:rPr lang="nl-NL" dirty="0">
                <a:sym typeface="Wingdings" panose="05000000000000000000" pitchFamily="2" charset="2"/>
              </a:rPr>
              <a:t> Begin met het benoemen van de sterktes (</a:t>
            </a:r>
            <a:r>
              <a:rPr lang="nl-NL" dirty="0" err="1">
                <a:sym typeface="Wingdings" panose="05000000000000000000" pitchFamily="2" charset="2"/>
              </a:rPr>
              <a:t>Strengths</a:t>
            </a:r>
            <a:r>
              <a:rPr lang="nl-NL" dirty="0">
                <a:sym typeface="Wingdings" panose="05000000000000000000" pitchFamily="2" charset="2"/>
              </a:rPr>
              <a:t>) en zwaktes (</a:t>
            </a:r>
            <a:r>
              <a:rPr lang="nl-NL" dirty="0" err="1">
                <a:sym typeface="Wingdings" panose="05000000000000000000" pitchFamily="2" charset="2"/>
              </a:rPr>
              <a:t>weaknesses</a:t>
            </a:r>
            <a:r>
              <a:rPr lang="nl-NL" dirty="0">
                <a:sym typeface="Wingdings" panose="05000000000000000000" pitchFamily="2" charset="2"/>
              </a:rPr>
              <a:t>) van je onderneming. Ga voor de sterktes na wat je beter doet dan je concurrent. Voor de zwaktes na waar je concurrent beter op scoort.</a:t>
            </a:r>
          </a:p>
          <a:p>
            <a:pPr marL="285750" indent="-285750">
              <a:buFont typeface="Wingdings" panose="05000000000000000000" pitchFamily="2" charset="2"/>
              <a:buChar char="§"/>
            </a:pPr>
            <a:endParaRPr lang="nl-NL" b="1" dirty="0">
              <a:sym typeface="Wingdings" panose="05000000000000000000" pitchFamily="2" charset="2"/>
            </a:endParaRPr>
          </a:p>
          <a:p>
            <a:pPr marL="285750" indent="-285750">
              <a:buFont typeface="Wingdings" panose="05000000000000000000" pitchFamily="2" charset="2"/>
              <a:buChar char="§"/>
            </a:pPr>
            <a:r>
              <a:rPr lang="nl-NL" b="1" dirty="0">
                <a:sym typeface="Wingdings" panose="05000000000000000000" pitchFamily="2" charset="2"/>
              </a:rPr>
              <a:t>Externe analyse  </a:t>
            </a:r>
            <a:r>
              <a:rPr lang="nl-NL" dirty="0">
                <a:sym typeface="Wingdings" panose="05000000000000000000" pitchFamily="2" charset="2"/>
              </a:rPr>
              <a:t>Vervolgens ga je na welke omgevingsfactoren kansen (</a:t>
            </a:r>
            <a:r>
              <a:rPr lang="nl-NL" dirty="0" err="1">
                <a:sym typeface="Wingdings" panose="05000000000000000000" pitchFamily="2" charset="2"/>
              </a:rPr>
              <a:t>opportunities</a:t>
            </a:r>
            <a:r>
              <a:rPr lang="nl-NL" dirty="0">
                <a:sym typeface="Wingdings" panose="05000000000000000000" pitchFamily="2" charset="2"/>
              </a:rPr>
              <a:t>) of bedreigingen (</a:t>
            </a:r>
            <a:r>
              <a:rPr lang="nl-NL" dirty="0" err="1">
                <a:sym typeface="Wingdings" panose="05000000000000000000" pitchFamily="2" charset="2"/>
              </a:rPr>
              <a:t>threats</a:t>
            </a:r>
            <a:r>
              <a:rPr lang="nl-NL" dirty="0">
                <a:sym typeface="Wingdings" panose="05000000000000000000" pitchFamily="2" charset="2"/>
              </a:rPr>
              <a:t>) zijn voor je bedrijf. Dit zijn externe factoren, zoals trends, ontwikkelingen in de branche, bij je klanten en je concurrentie.</a:t>
            </a:r>
          </a:p>
          <a:p>
            <a:pPr marL="285750" indent="-285750">
              <a:buFont typeface="Wingdings" panose="05000000000000000000" pitchFamily="2" charset="2"/>
              <a:buChar char="§"/>
            </a:pPr>
            <a:endParaRPr lang="nl-NL" b="1" dirty="0">
              <a:sym typeface="Wingdings" panose="05000000000000000000" pitchFamily="2" charset="2"/>
            </a:endParaRPr>
          </a:p>
          <a:p>
            <a:r>
              <a:rPr lang="nl-NL" b="1" dirty="0">
                <a:sym typeface="Wingdings" panose="05000000000000000000" pitchFamily="2" charset="2"/>
              </a:rPr>
              <a:t> </a:t>
            </a:r>
            <a:r>
              <a:rPr lang="nl-NL" dirty="0">
                <a:sym typeface="Wingdings" panose="05000000000000000000" pitchFamily="2" charset="2"/>
              </a:rPr>
              <a:t>Heb je dit allemaal gedaan</a:t>
            </a:r>
            <a:r>
              <a:rPr lang="nl-NL" b="1" dirty="0">
                <a:sym typeface="Wingdings" panose="05000000000000000000" pitchFamily="2" charset="2"/>
              </a:rPr>
              <a:t>, </a:t>
            </a:r>
            <a:r>
              <a:rPr lang="nl-NL" dirty="0">
                <a:sym typeface="Wingdings" panose="05000000000000000000" pitchFamily="2" charset="2"/>
              </a:rPr>
              <a:t>verwerk dan de gegevens in een </a:t>
            </a:r>
            <a:r>
              <a:rPr lang="nl-NL" b="1" dirty="0">
                <a:sym typeface="Wingdings" panose="05000000000000000000" pitchFamily="2" charset="2"/>
              </a:rPr>
              <a:t>SWOT-tabel </a:t>
            </a:r>
            <a:r>
              <a:rPr lang="nl-NL" dirty="0">
                <a:sym typeface="Wingdings" panose="05000000000000000000" pitchFamily="2" charset="2"/>
              </a:rPr>
              <a:t>(zie tabel hiernaast)</a:t>
            </a:r>
            <a:endParaRPr lang="nl-NL" b="1" dirty="0"/>
          </a:p>
        </p:txBody>
      </p:sp>
      <p:pic>
        <p:nvPicPr>
          <p:cNvPr id="7" name="Afbeelding 6">
            <a:extLst>
              <a:ext uri="{FF2B5EF4-FFF2-40B4-BE49-F238E27FC236}">
                <a16:creationId xmlns:a16="http://schemas.microsoft.com/office/drawing/2014/main" id="{550B1352-5D43-05FE-1ACD-2F51D069BC8C}"/>
              </a:ext>
            </a:extLst>
          </p:cNvPr>
          <p:cNvPicPr>
            <a:picLocks noChangeAspect="1"/>
          </p:cNvPicPr>
          <p:nvPr/>
        </p:nvPicPr>
        <p:blipFill>
          <a:blip r:embed="rId2"/>
          <a:stretch>
            <a:fillRect/>
          </a:stretch>
        </p:blipFill>
        <p:spPr>
          <a:xfrm>
            <a:off x="6248400" y="962025"/>
            <a:ext cx="5943600" cy="5895975"/>
          </a:xfrm>
          <a:prstGeom prst="rect">
            <a:avLst/>
          </a:prstGeom>
        </p:spPr>
      </p:pic>
    </p:spTree>
    <p:extLst>
      <p:ext uri="{BB962C8B-B14F-4D97-AF65-F5344CB8AC3E}">
        <p14:creationId xmlns:p14="http://schemas.microsoft.com/office/powerpoint/2010/main" val="397741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AEFED-7666-CA91-C160-C8D94C02EA9A}"/>
              </a:ext>
            </a:extLst>
          </p:cNvPr>
          <p:cNvSpPr>
            <a:spLocks noGrp="1"/>
          </p:cNvSpPr>
          <p:nvPr>
            <p:ph type="title"/>
          </p:nvPr>
        </p:nvSpPr>
        <p:spPr>
          <a:xfrm>
            <a:off x="0" y="0"/>
            <a:ext cx="10515600" cy="1325563"/>
          </a:xfrm>
        </p:spPr>
        <p:txBody>
          <a:bodyPr/>
          <a:lstStyle/>
          <a:p>
            <a:r>
              <a:rPr lang="nl-NL" b="1" dirty="0"/>
              <a:t>Hoofdstuk 3 Marktanalyse</a:t>
            </a:r>
          </a:p>
        </p:txBody>
      </p:sp>
      <p:sp>
        <p:nvSpPr>
          <p:cNvPr id="3" name="Tekstvak 2">
            <a:extLst>
              <a:ext uri="{FF2B5EF4-FFF2-40B4-BE49-F238E27FC236}">
                <a16:creationId xmlns:a16="http://schemas.microsoft.com/office/drawing/2014/main" id="{749498E3-0112-4D8D-E52D-2599F6A65E45}"/>
              </a:ext>
            </a:extLst>
          </p:cNvPr>
          <p:cNvSpPr txBox="1"/>
          <p:nvPr/>
        </p:nvSpPr>
        <p:spPr>
          <a:xfrm>
            <a:off x="0" y="1114548"/>
            <a:ext cx="6016822" cy="4801314"/>
          </a:xfrm>
          <a:prstGeom prst="rect">
            <a:avLst/>
          </a:prstGeom>
          <a:noFill/>
        </p:spPr>
        <p:txBody>
          <a:bodyPr wrap="square" rtlCol="0">
            <a:spAutoFit/>
          </a:bodyPr>
          <a:lstStyle/>
          <a:p>
            <a:r>
              <a:rPr lang="nl-NL" b="1" dirty="0"/>
              <a:t>Wat is een </a:t>
            </a:r>
            <a:r>
              <a:rPr lang="nl-NL" b="1" dirty="0" err="1"/>
              <a:t>Ansoff</a:t>
            </a:r>
            <a:r>
              <a:rPr lang="nl-NL" b="1" dirty="0"/>
              <a:t>-Matrix?</a:t>
            </a:r>
          </a:p>
          <a:p>
            <a:r>
              <a:rPr lang="nl-NL" dirty="0">
                <a:sym typeface="Wingdings" panose="05000000000000000000" pitchFamily="2" charset="2"/>
              </a:rPr>
              <a:t>Dit is een model waardoor een bedrijf een groeistrategie kan bepalen. Het beantwoordt de vraag waar een bedrijf zich op moet richten.</a:t>
            </a:r>
          </a:p>
          <a:p>
            <a:endParaRPr lang="nl-NL" dirty="0">
              <a:sym typeface="Wingdings" panose="05000000000000000000" pitchFamily="2" charset="2"/>
            </a:endParaRPr>
          </a:p>
          <a:p>
            <a:r>
              <a:rPr lang="nl-NL" dirty="0">
                <a:sym typeface="Wingdings" panose="05000000000000000000" pitchFamily="2" charset="2"/>
              </a:rPr>
              <a:t>Het is aan jullie als groep om te bepalen welke strategie jullie gaan kiezen. Hoe jullie dat gaan doen is door als groep de onderzoeken wat de vier verschillende strategieën inhouden. Uiteindelijk kiezen jullie als groep een strategie, waarbij jullie een onderbouwing geven voor de gekozen strategie. Leg hierbij uit of je een bestaande of nieuwe markt aanboort en of je een bestaand of nieuw product gebruikt.</a:t>
            </a:r>
          </a:p>
          <a:p>
            <a:endParaRPr lang="nl-NL" dirty="0">
              <a:sym typeface="Wingdings" panose="05000000000000000000" pitchFamily="2" charset="2"/>
            </a:endParaRPr>
          </a:p>
          <a:p>
            <a:r>
              <a:rPr lang="nl-NL" b="1" dirty="0">
                <a:sym typeface="Wingdings" panose="05000000000000000000" pitchFamily="2" charset="2"/>
              </a:rPr>
              <a:t>Marktpenetratie</a:t>
            </a:r>
          </a:p>
          <a:p>
            <a:r>
              <a:rPr lang="nl-NL" b="1" dirty="0">
                <a:sym typeface="Wingdings" panose="05000000000000000000" pitchFamily="2" charset="2"/>
              </a:rPr>
              <a:t>Productontwikkeling</a:t>
            </a:r>
          </a:p>
          <a:p>
            <a:r>
              <a:rPr lang="nl-NL" b="1" dirty="0">
                <a:sym typeface="Wingdings" panose="05000000000000000000" pitchFamily="2" charset="2"/>
              </a:rPr>
              <a:t>Marktontwikkeling</a:t>
            </a:r>
          </a:p>
          <a:p>
            <a:r>
              <a:rPr lang="nl-NL" b="1" dirty="0">
                <a:sym typeface="Wingdings" panose="05000000000000000000" pitchFamily="2" charset="2"/>
              </a:rPr>
              <a:t>Diversificatie</a:t>
            </a:r>
            <a:endParaRPr lang="nl-NL" b="1" dirty="0"/>
          </a:p>
        </p:txBody>
      </p:sp>
      <p:pic>
        <p:nvPicPr>
          <p:cNvPr id="4" name="Afbeelding 3" descr="ansoff.jpg">
            <a:extLst>
              <a:ext uri="{FF2B5EF4-FFF2-40B4-BE49-F238E27FC236}">
                <a16:creationId xmlns:a16="http://schemas.microsoft.com/office/drawing/2014/main" id="{E05EE1F4-7024-DA48-FB71-AF5D63D2ECFE}"/>
              </a:ext>
            </a:extLst>
          </p:cNvPr>
          <p:cNvPicPr>
            <a:picLocks noChangeAspect="1"/>
          </p:cNvPicPr>
          <p:nvPr/>
        </p:nvPicPr>
        <p:blipFill>
          <a:blip r:embed="rId2" cstate="print"/>
          <a:stretch>
            <a:fillRect/>
          </a:stretch>
        </p:blipFill>
        <p:spPr>
          <a:xfrm>
            <a:off x="6016822" y="0"/>
            <a:ext cx="6175178" cy="3960440"/>
          </a:xfrm>
          <a:prstGeom prst="rect">
            <a:avLst/>
          </a:prstGeom>
        </p:spPr>
      </p:pic>
      <p:pic>
        <p:nvPicPr>
          <p:cNvPr id="5" name="Afbeelding 4">
            <a:extLst>
              <a:ext uri="{FF2B5EF4-FFF2-40B4-BE49-F238E27FC236}">
                <a16:creationId xmlns:a16="http://schemas.microsoft.com/office/drawing/2014/main" id="{EF01575C-F8C8-546A-9EC6-9D8D933A8C5D}"/>
              </a:ext>
            </a:extLst>
          </p:cNvPr>
          <p:cNvPicPr>
            <a:picLocks noChangeAspect="1"/>
          </p:cNvPicPr>
          <p:nvPr/>
        </p:nvPicPr>
        <p:blipFill>
          <a:blip r:embed="rId3"/>
          <a:stretch>
            <a:fillRect/>
          </a:stretch>
        </p:blipFill>
        <p:spPr>
          <a:xfrm>
            <a:off x="6096000" y="4986670"/>
            <a:ext cx="6096000" cy="1871329"/>
          </a:xfrm>
          <a:prstGeom prst="rect">
            <a:avLst/>
          </a:prstGeom>
        </p:spPr>
      </p:pic>
    </p:spTree>
    <p:extLst>
      <p:ext uri="{BB962C8B-B14F-4D97-AF65-F5344CB8AC3E}">
        <p14:creationId xmlns:p14="http://schemas.microsoft.com/office/powerpoint/2010/main" val="39439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E9096-1ABB-C856-7342-7AFD8940978D}"/>
              </a:ext>
            </a:extLst>
          </p:cNvPr>
          <p:cNvSpPr>
            <a:spLocks noGrp="1"/>
          </p:cNvSpPr>
          <p:nvPr>
            <p:ph type="title"/>
          </p:nvPr>
        </p:nvSpPr>
        <p:spPr>
          <a:xfrm>
            <a:off x="0" y="0"/>
            <a:ext cx="10515600" cy="1325563"/>
          </a:xfrm>
        </p:spPr>
        <p:txBody>
          <a:bodyPr/>
          <a:lstStyle/>
          <a:p>
            <a:r>
              <a:rPr lang="nl-NL" b="1" dirty="0"/>
              <a:t>Hoofstuk 4 Marketingmix</a:t>
            </a:r>
          </a:p>
        </p:txBody>
      </p:sp>
      <p:sp>
        <p:nvSpPr>
          <p:cNvPr id="3" name="TextBox 11">
            <a:extLst>
              <a:ext uri="{FF2B5EF4-FFF2-40B4-BE49-F238E27FC236}">
                <a16:creationId xmlns:a16="http://schemas.microsoft.com/office/drawing/2014/main" id="{B2D50996-B4C5-609A-EB2A-096D1E76DE84}"/>
              </a:ext>
            </a:extLst>
          </p:cNvPr>
          <p:cNvSpPr txBox="1"/>
          <p:nvPr/>
        </p:nvSpPr>
        <p:spPr>
          <a:xfrm>
            <a:off x="0" y="988374"/>
            <a:ext cx="7162799" cy="1631216"/>
          </a:xfrm>
          <a:prstGeom prst="rect">
            <a:avLst/>
          </a:prstGeom>
          <a:solidFill>
            <a:schemeClr val="bg1"/>
          </a:solidFill>
        </p:spPr>
        <p:txBody>
          <a:bodyPr wrap="square">
            <a:spAutoFit/>
          </a:bodyPr>
          <a:lstStyle/>
          <a:p>
            <a:pPr fontAlgn="auto">
              <a:spcBef>
                <a:spcPts val="0"/>
              </a:spcBef>
              <a:spcAft>
                <a:spcPts val="0"/>
              </a:spcAft>
              <a:defRPr/>
            </a:pPr>
            <a:r>
              <a:rPr lang="en-US" sz="3600" b="1" dirty="0" err="1">
                <a:solidFill>
                  <a:schemeClr val="tx1">
                    <a:lumMod val="85000"/>
                    <a:lumOff val="15000"/>
                  </a:schemeClr>
                </a:solidFill>
                <a:latin typeface="Agency FB" pitchFamily="34" charset="0"/>
                <a:cs typeface="+mn-cs"/>
              </a:rPr>
              <a:t>Beschrijf</a:t>
            </a:r>
            <a:r>
              <a:rPr lang="en-US" sz="3600" b="1" dirty="0">
                <a:solidFill>
                  <a:schemeClr val="tx1">
                    <a:lumMod val="85000"/>
                    <a:lumOff val="15000"/>
                  </a:schemeClr>
                </a:solidFill>
                <a:latin typeface="Agency FB" pitchFamily="34" charset="0"/>
                <a:cs typeface="+mn-cs"/>
              </a:rPr>
              <a:t> de 7p’s van het </a:t>
            </a:r>
            <a:r>
              <a:rPr lang="en-US" sz="3600" b="1" dirty="0" err="1">
                <a:solidFill>
                  <a:schemeClr val="tx1">
                    <a:lumMod val="85000"/>
                    <a:lumOff val="15000"/>
                  </a:schemeClr>
                </a:solidFill>
                <a:latin typeface="Agency FB" pitchFamily="34" charset="0"/>
                <a:cs typeface="+mn-cs"/>
              </a:rPr>
              <a:t>bedrijf</a:t>
            </a:r>
            <a:r>
              <a:rPr lang="en-US" sz="3600" b="1" dirty="0">
                <a:solidFill>
                  <a:schemeClr val="tx1">
                    <a:lumMod val="85000"/>
                    <a:lumOff val="15000"/>
                  </a:schemeClr>
                </a:solidFill>
                <a:latin typeface="Agency FB" pitchFamily="34" charset="0"/>
                <a:cs typeface="+mn-cs"/>
              </a:rPr>
              <a:t>. </a:t>
            </a:r>
            <a:r>
              <a:rPr lang="en-US" sz="3600" b="1" dirty="0" err="1">
                <a:solidFill>
                  <a:schemeClr val="tx1">
                    <a:lumMod val="85000"/>
                    <a:lumOff val="15000"/>
                  </a:schemeClr>
                </a:solidFill>
                <a:latin typeface="Agency FB" pitchFamily="34" charset="0"/>
                <a:cs typeface="+mn-cs"/>
              </a:rPr>
              <a:t>Verwerk</a:t>
            </a:r>
            <a:r>
              <a:rPr lang="en-US" sz="3600" b="1" dirty="0">
                <a:solidFill>
                  <a:schemeClr val="tx1">
                    <a:lumMod val="85000"/>
                    <a:lumOff val="15000"/>
                  </a:schemeClr>
                </a:solidFill>
                <a:latin typeface="Agency FB" pitchFamily="34" charset="0"/>
                <a:cs typeface="+mn-cs"/>
              </a:rPr>
              <a:t> de </a:t>
            </a:r>
            <a:r>
              <a:rPr lang="en-US" sz="3600" b="1" dirty="0" err="1">
                <a:solidFill>
                  <a:schemeClr val="tx1">
                    <a:lumMod val="85000"/>
                    <a:lumOff val="15000"/>
                  </a:schemeClr>
                </a:solidFill>
                <a:latin typeface="Agency FB" pitchFamily="34" charset="0"/>
                <a:cs typeface="+mn-cs"/>
              </a:rPr>
              <a:t>Marketingmix</a:t>
            </a:r>
            <a:r>
              <a:rPr lang="en-US" sz="3600" b="1" dirty="0">
                <a:solidFill>
                  <a:schemeClr val="tx1">
                    <a:lumMod val="85000"/>
                    <a:lumOff val="15000"/>
                  </a:schemeClr>
                </a:solidFill>
                <a:latin typeface="Agency FB" pitchFamily="34" charset="0"/>
                <a:cs typeface="+mn-cs"/>
              </a:rPr>
              <a:t> – </a:t>
            </a:r>
            <a:r>
              <a:rPr lang="en-US" sz="3600" b="1" dirty="0">
                <a:solidFill>
                  <a:srgbClr val="FF0000"/>
                </a:solidFill>
                <a:latin typeface="Agency FB" pitchFamily="34" charset="0"/>
                <a:cs typeface="+mn-cs"/>
              </a:rPr>
              <a:t>7 P’s</a:t>
            </a:r>
          </a:p>
          <a:p>
            <a:pPr fontAlgn="auto">
              <a:spcBef>
                <a:spcPts val="0"/>
              </a:spcBef>
              <a:spcAft>
                <a:spcPts val="0"/>
              </a:spcAft>
              <a:defRPr/>
            </a:pPr>
            <a:r>
              <a:rPr lang="nl-NL" sz="2800" i="1" dirty="0">
                <a:latin typeface="Agency FB" panose="020B0503020202020204" pitchFamily="34" charset="0"/>
              </a:rPr>
              <a:t>Het ‘recept’ dat bepaalt of een product succes heeft of niet.</a:t>
            </a:r>
            <a:endParaRPr lang="en-US" sz="2800" b="1" dirty="0">
              <a:solidFill>
                <a:schemeClr val="tx1">
                  <a:lumMod val="85000"/>
                  <a:lumOff val="15000"/>
                </a:schemeClr>
              </a:solidFill>
              <a:latin typeface="Agency FB" pitchFamily="34" charset="0"/>
              <a:cs typeface="+mn-cs"/>
            </a:endParaRPr>
          </a:p>
        </p:txBody>
      </p:sp>
      <p:pic>
        <p:nvPicPr>
          <p:cNvPr id="4" name="Afbeelding 3">
            <a:extLst>
              <a:ext uri="{FF2B5EF4-FFF2-40B4-BE49-F238E27FC236}">
                <a16:creationId xmlns:a16="http://schemas.microsoft.com/office/drawing/2014/main" id="{7E045D03-8C21-7D42-3FF0-8162C2E63AEF}"/>
              </a:ext>
            </a:extLst>
          </p:cNvPr>
          <p:cNvPicPr>
            <a:picLocks noChangeAspect="1"/>
          </p:cNvPicPr>
          <p:nvPr/>
        </p:nvPicPr>
        <p:blipFill>
          <a:blip r:embed="rId2">
            <a:duotone>
              <a:schemeClr val="bg2">
                <a:shade val="45000"/>
                <a:satMod val="135000"/>
              </a:schemeClr>
              <a:prstClr val="white"/>
            </a:duotone>
          </a:blip>
          <a:stretch>
            <a:fillRect/>
          </a:stretch>
        </p:blipFill>
        <p:spPr>
          <a:xfrm>
            <a:off x="0" y="2619590"/>
            <a:ext cx="3942283" cy="3353207"/>
          </a:xfrm>
          <a:prstGeom prst="rect">
            <a:avLst/>
          </a:prstGeom>
        </p:spPr>
      </p:pic>
      <p:pic>
        <p:nvPicPr>
          <p:cNvPr id="5" name="Picture 6" descr="Afbeeldingsresultaat voor plus sign">
            <a:extLst>
              <a:ext uri="{FF2B5EF4-FFF2-40B4-BE49-F238E27FC236}">
                <a16:creationId xmlns:a16="http://schemas.microsoft.com/office/drawing/2014/main" id="{07E1A251-23C1-87A1-123D-9E7C9687E675}"/>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backgroundRemoval t="2902" b="89534" l="0" r="95761"/>
                    </a14:imgEffect>
                  </a14:imgLayer>
                </a14:imgProps>
              </a:ext>
              <a:ext uri="{28A0092B-C50C-407E-A947-70E740481C1C}">
                <a14:useLocalDpi xmlns:a14="http://schemas.microsoft.com/office/drawing/2010/main" val="0"/>
              </a:ext>
            </a:extLst>
          </a:blip>
          <a:srcRect/>
          <a:stretch>
            <a:fillRect/>
          </a:stretch>
        </p:blipFill>
        <p:spPr bwMode="auto">
          <a:xfrm>
            <a:off x="3942283" y="3602993"/>
            <a:ext cx="1077456" cy="1130158"/>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64B671E8-F581-8ACC-4369-82C79CD8DA23}"/>
              </a:ext>
            </a:extLst>
          </p:cNvPr>
          <p:cNvPicPr>
            <a:picLocks noChangeAspect="1"/>
          </p:cNvPicPr>
          <p:nvPr/>
        </p:nvPicPr>
        <p:blipFill>
          <a:blip r:embed="rId5"/>
          <a:stretch>
            <a:fillRect/>
          </a:stretch>
        </p:blipFill>
        <p:spPr>
          <a:xfrm>
            <a:off x="5257800" y="2619590"/>
            <a:ext cx="3895725" cy="3218248"/>
          </a:xfrm>
          <a:prstGeom prst="rect">
            <a:avLst/>
          </a:prstGeom>
        </p:spPr>
      </p:pic>
      <p:pic>
        <p:nvPicPr>
          <p:cNvPr id="8" name="Afbeelding 7">
            <a:extLst>
              <a:ext uri="{FF2B5EF4-FFF2-40B4-BE49-F238E27FC236}">
                <a16:creationId xmlns:a16="http://schemas.microsoft.com/office/drawing/2014/main" id="{58212224-0A09-C96C-1FDD-E6CB6C2FC918}"/>
              </a:ext>
            </a:extLst>
          </p:cNvPr>
          <p:cNvPicPr>
            <a:picLocks noChangeAspect="1"/>
          </p:cNvPicPr>
          <p:nvPr/>
        </p:nvPicPr>
        <p:blipFill>
          <a:blip r:embed="rId6"/>
          <a:stretch>
            <a:fillRect/>
          </a:stretch>
        </p:blipFill>
        <p:spPr>
          <a:xfrm>
            <a:off x="5019739" y="5759790"/>
            <a:ext cx="7172262" cy="1098210"/>
          </a:xfrm>
          <a:prstGeom prst="rect">
            <a:avLst/>
          </a:prstGeom>
        </p:spPr>
      </p:pic>
    </p:spTree>
    <p:extLst>
      <p:ext uri="{BB962C8B-B14F-4D97-AF65-F5344CB8AC3E}">
        <p14:creationId xmlns:p14="http://schemas.microsoft.com/office/powerpoint/2010/main" val="192786260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FF143-0ABB-4CFF-A5DD-2BA0E6EC9068}">
  <ds:schemaRefs>
    <ds:schemaRef ds:uri="http://www.w3.org/XML/1998/namespace"/>
    <ds:schemaRef ds:uri="http://schemas.microsoft.com/office/infopath/2007/PartnerControls"/>
    <ds:schemaRef ds:uri="http://schemas.microsoft.com/office/2006/metadata/properties"/>
    <ds:schemaRef ds:uri="http://purl.org/dc/terms/"/>
    <ds:schemaRef ds:uri="http://purl.org/dc/dcmitype/"/>
    <ds:schemaRef ds:uri="http://schemas.openxmlformats.org/package/2006/metadata/core-properties"/>
    <ds:schemaRef ds:uri="2c4f0c93-2979-4f27-aab2-70de95932352"/>
    <ds:schemaRef ds:uri="http://schemas.microsoft.com/office/2006/documentManagement/types"/>
    <ds:schemaRef ds:uri="c6f82ce1-f6df-49a5-8b49-cf8409a27aa4"/>
    <ds:schemaRef ds:uri="http://purl.org/dc/elements/1.1/"/>
  </ds:schemaRefs>
</ds:datastoreItem>
</file>

<file path=customXml/itemProps2.xml><?xml version="1.0" encoding="utf-8"?>
<ds:datastoreItem xmlns:ds="http://schemas.openxmlformats.org/officeDocument/2006/customXml" ds:itemID="{0FC133C8-C32E-4272-9771-832E5B9B83AC}"/>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TotalTime>
  <Words>1359</Words>
  <Application>Microsoft Office PowerPoint</Application>
  <PresentationFormat>Breedbeeld</PresentationFormat>
  <Paragraphs>126</Paragraphs>
  <Slides>13</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Agency FB</vt:lpstr>
      <vt:lpstr>Arial</vt:lpstr>
      <vt:lpstr>Calibri</vt:lpstr>
      <vt:lpstr>Calibri Light</vt:lpstr>
      <vt:lpstr>Wingdings</vt:lpstr>
      <vt:lpstr>Kantoorthema</vt:lpstr>
      <vt:lpstr>PowerPoint-presentatie</vt:lpstr>
      <vt:lpstr>Hoofdstuk 1 Product/dienst omschrijving</vt:lpstr>
      <vt:lpstr>Hoofdstuk 2 Doelgroep analyse</vt:lpstr>
      <vt:lpstr>Hoofdstuk 2 Doelgroep analyse </vt:lpstr>
      <vt:lpstr>Hoofdstuk 3 Marktanalyse</vt:lpstr>
      <vt:lpstr>Hoofdstuk 3 Marktanalyse</vt:lpstr>
      <vt:lpstr>Hoofdstuk 3 Marktanalyse</vt:lpstr>
      <vt:lpstr>Hoofdstuk 3 Marktanalyse</vt:lpstr>
      <vt:lpstr>Hoofstuk 4 Marketingmix</vt:lpstr>
      <vt:lpstr>Hoofdstuk 4 Marketingmix</vt:lpstr>
      <vt:lpstr>Hoofdstuk 5 Financiële verantwoording </vt:lpstr>
      <vt:lpstr>Hoofdstuk 6 Verantwoording</vt:lpstr>
      <vt:lpstr>Hoofdstuk 7 ADL-rollen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Steven Linkels</cp:lastModifiedBy>
  <cp:revision>4</cp:revision>
  <dcterms:created xsi:type="dcterms:W3CDTF">2021-07-07T07:37:45Z</dcterms:created>
  <dcterms:modified xsi:type="dcterms:W3CDTF">2023-01-19T10:40:48Z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