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320" r:id="rId2"/>
    <p:sldId id="321" r:id="rId3"/>
    <p:sldId id="322" r:id="rId4"/>
    <p:sldId id="336" r:id="rId5"/>
    <p:sldId id="323" r:id="rId6"/>
    <p:sldId id="324" r:id="rId7"/>
    <p:sldId id="325" r:id="rId8"/>
    <p:sldId id="337" r:id="rId9"/>
    <p:sldId id="338" r:id="rId10"/>
    <p:sldId id="339" r:id="rId11"/>
    <p:sldId id="340" r:id="rId12"/>
    <p:sldId id="326" r:id="rId13"/>
    <p:sldId id="329" r:id="rId1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00F"/>
    <a:srgbClr val="DD750D"/>
    <a:srgbClr val="B56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F390AE-F3E3-4AE1-A9EF-4044B0EB70D9}" v="6" dt="2021-02-08T13:35:05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2"/>
    <p:restoredTop sz="92632"/>
  </p:normalViewPr>
  <p:slideViewPr>
    <p:cSldViewPr snapToGrid="0" snapToObjects="1">
      <p:cViewPr>
        <p:scale>
          <a:sx n="62" d="100"/>
          <a:sy n="62" d="100"/>
        </p:scale>
        <p:origin x="159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C2127-5234-4458-B497-DDE18E4B5687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C864-F0B7-4D9F-B648-688A72BC89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73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2BD90-2D4B-4EA3-B6B5-A48AFC98063F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14C2C-CAA8-41E8-A85F-D6B7A64919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12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Afbeelding 18" descr="template-startpagin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82" y="0"/>
            <a:ext cx="9329025" cy="69034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0254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4007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Afbeelding 9" descr="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081" y="475386"/>
            <a:ext cx="4246474" cy="1693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485671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 descr="template-algemeen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pic>
        <p:nvPicPr>
          <p:cNvPr id="22" name="Afbeelding 21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9046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90461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template-startpagin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82" y="0"/>
            <a:ext cx="9329025" cy="69034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351994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394502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Afbeelding 16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485671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485671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85671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template-algemeen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pic>
        <p:nvPicPr>
          <p:cNvPr id="14" name="Afbeelding 13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template-algemeen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pic>
        <p:nvPicPr>
          <p:cNvPr id="17" name="Afbeelding 16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template-algemeen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pic>
        <p:nvPicPr>
          <p:cNvPr id="17" name="Afbeelding 16" descr="logoschil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template-algemeen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92" y="-12367"/>
            <a:ext cx="9293282" cy="68770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485672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485672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10" name="Afbeelding 9" descr="logoschild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37" y="6177795"/>
            <a:ext cx="1587944" cy="7373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259014"/>
            <a:ext cx="4882662" cy="1011347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F1800F"/>
                </a:solidFill>
              </a:rPr>
              <a:t>Kick off RPO Rijnmond cluster ZHZ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Welkom studenten Samen opleiden Jaar 1!</a:t>
            </a:r>
          </a:p>
        </p:txBody>
      </p:sp>
    </p:spTree>
    <p:extLst>
      <p:ext uri="{BB962C8B-B14F-4D97-AF65-F5344CB8AC3E}">
        <p14:creationId xmlns:p14="http://schemas.microsoft.com/office/powerpoint/2010/main" val="26974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2BB8B63-BC00-495E-A6E5-FEEDED34E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Thema Professioneel handelen</a:t>
            </a:r>
          </a:p>
          <a:p>
            <a:r>
              <a:rPr lang="nl-NL" dirty="0"/>
              <a:t>Hopelijk fysiek, afhankelijk van corona maatregelen</a:t>
            </a:r>
          </a:p>
          <a:p>
            <a:r>
              <a:rPr lang="nl-NL" dirty="0"/>
              <a:t>Welke taken heeft een leraar buiten het lesgeven?</a:t>
            </a:r>
          </a:p>
          <a:p>
            <a:r>
              <a:rPr lang="nl-NL" dirty="0"/>
              <a:t>Takenboek bekijken</a:t>
            </a:r>
          </a:p>
          <a:p>
            <a:r>
              <a:rPr lang="nl-NL" dirty="0"/>
              <a:t>In gesprek met mentor, coördinator, afdelingsleider</a:t>
            </a:r>
          </a:p>
          <a:p>
            <a:r>
              <a:rPr lang="nl-NL" dirty="0"/>
              <a:t>Bespreken, oefenen, verdieping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0E51DEE-7051-494E-80B4-465B0904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6866"/>
            <a:ext cx="8229600" cy="1017143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F1800F"/>
                </a:solidFill>
              </a:rPr>
              <a:t>Leraar 2.0 dag 3</a:t>
            </a:r>
            <a:br>
              <a:rPr lang="nl-NL" dirty="0">
                <a:solidFill>
                  <a:srgbClr val="F1800F"/>
                </a:solidFill>
              </a:rPr>
            </a:br>
            <a:r>
              <a:rPr lang="nl-NL" dirty="0">
                <a:solidFill>
                  <a:srgbClr val="F1800F"/>
                </a:solidFill>
              </a:rPr>
              <a:t>17 mei</a:t>
            </a:r>
          </a:p>
        </p:txBody>
      </p:sp>
    </p:spTree>
    <p:extLst>
      <p:ext uri="{BB962C8B-B14F-4D97-AF65-F5344CB8AC3E}">
        <p14:creationId xmlns:p14="http://schemas.microsoft.com/office/powerpoint/2010/main" val="323418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B2FD128-BF60-4812-AB4E-28AF16E59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383604"/>
            <a:ext cx="7408333" cy="3742559"/>
          </a:xfrm>
        </p:spPr>
        <p:txBody>
          <a:bodyPr/>
          <a:lstStyle/>
          <a:p>
            <a:r>
              <a:rPr lang="nl-NL" dirty="0"/>
              <a:t>Thema communicatie</a:t>
            </a:r>
          </a:p>
          <a:p>
            <a:r>
              <a:rPr lang="nl-NL" dirty="0"/>
              <a:t>IO aanwezig</a:t>
            </a:r>
          </a:p>
          <a:p>
            <a:r>
              <a:rPr lang="nl-NL" dirty="0"/>
              <a:t>Hopelijk fysiek, afhankelijk van corona maatregelen</a:t>
            </a:r>
          </a:p>
          <a:p>
            <a:r>
              <a:rPr lang="nl-NL" dirty="0"/>
              <a:t>Tijdens deze dag gaan we ons verdiepen in verschillende vormen van communicatie binnen het onderwijs.</a:t>
            </a:r>
          </a:p>
          <a:p>
            <a:r>
              <a:rPr lang="nl-NL" dirty="0" err="1"/>
              <a:t>Adhv</a:t>
            </a:r>
            <a:r>
              <a:rPr lang="nl-NL" dirty="0"/>
              <a:t> filmpjes, oefenmomenten en gesprekken 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9DCA2C1-FA06-434B-8E14-5E42DA993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6098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F1800F"/>
                </a:solidFill>
              </a:rPr>
              <a:t>Leraar 2.0 dag 4</a:t>
            </a:r>
            <a:br>
              <a:rPr lang="nl-NL" dirty="0">
                <a:solidFill>
                  <a:srgbClr val="F1800F"/>
                </a:solidFill>
              </a:rPr>
            </a:br>
            <a:r>
              <a:rPr lang="nl-NL" dirty="0">
                <a:solidFill>
                  <a:srgbClr val="F1800F"/>
                </a:solidFill>
              </a:rPr>
              <a:t>Thema communicatie</a:t>
            </a:r>
          </a:p>
        </p:txBody>
      </p:sp>
    </p:spTree>
    <p:extLst>
      <p:ext uri="{BB962C8B-B14F-4D97-AF65-F5344CB8AC3E}">
        <p14:creationId xmlns:p14="http://schemas.microsoft.com/office/powerpoint/2010/main" val="3430608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904104"/>
            <a:ext cx="7408333" cy="4222059"/>
          </a:xfrm>
        </p:spPr>
        <p:txBody>
          <a:bodyPr>
            <a:normAutofit fontScale="92500" lnSpcReduction="20000"/>
          </a:bodyPr>
          <a:lstStyle/>
          <a:p>
            <a:r>
              <a:rPr lang="nl-NL" dirty="0">
                <a:solidFill>
                  <a:srgbClr val="002060"/>
                </a:solidFill>
              </a:rPr>
              <a:t>Opdracht 2: (30 m)</a:t>
            </a:r>
          </a:p>
          <a:p>
            <a:r>
              <a:rPr lang="nl-NL" sz="1900" dirty="0">
                <a:solidFill>
                  <a:srgbClr val="002060"/>
                </a:solidFill>
              </a:rPr>
              <a:t>Interview elkaar binnen je groepje en kom te weten:</a:t>
            </a:r>
          </a:p>
          <a:p>
            <a:r>
              <a:rPr lang="nl-NL" sz="1900" dirty="0">
                <a:solidFill>
                  <a:srgbClr val="002060"/>
                </a:solidFill>
              </a:rPr>
              <a:t>Welke vakken de anderen geven</a:t>
            </a:r>
          </a:p>
          <a:p>
            <a:r>
              <a:rPr lang="nl-NL" sz="1900" dirty="0">
                <a:solidFill>
                  <a:srgbClr val="002060"/>
                </a:solidFill>
              </a:rPr>
              <a:t> Waarom ze leraar willen worden</a:t>
            </a:r>
          </a:p>
          <a:p>
            <a:r>
              <a:rPr lang="nl-NL" sz="1900" dirty="0">
                <a:solidFill>
                  <a:srgbClr val="002060"/>
                </a:solidFill>
              </a:rPr>
              <a:t>Hoe oud ze zijn</a:t>
            </a:r>
          </a:p>
          <a:p>
            <a:r>
              <a:rPr lang="nl-NL" sz="1900" dirty="0">
                <a:solidFill>
                  <a:srgbClr val="002060"/>
                </a:solidFill>
              </a:rPr>
              <a:t>Hoe lang ze over doen om op HR en op stage te komen vanaf huis</a:t>
            </a:r>
          </a:p>
          <a:p>
            <a:r>
              <a:rPr lang="nl-NL" sz="1900" dirty="0">
                <a:solidFill>
                  <a:srgbClr val="002060"/>
                </a:solidFill>
              </a:rPr>
              <a:t>Wie woont er nog thuis en wie op kamers?</a:t>
            </a:r>
          </a:p>
          <a:p>
            <a:r>
              <a:rPr lang="nl-NL" sz="1900" dirty="0">
                <a:solidFill>
                  <a:srgbClr val="002060"/>
                </a:solidFill>
              </a:rPr>
              <a:t>Hoe zitten de gezinnen in elkaar waar de anderen vandaan komen?</a:t>
            </a:r>
          </a:p>
          <a:p>
            <a:r>
              <a:rPr lang="nl-NL" sz="1900" dirty="0">
                <a:solidFill>
                  <a:srgbClr val="002060"/>
                </a:solidFill>
              </a:rPr>
              <a:t>Wat verwacht je het komende half jaar te leren?</a:t>
            </a:r>
          </a:p>
          <a:p>
            <a:r>
              <a:rPr lang="nl-NL" sz="1900" dirty="0">
                <a:solidFill>
                  <a:srgbClr val="002060"/>
                </a:solidFill>
              </a:rPr>
              <a:t>Hoe ga je een keuze maken voor vervolg in N2?</a:t>
            </a:r>
          </a:p>
          <a:p>
            <a:r>
              <a:rPr lang="nl-NL" sz="1900" dirty="0">
                <a:solidFill>
                  <a:srgbClr val="002060"/>
                </a:solidFill>
              </a:rPr>
              <a:t>Noem 1 goede en 1 minder goede karaktereigenschap van jezelf als docent</a:t>
            </a:r>
          </a:p>
          <a:p>
            <a:endParaRPr lang="nl-NL" sz="1900" dirty="0">
              <a:solidFill>
                <a:srgbClr val="002060"/>
              </a:solidFill>
            </a:endParaRPr>
          </a:p>
          <a:p>
            <a:r>
              <a:rPr lang="nl-NL" sz="1900" dirty="0">
                <a:solidFill>
                  <a:srgbClr val="002060"/>
                </a:solidFill>
              </a:rPr>
              <a:t>Plenair bespreken antwoorden interviews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1800F"/>
                </a:solidFill>
              </a:rPr>
              <a:t>Kennismaken</a:t>
            </a:r>
          </a:p>
        </p:txBody>
      </p:sp>
    </p:spTree>
    <p:extLst>
      <p:ext uri="{BB962C8B-B14F-4D97-AF65-F5344CB8AC3E}">
        <p14:creationId xmlns:p14="http://schemas.microsoft.com/office/powerpoint/2010/main" val="228213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Vragen?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903641"/>
            <a:ext cx="8229600" cy="150607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1800F"/>
                </a:solidFill>
              </a:rPr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129402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807285"/>
            <a:ext cx="7408333" cy="431887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2060"/>
                </a:solidFill>
              </a:rPr>
              <a:t>Start 15.00</a:t>
            </a:r>
          </a:p>
          <a:p>
            <a:r>
              <a:rPr lang="nl-NL" dirty="0">
                <a:solidFill>
                  <a:srgbClr val="002060"/>
                </a:solidFill>
              </a:rPr>
              <a:t>15.00-15.10 Voorstellen IO-C, CC en regiocoördinator</a:t>
            </a:r>
          </a:p>
          <a:p>
            <a:r>
              <a:rPr lang="nl-NL" dirty="0">
                <a:solidFill>
                  <a:srgbClr val="002060"/>
                </a:solidFill>
              </a:rPr>
              <a:t>15.15-15.30 presentatie over RPO en cluster ZHZ door Marianne</a:t>
            </a:r>
          </a:p>
          <a:p>
            <a:r>
              <a:rPr lang="nl-NL" dirty="0">
                <a:solidFill>
                  <a:srgbClr val="002060"/>
                </a:solidFill>
              </a:rPr>
              <a:t>15.30-15.45 presentatie vanuit IO Chantal</a:t>
            </a:r>
          </a:p>
          <a:p>
            <a:r>
              <a:rPr lang="nl-NL" dirty="0">
                <a:solidFill>
                  <a:srgbClr val="002060"/>
                </a:solidFill>
              </a:rPr>
              <a:t>15.45-15.55 bespreken </a:t>
            </a:r>
            <a:r>
              <a:rPr lang="nl-NL">
                <a:solidFill>
                  <a:srgbClr val="002060"/>
                </a:solidFill>
              </a:rPr>
              <a:t>transferdagen leraar 2.0</a:t>
            </a:r>
          </a:p>
          <a:p>
            <a:r>
              <a:rPr lang="nl-NL" dirty="0">
                <a:solidFill>
                  <a:srgbClr val="002060"/>
                </a:solidFill>
              </a:rPr>
              <a:t>Vragen</a:t>
            </a:r>
          </a:p>
          <a:p>
            <a:pPr marL="0" indent="0">
              <a:buNone/>
            </a:pP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22030"/>
            <a:ext cx="7573108" cy="1169025"/>
          </a:xfrm>
        </p:spPr>
        <p:txBody>
          <a:bodyPr/>
          <a:lstStyle/>
          <a:p>
            <a:r>
              <a:rPr lang="nl-NL" dirty="0">
                <a:solidFill>
                  <a:srgbClr val="F1800F"/>
                </a:solidFill>
              </a:rPr>
              <a:t>Programma vanmiddag	</a:t>
            </a:r>
          </a:p>
        </p:txBody>
      </p:sp>
    </p:spTree>
    <p:extLst>
      <p:ext uri="{BB962C8B-B14F-4D97-AF65-F5344CB8AC3E}">
        <p14:creationId xmlns:p14="http://schemas.microsoft.com/office/powerpoint/2010/main" val="23732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947134"/>
            <a:ext cx="7408333" cy="4179029"/>
          </a:xfrm>
        </p:spPr>
        <p:txBody>
          <a:bodyPr/>
          <a:lstStyle/>
          <a:p>
            <a:r>
              <a:rPr lang="nl-NL" b="1" u="sng" dirty="0">
                <a:solidFill>
                  <a:srgbClr val="002060"/>
                </a:solidFill>
              </a:rPr>
              <a:t>R</a:t>
            </a:r>
            <a:r>
              <a:rPr lang="nl-NL" dirty="0">
                <a:solidFill>
                  <a:srgbClr val="002060"/>
                </a:solidFill>
              </a:rPr>
              <a:t>egionaal samenwerken voor </a:t>
            </a:r>
            <a:r>
              <a:rPr lang="nl-NL" b="1" u="sng" dirty="0">
                <a:solidFill>
                  <a:srgbClr val="002060"/>
                </a:solidFill>
              </a:rPr>
              <a:t>P</a:t>
            </a:r>
            <a:r>
              <a:rPr lang="nl-NL" dirty="0">
                <a:solidFill>
                  <a:srgbClr val="002060"/>
                </a:solidFill>
              </a:rPr>
              <a:t>rofessionaliseren en </a:t>
            </a:r>
            <a:r>
              <a:rPr lang="nl-NL" b="1" u="sng" dirty="0">
                <a:solidFill>
                  <a:srgbClr val="002060"/>
                </a:solidFill>
              </a:rPr>
              <a:t>O</a:t>
            </a:r>
            <a:r>
              <a:rPr lang="nl-NL" dirty="0">
                <a:solidFill>
                  <a:srgbClr val="002060"/>
                </a:solidFill>
              </a:rPr>
              <a:t>pleiden binnen Rijnmond</a:t>
            </a:r>
          </a:p>
          <a:p>
            <a:r>
              <a:rPr lang="nl-NL" dirty="0">
                <a:solidFill>
                  <a:srgbClr val="002060"/>
                </a:solidFill>
              </a:rPr>
              <a:t>36 scholen in de ring rond Rotterdam</a:t>
            </a:r>
          </a:p>
          <a:p>
            <a:r>
              <a:rPr lang="nl-NL" dirty="0">
                <a:solidFill>
                  <a:srgbClr val="002060"/>
                </a:solidFill>
              </a:rPr>
              <a:t>3 clusters: VPR/NWN/ZHZ</a:t>
            </a:r>
          </a:p>
          <a:p>
            <a:r>
              <a:rPr lang="nl-NL" dirty="0">
                <a:solidFill>
                  <a:srgbClr val="002060"/>
                </a:solidFill>
              </a:rPr>
              <a:t>ZHZ: 17 scholen tussen Middelharnis en Gorinchem</a:t>
            </a:r>
          </a:p>
          <a:p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1800F"/>
                </a:solidFill>
              </a:rPr>
              <a:t>RPO Rijnmond ZHZ</a:t>
            </a:r>
          </a:p>
        </p:txBody>
      </p:sp>
    </p:spTree>
    <p:extLst>
      <p:ext uri="{BB962C8B-B14F-4D97-AF65-F5344CB8AC3E}">
        <p14:creationId xmlns:p14="http://schemas.microsoft.com/office/powerpoint/2010/main" val="89696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527740D-05E1-4F41-9594-B1C7381788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52" y="2674938"/>
            <a:ext cx="4833219" cy="3451225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89EC3BC6-D550-A342-BD19-436C907F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5615354" cy="1771826"/>
          </a:xfrm>
        </p:spPr>
        <p:txBody>
          <a:bodyPr/>
          <a:lstStyle/>
          <a:p>
            <a:r>
              <a:rPr lang="nl-NL" dirty="0"/>
              <a:t>Regio ZHZ</a:t>
            </a:r>
          </a:p>
        </p:txBody>
      </p:sp>
    </p:spTree>
    <p:extLst>
      <p:ext uri="{BB962C8B-B14F-4D97-AF65-F5344CB8AC3E}">
        <p14:creationId xmlns:p14="http://schemas.microsoft.com/office/powerpoint/2010/main" val="241580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1925619"/>
            <a:ext cx="7408333" cy="4200544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rgbClr val="002060"/>
                </a:solidFill>
              </a:rPr>
              <a:t>Wat betekent dit traject?</a:t>
            </a:r>
          </a:p>
          <a:p>
            <a:r>
              <a:rPr lang="nl-NL" dirty="0">
                <a:solidFill>
                  <a:srgbClr val="002060"/>
                </a:solidFill>
              </a:rPr>
              <a:t>Bekwame en getrainde </a:t>
            </a:r>
            <a:r>
              <a:rPr lang="nl-NL" dirty="0" err="1">
                <a:solidFill>
                  <a:srgbClr val="002060"/>
                </a:solidFill>
              </a:rPr>
              <a:t>WerkPlekBegeleiders</a:t>
            </a:r>
            <a:endParaRPr lang="nl-NL" dirty="0">
              <a:solidFill>
                <a:srgbClr val="002060"/>
              </a:solidFill>
            </a:endParaRPr>
          </a:p>
          <a:p>
            <a:r>
              <a:rPr lang="nl-NL" dirty="0">
                <a:solidFill>
                  <a:srgbClr val="002060"/>
                </a:solidFill>
              </a:rPr>
              <a:t>Infrastructuur in de school</a:t>
            </a:r>
          </a:p>
          <a:p>
            <a:r>
              <a:rPr lang="nl-NL" dirty="0">
                <a:solidFill>
                  <a:srgbClr val="002060"/>
                </a:solidFill>
              </a:rPr>
              <a:t>Korte lijnen tussen stagescholen en HR door clustercoördinator, regiocoördinator HR, IO-</a:t>
            </a:r>
            <a:r>
              <a:rPr lang="nl-NL" dirty="0" err="1">
                <a:solidFill>
                  <a:srgbClr val="002060"/>
                </a:solidFill>
              </a:rPr>
              <a:t>ers</a:t>
            </a:r>
            <a:r>
              <a:rPr lang="nl-NL" dirty="0">
                <a:solidFill>
                  <a:srgbClr val="002060"/>
                </a:solidFill>
              </a:rPr>
              <a:t>, schoolopleiders en stagebureau</a:t>
            </a:r>
          </a:p>
          <a:p>
            <a:r>
              <a:rPr lang="nl-NL" dirty="0">
                <a:solidFill>
                  <a:srgbClr val="002060"/>
                </a:solidFill>
              </a:rPr>
              <a:t>Je wordt binnen ZHZ geplaatst in stages van jaar 1-4, waarbij je in jaar 3 en 4 kunt solliciteren naar een kleine vacature</a:t>
            </a:r>
          </a:p>
          <a:p>
            <a:r>
              <a:rPr lang="nl-NL" dirty="0">
                <a:solidFill>
                  <a:srgbClr val="002060"/>
                </a:solidFill>
              </a:rPr>
              <a:t>Leraar 2.0– transferbijeenkomsten</a:t>
            </a:r>
          </a:p>
          <a:p>
            <a:r>
              <a:rPr lang="nl-NL" dirty="0">
                <a:solidFill>
                  <a:srgbClr val="002060"/>
                </a:solidFill>
              </a:rPr>
              <a:t>Ons doel is om theorie te verbinden aan de praktijk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338327"/>
            <a:ext cx="5856514" cy="1436043"/>
          </a:xfrm>
        </p:spPr>
        <p:txBody>
          <a:bodyPr>
            <a:normAutofit/>
          </a:bodyPr>
          <a:lstStyle/>
          <a:p>
            <a:br>
              <a:rPr lang="nl-NL">
                <a:solidFill>
                  <a:srgbClr val="F1800F"/>
                </a:solidFill>
              </a:rPr>
            </a:br>
            <a:r>
              <a:rPr lang="nl-NL">
                <a:solidFill>
                  <a:srgbClr val="F1800F"/>
                </a:solidFill>
              </a:rPr>
              <a:t>Samen Opleiden</a:t>
            </a:r>
            <a:endParaRPr lang="nl-NL" dirty="0">
              <a:solidFill>
                <a:srgbClr val="F180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3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280621"/>
            <a:ext cx="7408333" cy="3845542"/>
          </a:xfrm>
        </p:spPr>
        <p:txBody>
          <a:bodyPr/>
          <a:lstStyle/>
          <a:p>
            <a:r>
              <a:rPr lang="nl-NL" dirty="0">
                <a:solidFill>
                  <a:srgbClr val="002060"/>
                </a:solidFill>
              </a:rPr>
              <a:t>Tijdens je stage doe je praktijk ervaring op. We verwachten dat studenten zich </a:t>
            </a:r>
            <a:r>
              <a:rPr lang="nl-NL" dirty="0" err="1">
                <a:solidFill>
                  <a:srgbClr val="002060"/>
                </a:solidFill>
              </a:rPr>
              <a:t>pro-actief</a:t>
            </a:r>
            <a:r>
              <a:rPr lang="nl-NL" dirty="0">
                <a:solidFill>
                  <a:srgbClr val="002060"/>
                </a:solidFill>
              </a:rPr>
              <a:t> opstellen en eigen leervragen hebben</a:t>
            </a:r>
          </a:p>
          <a:p>
            <a:r>
              <a:rPr lang="nl-NL" dirty="0">
                <a:solidFill>
                  <a:srgbClr val="002060"/>
                </a:solidFill>
              </a:rPr>
              <a:t>Bespreek je leervragen met je WPB-er</a:t>
            </a:r>
          </a:p>
          <a:p>
            <a:r>
              <a:rPr lang="nl-NL" dirty="0">
                <a:solidFill>
                  <a:srgbClr val="002060"/>
                </a:solidFill>
              </a:rPr>
              <a:t>Actief en professioneel betrokken bij de school</a:t>
            </a:r>
          </a:p>
          <a:p>
            <a:r>
              <a:rPr lang="nl-NL" dirty="0">
                <a:solidFill>
                  <a:srgbClr val="002060"/>
                </a:solidFill>
              </a:rPr>
              <a:t>3 ontwikkelgebieden: Vakdidactisch, pedagogisch, professioneel</a:t>
            </a:r>
          </a:p>
          <a:p>
            <a:r>
              <a:rPr lang="nl-NL" dirty="0">
                <a:solidFill>
                  <a:srgbClr val="002060"/>
                </a:solidFill>
              </a:rPr>
              <a:t>Programmaboekje te vinden op wikiwijs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947056"/>
            <a:ext cx="5344886" cy="643999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F1800F"/>
                </a:solidFill>
              </a:rPr>
              <a:t>Praktijkervaring</a:t>
            </a:r>
          </a:p>
        </p:txBody>
      </p:sp>
    </p:spTree>
    <p:extLst>
      <p:ext uri="{BB962C8B-B14F-4D97-AF65-F5344CB8AC3E}">
        <p14:creationId xmlns:p14="http://schemas.microsoft.com/office/powerpoint/2010/main" val="205613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72067" y="2205318"/>
            <a:ext cx="7408333" cy="3920845"/>
          </a:xfrm>
        </p:spPr>
        <p:txBody>
          <a:bodyPr/>
          <a:lstStyle/>
          <a:p>
            <a:r>
              <a:rPr lang="nl-NL" dirty="0">
                <a:solidFill>
                  <a:srgbClr val="002060"/>
                </a:solidFill>
              </a:rPr>
              <a:t>40% opleidingsschool</a:t>
            </a:r>
          </a:p>
          <a:p>
            <a:r>
              <a:rPr lang="nl-NL" dirty="0">
                <a:solidFill>
                  <a:srgbClr val="002060"/>
                </a:solidFill>
              </a:rPr>
              <a:t>60% HR</a:t>
            </a:r>
          </a:p>
          <a:p>
            <a:r>
              <a:rPr lang="nl-NL" dirty="0">
                <a:solidFill>
                  <a:srgbClr val="002060"/>
                </a:solidFill>
              </a:rPr>
              <a:t>14 stage maandagen (VT) en 4 transferdagen</a:t>
            </a:r>
          </a:p>
          <a:p>
            <a:r>
              <a:rPr lang="nl-NL" dirty="0">
                <a:solidFill>
                  <a:srgbClr val="002060"/>
                </a:solidFill>
              </a:rPr>
              <a:t>Tijdens stagedagen kijk je mee bij lessen, geef je (delen van) lessen en ondersteun je de docent of een sectie of een team</a:t>
            </a:r>
          </a:p>
          <a:p>
            <a:r>
              <a:rPr lang="nl-NL" dirty="0">
                <a:solidFill>
                  <a:srgbClr val="002060"/>
                </a:solidFill>
              </a:rPr>
              <a:t>Tijdens transferdagen verdiepen we ons in de praktijk </a:t>
            </a:r>
          </a:p>
          <a:p>
            <a:r>
              <a:rPr lang="nl-NL" dirty="0">
                <a:solidFill>
                  <a:srgbClr val="002060"/>
                </a:solidFill>
              </a:rPr>
              <a:t>Tijdens transferdagen verbinden we theorie van HR aan de praktijk van de school/het leraar zijn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66974"/>
            <a:ext cx="8229600" cy="924082"/>
          </a:xfrm>
        </p:spPr>
        <p:txBody>
          <a:bodyPr/>
          <a:lstStyle/>
          <a:p>
            <a:r>
              <a:rPr lang="nl-NL" dirty="0">
                <a:solidFill>
                  <a:srgbClr val="F1800F"/>
                </a:solidFill>
              </a:rPr>
              <a:t>Leraar 2.0 = transferdagen</a:t>
            </a:r>
          </a:p>
        </p:txBody>
      </p:sp>
    </p:spTree>
    <p:extLst>
      <p:ext uri="{BB962C8B-B14F-4D97-AF65-F5344CB8AC3E}">
        <p14:creationId xmlns:p14="http://schemas.microsoft.com/office/powerpoint/2010/main" val="20636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7F9112E-61BA-461D-BB1A-6AD6E4854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188396"/>
            <a:ext cx="7408333" cy="3937767"/>
          </a:xfrm>
        </p:spPr>
        <p:txBody>
          <a:bodyPr/>
          <a:lstStyle/>
          <a:p>
            <a:r>
              <a:rPr lang="nl-NL" dirty="0"/>
              <a:t>Online </a:t>
            </a:r>
          </a:p>
          <a:p>
            <a:r>
              <a:rPr lang="nl-NL" dirty="0"/>
              <a:t>Thema adolescentiepsychologie</a:t>
            </a:r>
          </a:p>
          <a:p>
            <a:r>
              <a:rPr lang="nl-NL" dirty="0"/>
              <a:t>IO start dag online met de eigen groep</a:t>
            </a:r>
          </a:p>
          <a:p>
            <a:r>
              <a:rPr lang="nl-NL" dirty="0"/>
              <a:t>Studenten krijgen (</a:t>
            </a:r>
            <a:r>
              <a:rPr lang="nl-NL" dirty="0" err="1"/>
              <a:t>evt</a:t>
            </a:r>
            <a:r>
              <a:rPr lang="nl-NL" dirty="0"/>
              <a:t> in groepje) opdrachten mee om uit te voeren </a:t>
            </a:r>
            <a:r>
              <a:rPr lang="nl-NL" dirty="0" err="1"/>
              <a:t>mbv</a:t>
            </a:r>
            <a:r>
              <a:rPr lang="nl-NL" dirty="0"/>
              <a:t> SO</a:t>
            </a:r>
          </a:p>
          <a:p>
            <a:r>
              <a:rPr lang="nl-NL" dirty="0"/>
              <a:t>IO sluit dag af met terugkoppeling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774F509-0656-4383-B5A0-A5BC6470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F1800F"/>
                </a:solidFill>
              </a:rPr>
              <a:t>Leraar 2.0 dag 1</a:t>
            </a:r>
            <a:br>
              <a:rPr lang="nl-NL" dirty="0">
                <a:solidFill>
                  <a:srgbClr val="F1800F"/>
                </a:solidFill>
              </a:rPr>
            </a:br>
            <a:r>
              <a:rPr lang="nl-NL" dirty="0">
                <a:solidFill>
                  <a:srgbClr val="F1800F"/>
                </a:solidFill>
              </a:rPr>
              <a:t>29 maart</a:t>
            </a:r>
          </a:p>
        </p:txBody>
      </p:sp>
    </p:spTree>
    <p:extLst>
      <p:ext uri="{BB962C8B-B14F-4D97-AF65-F5344CB8AC3E}">
        <p14:creationId xmlns:p14="http://schemas.microsoft.com/office/powerpoint/2010/main" val="156525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8215776-60AD-4D37-A7ED-CAD14E61B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Voorafgaand aan de dag ontvangen jullie een informatiefilmpje met verschillende vormen van onderwijs naast regulier onderwijs</a:t>
            </a:r>
          </a:p>
          <a:p>
            <a:r>
              <a:rPr lang="nl-NL" dirty="0"/>
              <a:t>Je maakt een keuze en op 19/4 loop je, als de coronamaatregelen het toelaten, een dagje mee bij de onderwijsvorm van je keuze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A2E79AA-A1A9-4217-9DA2-B5EFFE99C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233713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1800F"/>
                </a:solidFill>
              </a:rPr>
              <a:t>Leraar 2.0 dag 2 </a:t>
            </a:r>
            <a:br>
              <a:rPr lang="nl-NL" dirty="0">
                <a:solidFill>
                  <a:srgbClr val="F1800F"/>
                </a:solidFill>
              </a:rPr>
            </a:br>
            <a:r>
              <a:rPr lang="nl-NL" dirty="0">
                <a:solidFill>
                  <a:srgbClr val="F1800F"/>
                </a:solidFill>
              </a:rPr>
              <a:t>19 april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7035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PO-templat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RPO-template</Template>
  <TotalTime>10678</TotalTime>
  <Words>549</Words>
  <Application>Microsoft Office PowerPoint</Application>
  <PresentationFormat>Diavoorstelling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Calibri</vt:lpstr>
      <vt:lpstr>Candara</vt:lpstr>
      <vt:lpstr>Symbol</vt:lpstr>
      <vt:lpstr>RPO-template</vt:lpstr>
      <vt:lpstr>Kick off RPO Rijnmond cluster ZHZ</vt:lpstr>
      <vt:lpstr>Programma vanmiddag </vt:lpstr>
      <vt:lpstr>RPO Rijnmond ZHZ</vt:lpstr>
      <vt:lpstr>Regio ZHZ</vt:lpstr>
      <vt:lpstr> Samen Opleiden</vt:lpstr>
      <vt:lpstr>Praktijkervaring</vt:lpstr>
      <vt:lpstr>Leraar 2.0 = transferdagen</vt:lpstr>
      <vt:lpstr>Leraar 2.0 dag 1 29 maart</vt:lpstr>
      <vt:lpstr>Leraar 2.0 dag 2  19 april </vt:lpstr>
      <vt:lpstr>Leraar 2.0 dag 3 17 mei</vt:lpstr>
      <vt:lpstr>Leraar 2.0 dag 4 Thema communicatie</vt:lpstr>
      <vt:lpstr>Kennismaken</vt:lpstr>
      <vt:lpstr>Vragen?</vt:lpstr>
    </vt:vector>
  </TitlesOfParts>
  <Company>PENTA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 professionaliseren in RPO Rijnmond: informeel leren in de werkplaats</dc:title>
  <dc:creator>Gebruiker</dc:creator>
  <cp:lastModifiedBy>Marianne Bijkerk</cp:lastModifiedBy>
  <cp:revision>132</cp:revision>
  <cp:lastPrinted>2017-07-04T14:16:52Z</cp:lastPrinted>
  <dcterms:created xsi:type="dcterms:W3CDTF">2016-10-08T17:07:10Z</dcterms:created>
  <dcterms:modified xsi:type="dcterms:W3CDTF">2021-02-08T13:36:08Z</dcterms:modified>
</cp:coreProperties>
</file>