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5" r:id="rId4"/>
    <p:sldMasterId id="2147483666" r:id="rId5"/>
    <p:sldMasterId id="2147483668" r:id="rId6"/>
  </p:sldMasterIdLst>
  <p:notesMasterIdLst>
    <p:notesMasterId r:id="rId70"/>
  </p:notesMasterIdLst>
  <p:sldIdLst>
    <p:sldId id="256" r:id="rId7"/>
    <p:sldId id="261" r:id="rId8"/>
    <p:sldId id="258" r:id="rId9"/>
    <p:sldId id="290" r:id="rId10"/>
    <p:sldId id="25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65" r:id="rId65"/>
    <p:sldId id="289" r:id="rId66"/>
    <p:sldId id="262" r:id="rId67"/>
    <p:sldId id="263" r:id="rId68"/>
    <p:sldId id="264" r:id="rId6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" Type="http://schemas.openxmlformats.org/officeDocument/2006/relationships/slide" Target="slides/slide1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98468-9F43-41A4-90D2-3B50DCC0567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7134930-F9AE-4659-B337-B7594C197338}">
      <dgm:prSet phldrT="[Tekst]" custT="1"/>
      <dgm:spPr>
        <a:solidFill>
          <a:srgbClr val="1C8EA7"/>
        </a:solidFill>
      </dgm:spPr>
      <dgm:t>
        <a:bodyPr/>
        <a:lstStyle/>
        <a:p>
          <a:r>
            <a:rPr lang="nl-NL" sz="1400"/>
            <a:t> 1</a:t>
          </a:r>
        </a:p>
      </dgm:t>
    </dgm:pt>
    <dgm:pt modelId="{F369F48D-4C37-4C12-89E8-93727F8DF9E3}" type="parTrans" cxnId="{AD5788A2-0B7F-4A5B-A9DE-243E0EA97CF0}">
      <dgm:prSet/>
      <dgm:spPr/>
      <dgm:t>
        <a:bodyPr/>
        <a:lstStyle/>
        <a:p>
          <a:endParaRPr lang="nl-NL" sz="1400"/>
        </a:p>
      </dgm:t>
    </dgm:pt>
    <dgm:pt modelId="{AB3D15DA-42F4-4319-B9CC-BC594571C79A}" type="sibTrans" cxnId="{AD5788A2-0B7F-4A5B-A9DE-243E0EA97CF0}">
      <dgm:prSet/>
      <dgm:spPr/>
      <dgm:t>
        <a:bodyPr/>
        <a:lstStyle/>
        <a:p>
          <a:endParaRPr lang="nl-NL" sz="1400"/>
        </a:p>
      </dgm:t>
    </dgm:pt>
    <dgm:pt modelId="{3F5F72B3-AC9C-471F-A517-266AEC1CBC53}">
      <dgm:prSet phldrT="[Tekst]" custT="1"/>
      <dgm:spPr/>
      <dgm:t>
        <a:bodyPr/>
        <a:lstStyle/>
        <a:p>
          <a:r>
            <a:rPr lang="nl-NL" sz="1400" dirty="0" smtClean="0">
              <a:solidFill>
                <a:prstClr val="black"/>
              </a:solidFill>
            </a:rPr>
            <a:t>Is de leverancier aangesloten bij het </a:t>
          </a:r>
          <a:r>
            <a:rPr lang="nl-NL" sz="1400" dirty="0" err="1" smtClean="0">
              <a:solidFill>
                <a:prstClr val="black"/>
              </a:solidFill>
            </a:rPr>
            <a:t>privacyconvenant</a:t>
          </a:r>
          <a:r>
            <a:rPr lang="nl-NL" sz="1400" dirty="0" smtClean="0">
              <a:solidFill>
                <a:prstClr val="black"/>
              </a:solidFill>
            </a:rPr>
            <a:t>? Zo niet: vraag daar naar! </a:t>
          </a:r>
          <a:endParaRPr lang="nl-NL" sz="1400" dirty="0"/>
        </a:p>
      </dgm:t>
    </dgm:pt>
    <dgm:pt modelId="{0625E023-2F13-4AF6-B8A6-BD0F7FB7E955}" type="parTrans" cxnId="{3AD6E3B8-D653-4DAF-ABFD-C9AC8C3A0028}">
      <dgm:prSet/>
      <dgm:spPr/>
      <dgm:t>
        <a:bodyPr/>
        <a:lstStyle/>
        <a:p>
          <a:endParaRPr lang="nl-NL" sz="1400"/>
        </a:p>
      </dgm:t>
    </dgm:pt>
    <dgm:pt modelId="{8061B3B8-8532-4663-9AC3-E334172A3F8B}" type="sibTrans" cxnId="{3AD6E3B8-D653-4DAF-ABFD-C9AC8C3A0028}">
      <dgm:prSet/>
      <dgm:spPr/>
      <dgm:t>
        <a:bodyPr/>
        <a:lstStyle/>
        <a:p>
          <a:endParaRPr lang="nl-NL" sz="1400"/>
        </a:p>
      </dgm:t>
    </dgm:pt>
    <dgm:pt modelId="{143B2B9E-AAC5-45B8-BA6E-4DC4C9A2FC5D}">
      <dgm:prSet phldrT="[Tekst]" custT="1"/>
      <dgm:spPr>
        <a:solidFill>
          <a:srgbClr val="1C8EA7"/>
        </a:solidFill>
      </dgm:spPr>
      <dgm:t>
        <a:bodyPr/>
        <a:lstStyle/>
        <a:p>
          <a:r>
            <a:rPr lang="nl-NL" sz="1400"/>
            <a:t> 2</a:t>
          </a:r>
        </a:p>
      </dgm:t>
    </dgm:pt>
    <dgm:pt modelId="{9AE76DE6-EC6D-4686-BF2A-7014EBB66488}" type="parTrans" cxnId="{60E4FE37-E982-4C70-B29C-345675659367}">
      <dgm:prSet/>
      <dgm:spPr/>
      <dgm:t>
        <a:bodyPr/>
        <a:lstStyle/>
        <a:p>
          <a:endParaRPr lang="nl-NL" sz="1400"/>
        </a:p>
      </dgm:t>
    </dgm:pt>
    <dgm:pt modelId="{BBCC99F9-88DB-4D56-AB4E-CA64FF048CD1}" type="sibTrans" cxnId="{60E4FE37-E982-4C70-B29C-345675659367}">
      <dgm:prSet/>
      <dgm:spPr/>
      <dgm:t>
        <a:bodyPr/>
        <a:lstStyle/>
        <a:p>
          <a:endParaRPr lang="nl-NL" sz="1400"/>
        </a:p>
      </dgm:t>
    </dgm:pt>
    <dgm:pt modelId="{DE98EC38-7A99-42F4-B8F8-9BDC0D87B784}">
      <dgm:prSet custT="1"/>
      <dgm:spPr/>
      <dgm:t>
        <a:bodyPr/>
        <a:lstStyle/>
        <a:p>
          <a:r>
            <a:rPr lang="nl-NL" sz="1400" dirty="0" smtClean="0">
              <a:solidFill>
                <a:prstClr val="black"/>
              </a:solidFill>
            </a:rPr>
            <a:t>Leverancier vult de modelbewerkersovereenkomst en bijlagen in</a:t>
          </a:r>
          <a:endParaRPr lang="nl-NL" sz="1400" dirty="0"/>
        </a:p>
      </dgm:t>
    </dgm:pt>
    <dgm:pt modelId="{042F6781-E654-45F1-A202-6EE34274E5BC}" type="parTrans" cxnId="{3A1F1DA2-7511-4605-BFF5-E7C787CD5AB6}">
      <dgm:prSet/>
      <dgm:spPr/>
      <dgm:t>
        <a:bodyPr/>
        <a:lstStyle/>
        <a:p>
          <a:endParaRPr lang="nl-NL" sz="1400"/>
        </a:p>
      </dgm:t>
    </dgm:pt>
    <dgm:pt modelId="{4825DA8F-EE88-4105-9EA3-6EA3E0E1BEC5}" type="sibTrans" cxnId="{3A1F1DA2-7511-4605-BFF5-E7C787CD5AB6}">
      <dgm:prSet/>
      <dgm:spPr/>
      <dgm:t>
        <a:bodyPr/>
        <a:lstStyle/>
        <a:p>
          <a:endParaRPr lang="nl-NL" sz="1400"/>
        </a:p>
      </dgm:t>
    </dgm:pt>
    <dgm:pt modelId="{D4388FD3-9247-43DE-8EDF-14220F7B7799}">
      <dgm:prSet phldrT="[Tekst]" custT="1"/>
      <dgm:spPr>
        <a:solidFill>
          <a:srgbClr val="1C8EA7"/>
        </a:solidFill>
      </dgm:spPr>
      <dgm:t>
        <a:bodyPr/>
        <a:lstStyle/>
        <a:p>
          <a:r>
            <a:rPr lang="nl-NL" sz="1400"/>
            <a:t> 3</a:t>
          </a:r>
        </a:p>
      </dgm:t>
    </dgm:pt>
    <dgm:pt modelId="{4974DDEC-CEF8-49E7-B9DF-8C7EA7A6464D}" type="parTrans" cxnId="{F226CB65-53C3-4B42-997F-BA0A5125C1FC}">
      <dgm:prSet/>
      <dgm:spPr/>
      <dgm:t>
        <a:bodyPr/>
        <a:lstStyle/>
        <a:p>
          <a:endParaRPr lang="nl-NL" sz="1400"/>
        </a:p>
      </dgm:t>
    </dgm:pt>
    <dgm:pt modelId="{8D60E61A-9362-4D0B-819F-A702F455CD49}" type="sibTrans" cxnId="{F226CB65-53C3-4B42-997F-BA0A5125C1FC}">
      <dgm:prSet/>
      <dgm:spPr/>
      <dgm:t>
        <a:bodyPr/>
        <a:lstStyle/>
        <a:p>
          <a:endParaRPr lang="nl-NL" sz="1400"/>
        </a:p>
      </dgm:t>
    </dgm:pt>
    <dgm:pt modelId="{13735A26-B3A7-46EB-94F7-4B9C7ECBD97F}">
      <dgm:prSet custT="1"/>
      <dgm:spPr/>
      <dgm:t>
        <a:bodyPr/>
        <a:lstStyle/>
        <a:p>
          <a:r>
            <a:rPr lang="nl-NL" sz="1400" dirty="0" smtClean="0">
              <a:solidFill>
                <a:prstClr val="black"/>
              </a:solidFill>
            </a:rPr>
            <a:t>Teken de bewerkersovereenkomst en stuur terug </a:t>
          </a:r>
          <a:endParaRPr lang="nl-NL" sz="1400" dirty="0"/>
        </a:p>
      </dgm:t>
    </dgm:pt>
    <dgm:pt modelId="{41E684EF-17F6-4475-90BE-34E793502A52}" type="parTrans" cxnId="{BAEC956C-52F6-466E-ACCF-C45D9F551CCE}">
      <dgm:prSet/>
      <dgm:spPr/>
      <dgm:t>
        <a:bodyPr/>
        <a:lstStyle/>
        <a:p>
          <a:endParaRPr lang="nl-NL" sz="1400"/>
        </a:p>
      </dgm:t>
    </dgm:pt>
    <dgm:pt modelId="{B869A1E9-2674-4EA4-9D54-C1A3773CE27A}" type="sibTrans" cxnId="{BAEC956C-52F6-466E-ACCF-C45D9F551CCE}">
      <dgm:prSet/>
      <dgm:spPr/>
      <dgm:t>
        <a:bodyPr/>
        <a:lstStyle/>
        <a:p>
          <a:endParaRPr lang="nl-NL" sz="1400"/>
        </a:p>
      </dgm:t>
    </dgm:pt>
    <dgm:pt modelId="{A6E46FAD-9DDE-43D5-8326-39E926278BF7}">
      <dgm:prSet phldrT="[Tekst]" custT="1"/>
      <dgm:spPr>
        <a:solidFill>
          <a:srgbClr val="1C8EA7"/>
        </a:solidFill>
      </dgm:spPr>
      <dgm:t>
        <a:bodyPr/>
        <a:lstStyle/>
        <a:p>
          <a:r>
            <a:rPr lang="nl-NL" sz="1400"/>
            <a:t>4</a:t>
          </a:r>
        </a:p>
      </dgm:t>
    </dgm:pt>
    <dgm:pt modelId="{3D5C8E4F-0FC4-4354-9D41-976054A204E2}" type="parTrans" cxnId="{7F146F43-71B9-480C-B1BA-154F7A893AEA}">
      <dgm:prSet/>
      <dgm:spPr/>
      <dgm:t>
        <a:bodyPr/>
        <a:lstStyle/>
        <a:p>
          <a:endParaRPr lang="nl-NL" sz="1400"/>
        </a:p>
      </dgm:t>
    </dgm:pt>
    <dgm:pt modelId="{DC77BE0E-961D-43CA-8668-B8036B1E8A6E}" type="sibTrans" cxnId="{7F146F43-71B9-480C-B1BA-154F7A893AEA}">
      <dgm:prSet/>
      <dgm:spPr/>
      <dgm:t>
        <a:bodyPr/>
        <a:lstStyle/>
        <a:p>
          <a:endParaRPr lang="nl-NL" sz="1400"/>
        </a:p>
      </dgm:t>
    </dgm:pt>
    <dgm:pt modelId="{A2351CF7-CE53-40DC-8DBA-6B2055BAD805}">
      <dgm:prSet custT="1"/>
      <dgm:spPr/>
      <dgm:t>
        <a:bodyPr/>
        <a:lstStyle/>
        <a:p>
          <a:r>
            <a:rPr lang="nl-NL" sz="1400" dirty="0" smtClean="0">
              <a:solidFill>
                <a:prstClr val="black"/>
              </a:solidFill>
            </a:rPr>
            <a:t>Controleer of de overeenkomst klopt: wordt het model gebruikt en worden de juiste persoonsgegevens worden gebruikt </a:t>
          </a:r>
          <a:endParaRPr lang="nl-NL" sz="1400" dirty="0"/>
        </a:p>
      </dgm:t>
    </dgm:pt>
    <dgm:pt modelId="{7B0FCADA-CB5D-4F63-8021-9676B2F969CC}" type="parTrans" cxnId="{E1F88F51-A724-4B89-93FD-AC450D7030D5}">
      <dgm:prSet/>
      <dgm:spPr/>
      <dgm:t>
        <a:bodyPr/>
        <a:lstStyle/>
        <a:p>
          <a:endParaRPr lang="nl-NL" sz="1400"/>
        </a:p>
      </dgm:t>
    </dgm:pt>
    <dgm:pt modelId="{97A144AC-2F8D-480D-B4BE-A0DB508CCC22}" type="sibTrans" cxnId="{E1F88F51-A724-4B89-93FD-AC450D7030D5}">
      <dgm:prSet/>
      <dgm:spPr/>
      <dgm:t>
        <a:bodyPr/>
        <a:lstStyle/>
        <a:p>
          <a:endParaRPr lang="nl-NL" sz="1400"/>
        </a:p>
      </dgm:t>
    </dgm:pt>
    <dgm:pt modelId="{ECF5AE46-F44C-44CC-AEED-76B2987FE8A2}">
      <dgm:prSet custT="1"/>
      <dgm:spPr/>
      <dgm:t>
        <a:bodyPr/>
        <a:lstStyle/>
        <a:p>
          <a:r>
            <a:rPr lang="nl-NL" sz="1400" dirty="0" smtClean="0"/>
            <a:t>Komt de leverancier niet met een (getekende) bewerkersovereenkomst? Dan geen zaken doen! </a:t>
          </a:r>
          <a:endParaRPr lang="nl-NL" sz="1400" dirty="0"/>
        </a:p>
      </dgm:t>
    </dgm:pt>
    <dgm:pt modelId="{7DAEF7D7-DD66-4D34-A48B-1ABA16DC1D8E}" type="parTrans" cxnId="{891BCB56-0562-4A0A-8A13-9027AB58B2AD}">
      <dgm:prSet/>
      <dgm:spPr/>
      <dgm:t>
        <a:bodyPr/>
        <a:lstStyle/>
        <a:p>
          <a:endParaRPr lang="nl-NL" sz="1400"/>
        </a:p>
      </dgm:t>
    </dgm:pt>
    <dgm:pt modelId="{6227AB3E-E42A-4E77-A525-8B891622C82B}" type="sibTrans" cxnId="{891BCB56-0562-4A0A-8A13-9027AB58B2AD}">
      <dgm:prSet/>
      <dgm:spPr/>
      <dgm:t>
        <a:bodyPr/>
        <a:lstStyle/>
        <a:p>
          <a:endParaRPr lang="nl-NL" sz="1400"/>
        </a:p>
      </dgm:t>
    </dgm:pt>
    <dgm:pt modelId="{63875F17-E88E-4416-A4EF-F654A5BFBD4C}">
      <dgm:prSet custT="1"/>
      <dgm:spPr>
        <a:solidFill>
          <a:srgbClr val="1C8EA7"/>
        </a:solidFill>
      </dgm:spPr>
      <dgm:t>
        <a:bodyPr/>
        <a:lstStyle/>
        <a:p>
          <a:r>
            <a:rPr lang="nl-NL" sz="1400"/>
            <a:t>5</a:t>
          </a:r>
        </a:p>
      </dgm:t>
    </dgm:pt>
    <dgm:pt modelId="{C4DCFDBB-2926-48C1-91A8-77EE5347A68A}" type="parTrans" cxnId="{A54D4806-3A46-49A7-86B1-D7BCA857FA8B}">
      <dgm:prSet/>
      <dgm:spPr/>
      <dgm:t>
        <a:bodyPr/>
        <a:lstStyle/>
        <a:p>
          <a:endParaRPr lang="nl-NL" sz="1400"/>
        </a:p>
      </dgm:t>
    </dgm:pt>
    <dgm:pt modelId="{5732C001-95B6-48EE-BD2A-9C8278D1B81E}" type="sibTrans" cxnId="{A54D4806-3A46-49A7-86B1-D7BCA857FA8B}">
      <dgm:prSet/>
      <dgm:spPr/>
      <dgm:t>
        <a:bodyPr/>
        <a:lstStyle/>
        <a:p>
          <a:endParaRPr lang="nl-NL" sz="1400"/>
        </a:p>
      </dgm:t>
    </dgm:pt>
    <dgm:pt modelId="{4E5D7696-733C-427C-92D5-3CD12DE75AEA}" type="pres">
      <dgm:prSet presAssocID="{5DB98468-9F43-41A4-90D2-3B50DCC056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56D8553-9EB8-4D7B-8EF0-1D87D28912A2}" type="pres">
      <dgm:prSet presAssocID="{37134930-F9AE-4659-B337-B7594C197338}" presName="composite" presStyleCnt="0"/>
      <dgm:spPr/>
    </dgm:pt>
    <dgm:pt modelId="{6A78D527-38B2-4E59-8DDC-91791162CF48}" type="pres">
      <dgm:prSet presAssocID="{37134930-F9AE-4659-B337-B7594C19733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8ADDFB-1964-4435-AFC0-E0DDB79B9B08}" type="pres">
      <dgm:prSet presAssocID="{37134930-F9AE-4659-B337-B7594C197338}" presName="descendantText" presStyleLbl="alignAcc1" presStyleIdx="0" presStyleCnt="5" custScaleY="101443" custLinFactNeighborX="-255" custLinFactNeighborY="1657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B14331-86FA-49AB-8F39-13C08CD3DAD1}" type="pres">
      <dgm:prSet presAssocID="{AB3D15DA-42F4-4319-B9CC-BC594571C79A}" presName="sp" presStyleCnt="0"/>
      <dgm:spPr/>
    </dgm:pt>
    <dgm:pt modelId="{EF8D6407-72CD-4849-A92B-F794633062F5}" type="pres">
      <dgm:prSet presAssocID="{143B2B9E-AAC5-45B8-BA6E-4DC4C9A2FC5D}" presName="composite" presStyleCnt="0"/>
      <dgm:spPr/>
    </dgm:pt>
    <dgm:pt modelId="{75DD1041-ADDB-437B-8EE0-9E3DF7CD0CA7}" type="pres">
      <dgm:prSet presAssocID="{143B2B9E-AAC5-45B8-BA6E-4DC4C9A2FC5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DC1D4A5-51D2-4E53-BFB7-2CE831087723}" type="pres">
      <dgm:prSet presAssocID="{143B2B9E-AAC5-45B8-BA6E-4DC4C9A2FC5D}" presName="descendantText" presStyleLbl="alignAcc1" presStyleIdx="1" presStyleCnt="5" custLinFactNeighborX="7" custLinFactNeighborY="360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425EF7-1413-43E7-A5D6-CABF47D28A52}" type="pres">
      <dgm:prSet presAssocID="{BBCC99F9-88DB-4D56-AB4E-CA64FF048CD1}" presName="sp" presStyleCnt="0"/>
      <dgm:spPr/>
    </dgm:pt>
    <dgm:pt modelId="{DC4F51C9-D61B-40D5-9FB0-40C3A11319E2}" type="pres">
      <dgm:prSet presAssocID="{D4388FD3-9247-43DE-8EDF-14220F7B7799}" presName="composite" presStyleCnt="0"/>
      <dgm:spPr/>
    </dgm:pt>
    <dgm:pt modelId="{27F4FCE8-88C7-4D64-A829-5635555F0B15}" type="pres">
      <dgm:prSet presAssocID="{D4388FD3-9247-43DE-8EDF-14220F7B779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4D24C1A-32E4-4828-A44C-37117E0F5DFA}" type="pres">
      <dgm:prSet presAssocID="{D4388FD3-9247-43DE-8EDF-14220F7B7799}" presName="descendantText" presStyleLbl="alignAcc1" presStyleIdx="2" presStyleCnt="5" custScaleY="114360" custLinFactNeighborX="7" custLinFactNeighborY="-109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BA6AE0-476A-49C2-A754-F1C5214CC855}" type="pres">
      <dgm:prSet presAssocID="{8D60E61A-9362-4D0B-819F-A702F455CD49}" presName="sp" presStyleCnt="0"/>
      <dgm:spPr/>
    </dgm:pt>
    <dgm:pt modelId="{6831EFDD-5252-4E1E-ACF7-BBA5E93625C6}" type="pres">
      <dgm:prSet presAssocID="{A6E46FAD-9DDE-43D5-8326-39E926278BF7}" presName="composite" presStyleCnt="0"/>
      <dgm:spPr/>
    </dgm:pt>
    <dgm:pt modelId="{A0ECB664-2D1E-4024-872E-072C25C23E95}" type="pres">
      <dgm:prSet presAssocID="{A6E46FAD-9DDE-43D5-8326-39E926278BF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4E7DE2B-80C9-4118-8FCC-C93FAB0A2AAD}" type="pres">
      <dgm:prSet presAssocID="{A6E46FAD-9DDE-43D5-8326-39E926278BF7}" presName="descendantText" presStyleLbl="alignAcc1" presStyleIdx="3" presStyleCnt="5" custLinFactNeighborX="-169" custLinFactNeighborY="-837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8C6F23-BF20-46D5-800F-7D6C5C700F0A}" type="pres">
      <dgm:prSet presAssocID="{DC77BE0E-961D-43CA-8668-B8036B1E8A6E}" presName="sp" presStyleCnt="0"/>
      <dgm:spPr/>
    </dgm:pt>
    <dgm:pt modelId="{77BF0C54-FAED-4784-B594-0FA6FFE362CB}" type="pres">
      <dgm:prSet presAssocID="{63875F17-E88E-4416-A4EF-F654A5BFBD4C}" presName="composite" presStyleCnt="0"/>
      <dgm:spPr/>
    </dgm:pt>
    <dgm:pt modelId="{89AA5853-F1EB-46E3-B843-65032A1DE235}" type="pres">
      <dgm:prSet presAssocID="{63875F17-E88E-4416-A4EF-F654A5BFBD4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693CEF-8F82-4BA7-9738-C465CC098A01}" type="pres">
      <dgm:prSet presAssocID="{63875F17-E88E-4416-A4EF-F654A5BFBD4C}" presName="descendantText" presStyleLbl="alignAcc1" presStyleIdx="4" presStyleCnt="5" custScaleY="186186" custLinFactNeighborX="-169" custLinFactNeighborY="-1604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1F88F51-A724-4B89-93FD-AC450D7030D5}" srcId="{D4388FD3-9247-43DE-8EDF-14220F7B7799}" destId="{A2351CF7-CE53-40DC-8DBA-6B2055BAD805}" srcOrd="0" destOrd="0" parTransId="{7B0FCADA-CB5D-4F63-8021-9676B2F969CC}" sibTransId="{97A144AC-2F8D-480D-B4BE-A0DB508CCC22}"/>
    <dgm:cxn modelId="{891BCB56-0562-4A0A-8A13-9027AB58B2AD}" srcId="{63875F17-E88E-4416-A4EF-F654A5BFBD4C}" destId="{ECF5AE46-F44C-44CC-AEED-76B2987FE8A2}" srcOrd="0" destOrd="0" parTransId="{7DAEF7D7-DD66-4D34-A48B-1ABA16DC1D8E}" sibTransId="{6227AB3E-E42A-4E77-A525-8B891622C82B}"/>
    <dgm:cxn modelId="{17C27138-DC4C-4307-838E-7A22CCB0971E}" type="presOf" srcId="{143B2B9E-AAC5-45B8-BA6E-4DC4C9A2FC5D}" destId="{75DD1041-ADDB-437B-8EE0-9E3DF7CD0CA7}" srcOrd="0" destOrd="0" presId="urn:microsoft.com/office/officeart/2005/8/layout/chevron2"/>
    <dgm:cxn modelId="{46D48DC5-8685-444E-8A62-200550F6815C}" type="presOf" srcId="{ECF5AE46-F44C-44CC-AEED-76B2987FE8A2}" destId="{F2693CEF-8F82-4BA7-9738-C465CC098A01}" srcOrd="0" destOrd="0" presId="urn:microsoft.com/office/officeart/2005/8/layout/chevron2"/>
    <dgm:cxn modelId="{2B72E2B3-4DC0-4177-9987-D1AFA2E3B672}" type="presOf" srcId="{A2351CF7-CE53-40DC-8DBA-6B2055BAD805}" destId="{F4D24C1A-32E4-4828-A44C-37117E0F5DFA}" srcOrd="0" destOrd="0" presId="urn:microsoft.com/office/officeart/2005/8/layout/chevron2"/>
    <dgm:cxn modelId="{3AD6E3B8-D653-4DAF-ABFD-C9AC8C3A0028}" srcId="{37134930-F9AE-4659-B337-B7594C197338}" destId="{3F5F72B3-AC9C-471F-A517-266AEC1CBC53}" srcOrd="0" destOrd="0" parTransId="{0625E023-2F13-4AF6-B8A6-BD0F7FB7E955}" sibTransId="{8061B3B8-8532-4663-9AC3-E334172A3F8B}"/>
    <dgm:cxn modelId="{3A1F1DA2-7511-4605-BFF5-E7C787CD5AB6}" srcId="{143B2B9E-AAC5-45B8-BA6E-4DC4C9A2FC5D}" destId="{DE98EC38-7A99-42F4-B8F8-9BDC0D87B784}" srcOrd="0" destOrd="0" parTransId="{042F6781-E654-45F1-A202-6EE34274E5BC}" sibTransId="{4825DA8F-EE88-4105-9EA3-6EA3E0E1BEC5}"/>
    <dgm:cxn modelId="{FAE8ADC3-FE27-45D3-A14D-8B11E1D45690}" type="presOf" srcId="{DE98EC38-7A99-42F4-B8F8-9BDC0D87B784}" destId="{1DC1D4A5-51D2-4E53-BFB7-2CE831087723}" srcOrd="0" destOrd="0" presId="urn:microsoft.com/office/officeart/2005/8/layout/chevron2"/>
    <dgm:cxn modelId="{F31B976A-4252-4155-A914-D1E13D393AC9}" type="presOf" srcId="{D4388FD3-9247-43DE-8EDF-14220F7B7799}" destId="{27F4FCE8-88C7-4D64-A829-5635555F0B15}" srcOrd="0" destOrd="0" presId="urn:microsoft.com/office/officeart/2005/8/layout/chevron2"/>
    <dgm:cxn modelId="{60818DA6-D106-4A22-8261-8A23038BA578}" type="presOf" srcId="{3F5F72B3-AC9C-471F-A517-266AEC1CBC53}" destId="{C18ADDFB-1964-4435-AFC0-E0DDB79B9B08}" srcOrd="0" destOrd="0" presId="urn:microsoft.com/office/officeart/2005/8/layout/chevron2"/>
    <dgm:cxn modelId="{61481B48-83D3-4BC4-B1A0-A3C728C8E79C}" type="presOf" srcId="{5DB98468-9F43-41A4-90D2-3B50DCC05679}" destId="{4E5D7696-733C-427C-92D5-3CD12DE75AEA}" srcOrd="0" destOrd="0" presId="urn:microsoft.com/office/officeart/2005/8/layout/chevron2"/>
    <dgm:cxn modelId="{AD5788A2-0B7F-4A5B-A9DE-243E0EA97CF0}" srcId="{5DB98468-9F43-41A4-90D2-3B50DCC05679}" destId="{37134930-F9AE-4659-B337-B7594C197338}" srcOrd="0" destOrd="0" parTransId="{F369F48D-4C37-4C12-89E8-93727F8DF9E3}" sibTransId="{AB3D15DA-42F4-4319-B9CC-BC594571C79A}"/>
    <dgm:cxn modelId="{60E4FE37-E982-4C70-B29C-345675659367}" srcId="{5DB98468-9F43-41A4-90D2-3B50DCC05679}" destId="{143B2B9E-AAC5-45B8-BA6E-4DC4C9A2FC5D}" srcOrd="1" destOrd="0" parTransId="{9AE76DE6-EC6D-4686-BF2A-7014EBB66488}" sibTransId="{BBCC99F9-88DB-4D56-AB4E-CA64FF048CD1}"/>
    <dgm:cxn modelId="{F226CB65-53C3-4B42-997F-BA0A5125C1FC}" srcId="{5DB98468-9F43-41A4-90D2-3B50DCC05679}" destId="{D4388FD3-9247-43DE-8EDF-14220F7B7799}" srcOrd="2" destOrd="0" parTransId="{4974DDEC-CEF8-49E7-B9DF-8C7EA7A6464D}" sibTransId="{8D60E61A-9362-4D0B-819F-A702F455CD49}"/>
    <dgm:cxn modelId="{BAEC956C-52F6-466E-ACCF-C45D9F551CCE}" srcId="{A6E46FAD-9DDE-43D5-8326-39E926278BF7}" destId="{13735A26-B3A7-46EB-94F7-4B9C7ECBD97F}" srcOrd="0" destOrd="0" parTransId="{41E684EF-17F6-4475-90BE-34E793502A52}" sibTransId="{B869A1E9-2674-4EA4-9D54-C1A3773CE27A}"/>
    <dgm:cxn modelId="{A54D4806-3A46-49A7-86B1-D7BCA857FA8B}" srcId="{5DB98468-9F43-41A4-90D2-3B50DCC05679}" destId="{63875F17-E88E-4416-A4EF-F654A5BFBD4C}" srcOrd="4" destOrd="0" parTransId="{C4DCFDBB-2926-48C1-91A8-77EE5347A68A}" sibTransId="{5732C001-95B6-48EE-BD2A-9C8278D1B81E}"/>
    <dgm:cxn modelId="{7F146F43-71B9-480C-B1BA-154F7A893AEA}" srcId="{5DB98468-9F43-41A4-90D2-3B50DCC05679}" destId="{A6E46FAD-9DDE-43D5-8326-39E926278BF7}" srcOrd="3" destOrd="0" parTransId="{3D5C8E4F-0FC4-4354-9D41-976054A204E2}" sibTransId="{DC77BE0E-961D-43CA-8668-B8036B1E8A6E}"/>
    <dgm:cxn modelId="{F0D7A26D-0D24-47AE-A066-0A76A719FD87}" type="presOf" srcId="{63875F17-E88E-4416-A4EF-F654A5BFBD4C}" destId="{89AA5853-F1EB-46E3-B843-65032A1DE235}" srcOrd="0" destOrd="0" presId="urn:microsoft.com/office/officeart/2005/8/layout/chevron2"/>
    <dgm:cxn modelId="{E257E9AB-230C-4956-B25F-0E095F4C9ACA}" type="presOf" srcId="{37134930-F9AE-4659-B337-B7594C197338}" destId="{6A78D527-38B2-4E59-8DDC-91791162CF48}" srcOrd="0" destOrd="0" presId="urn:microsoft.com/office/officeart/2005/8/layout/chevron2"/>
    <dgm:cxn modelId="{BA2AB63F-513D-4A21-BD84-083C231826D2}" type="presOf" srcId="{13735A26-B3A7-46EB-94F7-4B9C7ECBD97F}" destId="{F4E7DE2B-80C9-4118-8FCC-C93FAB0A2AAD}" srcOrd="0" destOrd="0" presId="urn:microsoft.com/office/officeart/2005/8/layout/chevron2"/>
    <dgm:cxn modelId="{95B5DA6A-A6CF-4F0C-A9CA-FA39F053236E}" type="presOf" srcId="{A6E46FAD-9DDE-43D5-8326-39E926278BF7}" destId="{A0ECB664-2D1E-4024-872E-072C25C23E95}" srcOrd="0" destOrd="0" presId="urn:microsoft.com/office/officeart/2005/8/layout/chevron2"/>
    <dgm:cxn modelId="{D452F5F9-064E-49FD-BBDE-2F716A9E9985}" type="presParOf" srcId="{4E5D7696-733C-427C-92D5-3CD12DE75AEA}" destId="{556D8553-9EB8-4D7B-8EF0-1D87D28912A2}" srcOrd="0" destOrd="0" presId="urn:microsoft.com/office/officeart/2005/8/layout/chevron2"/>
    <dgm:cxn modelId="{49227971-4DFA-489B-803D-0D9EB4A11003}" type="presParOf" srcId="{556D8553-9EB8-4D7B-8EF0-1D87D28912A2}" destId="{6A78D527-38B2-4E59-8DDC-91791162CF48}" srcOrd="0" destOrd="0" presId="urn:microsoft.com/office/officeart/2005/8/layout/chevron2"/>
    <dgm:cxn modelId="{C2123228-BB1E-4B20-A772-25E907285A5D}" type="presParOf" srcId="{556D8553-9EB8-4D7B-8EF0-1D87D28912A2}" destId="{C18ADDFB-1964-4435-AFC0-E0DDB79B9B08}" srcOrd="1" destOrd="0" presId="urn:microsoft.com/office/officeart/2005/8/layout/chevron2"/>
    <dgm:cxn modelId="{68D45F6C-C334-4EB0-9F84-A40A5A657323}" type="presParOf" srcId="{4E5D7696-733C-427C-92D5-3CD12DE75AEA}" destId="{21B14331-86FA-49AB-8F39-13C08CD3DAD1}" srcOrd="1" destOrd="0" presId="urn:microsoft.com/office/officeart/2005/8/layout/chevron2"/>
    <dgm:cxn modelId="{D001987C-B38F-4CCD-92AC-1FD09E8687AF}" type="presParOf" srcId="{4E5D7696-733C-427C-92D5-3CD12DE75AEA}" destId="{EF8D6407-72CD-4849-A92B-F794633062F5}" srcOrd="2" destOrd="0" presId="urn:microsoft.com/office/officeart/2005/8/layout/chevron2"/>
    <dgm:cxn modelId="{002B3812-B1A5-41A7-B9C1-B2100E365D9A}" type="presParOf" srcId="{EF8D6407-72CD-4849-A92B-F794633062F5}" destId="{75DD1041-ADDB-437B-8EE0-9E3DF7CD0CA7}" srcOrd="0" destOrd="0" presId="urn:microsoft.com/office/officeart/2005/8/layout/chevron2"/>
    <dgm:cxn modelId="{10CC1B53-0DB5-483D-97F6-2DAFC238D4E0}" type="presParOf" srcId="{EF8D6407-72CD-4849-A92B-F794633062F5}" destId="{1DC1D4A5-51D2-4E53-BFB7-2CE831087723}" srcOrd="1" destOrd="0" presId="urn:microsoft.com/office/officeart/2005/8/layout/chevron2"/>
    <dgm:cxn modelId="{F32791EB-3777-44DB-BC11-7CA6C65D1477}" type="presParOf" srcId="{4E5D7696-733C-427C-92D5-3CD12DE75AEA}" destId="{F1425EF7-1413-43E7-A5D6-CABF47D28A52}" srcOrd="3" destOrd="0" presId="urn:microsoft.com/office/officeart/2005/8/layout/chevron2"/>
    <dgm:cxn modelId="{E9D5AD2C-1636-410C-BB9C-4920333B6208}" type="presParOf" srcId="{4E5D7696-733C-427C-92D5-3CD12DE75AEA}" destId="{DC4F51C9-D61B-40D5-9FB0-40C3A11319E2}" srcOrd="4" destOrd="0" presId="urn:microsoft.com/office/officeart/2005/8/layout/chevron2"/>
    <dgm:cxn modelId="{A7877068-A1C9-4DFF-BE6C-608BE04EAB18}" type="presParOf" srcId="{DC4F51C9-D61B-40D5-9FB0-40C3A11319E2}" destId="{27F4FCE8-88C7-4D64-A829-5635555F0B15}" srcOrd="0" destOrd="0" presId="urn:microsoft.com/office/officeart/2005/8/layout/chevron2"/>
    <dgm:cxn modelId="{9CC4CD6C-6584-476B-AA4B-762FC3AA9B45}" type="presParOf" srcId="{DC4F51C9-D61B-40D5-9FB0-40C3A11319E2}" destId="{F4D24C1A-32E4-4828-A44C-37117E0F5DFA}" srcOrd="1" destOrd="0" presId="urn:microsoft.com/office/officeart/2005/8/layout/chevron2"/>
    <dgm:cxn modelId="{8C703D73-AD7A-4F1A-8545-47420A7C7826}" type="presParOf" srcId="{4E5D7696-733C-427C-92D5-3CD12DE75AEA}" destId="{EFBA6AE0-476A-49C2-A754-F1C5214CC855}" srcOrd="5" destOrd="0" presId="urn:microsoft.com/office/officeart/2005/8/layout/chevron2"/>
    <dgm:cxn modelId="{340A1419-0C8C-453E-93A6-98BCD8D8F173}" type="presParOf" srcId="{4E5D7696-733C-427C-92D5-3CD12DE75AEA}" destId="{6831EFDD-5252-4E1E-ACF7-BBA5E93625C6}" srcOrd="6" destOrd="0" presId="urn:microsoft.com/office/officeart/2005/8/layout/chevron2"/>
    <dgm:cxn modelId="{237940F0-7091-44C0-ABF6-071A3E5B5181}" type="presParOf" srcId="{6831EFDD-5252-4E1E-ACF7-BBA5E93625C6}" destId="{A0ECB664-2D1E-4024-872E-072C25C23E95}" srcOrd="0" destOrd="0" presId="urn:microsoft.com/office/officeart/2005/8/layout/chevron2"/>
    <dgm:cxn modelId="{046BB306-11F9-43B3-B238-8FC87B98AD78}" type="presParOf" srcId="{6831EFDD-5252-4E1E-ACF7-BBA5E93625C6}" destId="{F4E7DE2B-80C9-4118-8FCC-C93FAB0A2AAD}" srcOrd="1" destOrd="0" presId="urn:microsoft.com/office/officeart/2005/8/layout/chevron2"/>
    <dgm:cxn modelId="{DC6D1A20-CFC8-4433-BD3E-F826621C3210}" type="presParOf" srcId="{4E5D7696-733C-427C-92D5-3CD12DE75AEA}" destId="{328C6F23-BF20-46D5-800F-7D6C5C700F0A}" srcOrd="7" destOrd="0" presId="urn:microsoft.com/office/officeart/2005/8/layout/chevron2"/>
    <dgm:cxn modelId="{20F5CB05-366A-4431-969E-1DBF651796AF}" type="presParOf" srcId="{4E5D7696-733C-427C-92D5-3CD12DE75AEA}" destId="{77BF0C54-FAED-4784-B594-0FA6FFE362CB}" srcOrd="8" destOrd="0" presId="urn:microsoft.com/office/officeart/2005/8/layout/chevron2"/>
    <dgm:cxn modelId="{A149E388-A225-4659-AFC4-3DAE947B6FA6}" type="presParOf" srcId="{77BF0C54-FAED-4784-B594-0FA6FFE362CB}" destId="{89AA5853-F1EB-46E3-B843-65032A1DE235}" srcOrd="0" destOrd="0" presId="urn:microsoft.com/office/officeart/2005/8/layout/chevron2"/>
    <dgm:cxn modelId="{411240C8-8731-4997-8D22-4914E34D98E0}" type="presParOf" srcId="{77BF0C54-FAED-4784-B594-0FA6FFE362CB}" destId="{F2693CEF-8F82-4BA7-9738-C465CC098A01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7FE89-683F-4A45-9C5C-C0B9E1B98A7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4129F47-92F3-4A90-90C7-ABDE3477EF9E}">
      <dgm:prSet phldrT="[Tekst]" custT="1"/>
      <dgm:spPr/>
      <dgm:t>
        <a:bodyPr/>
        <a:lstStyle/>
        <a:p>
          <a:r>
            <a:rPr lang="nl-NL" sz="800" dirty="0" smtClean="0"/>
            <a:t>Risicoanalyse</a:t>
          </a:r>
          <a:endParaRPr lang="nl-NL" sz="800" dirty="0"/>
        </a:p>
      </dgm:t>
    </dgm:pt>
    <dgm:pt modelId="{2AB83BFD-254D-47B0-899D-4C4E6FFFE21E}" type="parTrans" cxnId="{60AD5AC5-3EB7-4962-8A6E-B02814C34A1C}">
      <dgm:prSet/>
      <dgm:spPr/>
      <dgm:t>
        <a:bodyPr/>
        <a:lstStyle/>
        <a:p>
          <a:endParaRPr lang="nl-NL" sz="2000"/>
        </a:p>
      </dgm:t>
    </dgm:pt>
    <dgm:pt modelId="{AD410D05-3C2E-4B22-8708-DB497BD6F4E7}" type="sibTrans" cxnId="{60AD5AC5-3EB7-4962-8A6E-B02814C34A1C}">
      <dgm:prSet/>
      <dgm:spPr/>
      <dgm:t>
        <a:bodyPr/>
        <a:lstStyle/>
        <a:p>
          <a:endParaRPr lang="nl-NL" sz="2000"/>
        </a:p>
      </dgm:t>
    </dgm:pt>
    <dgm:pt modelId="{7F681273-A28A-442C-A2A2-D7156FAF91E0}">
      <dgm:prSet phldrT="[Tekst]" custT="1"/>
      <dgm:spPr/>
      <dgm:t>
        <a:bodyPr/>
        <a:lstStyle/>
        <a:p>
          <a:r>
            <a:rPr lang="nl-NL" sz="1000" dirty="0"/>
            <a:t>Check</a:t>
          </a:r>
        </a:p>
      </dgm:t>
    </dgm:pt>
    <dgm:pt modelId="{F9FB3F6C-0A43-40B8-84BB-BB33C85BFCA6}" type="parTrans" cxnId="{2C2430CD-BF75-4656-8924-7704623916B0}">
      <dgm:prSet/>
      <dgm:spPr/>
      <dgm:t>
        <a:bodyPr/>
        <a:lstStyle/>
        <a:p>
          <a:endParaRPr lang="nl-NL" sz="2000"/>
        </a:p>
      </dgm:t>
    </dgm:pt>
    <dgm:pt modelId="{C7738126-22B5-4C8A-AE0A-DA72CD328603}" type="sibTrans" cxnId="{2C2430CD-BF75-4656-8924-7704623916B0}">
      <dgm:prSet custT="1"/>
      <dgm:spPr/>
      <dgm:t>
        <a:bodyPr/>
        <a:lstStyle/>
        <a:p>
          <a:endParaRPr lang="nl-NL" sz="1600"/>
        </a:p>
      </dgm:t>
    </dgm:pt>
    <dgm:pt modelId="{C1CDA62F-47CA-45C3-B52A-74D1093D98B1}">
      <dgm:prSet phldrT="[Tekst]" custT="1"/>
      <dgm:spPr/>
      <dgm:t>
        <a:bodyPr/>
        <a:lstStyle/>
        <a:p>
          <a:r>
            <a:rPr lang="nl-NL" sz="1000" dirty="0"/>
            <a:t>Act</a:t>
          </a:r>
        </a:p>
      </dgm:t>
    </dgm:pt>
    <dgm:pt modelId="{173B64A2-FC61-4698-830D-EF504523FA98}" type="parTrans" cxnId="{0CF7B679-7548-43C7-9729-42302A5837D5}">
      <dgm:prSet/>
      <dgm:spPr/>
      <dgm:t>
        <a:bodyPr/>
        <a:lstStyle/>
        <a:p>
          <a:endParaRPr lang="nl-NL" sz="2000"/>
        </a:p>
      </dgm:t>
    </dgm:pt>
    <dgm:pt modelId="{C811E90F-F8D6-4FFB-B1B1-2758359E36FC}" type="sibTrans" cxnId="{0CF7B679-7548-43C7-9729-42302A5837D5}">
      <dgm:prSet custT="1"/>
      <dgm:spPr/>
      <dgm:t>
        <a:bodyPr/>
        <a:lstStyle/>
        <a:p>
          <a:endParaRPr lang="nl-NL" sz="1600"/>
        </a:p>
      </dgm:t>
    </dgm:pt>
    <dgm:pt modelId="{F553C3E2-A9E4-48E1-ADAD-8A781B5E8DF7}">
      <dgm:prSet phldrT="[Tekst]" custT="1"/>
      <dgm:spPr/>
      <dgm:t>
        <a:bodyPr/>
        <a:lstStyle/>
        <a:p>
          <a:r>
            <a:rPr lang="nl-NL" sz="800" dirty="0"/>
            <a:t>Risico’s accepteren of</a:t>
          </a:r>
        </a:p>
      </dgm:t>
    </dgm:pt>
    <dgm:pt modelId="{70FDA3F1-1AFB-4EC1-B729-52B197EA3A48}" type="parTrans" cxnId="{5887AD28-5EB5-480F-BBC2-B34B59287E3B}">
      <dgm:prSet/>
      <dgm:spPr/>
      <dgm:t>
        <a:bodyPr/>
        <a:lstStyle/>
        <a:p>
          <a:endParaRPr lang="nl-NL" sz="2000"/>
        </a:p>
      </dgm:t>
    </dgm:pt>
    <dgm:pt modelId="{DAAAAEC5-E816-4FDE-9BC0-59FCD50725AD}" type="sibTrans" cxnId="{5887AD28-5EB5-480F-BBC2-B34B59287E3B}">
      <dgm:prSet/>
      <dgm:spPr/>
      <dgm:t>
        <a:bodyPr/>
        <a:lstStyle/>
        <a:p>
          <a:endParaRPr lang="nl-NL" sz="2000"/>
        </a:p>
      </dgm:t>
    </dgm:pt>
    <dgm:pt modelId="{DD53B264-DB34-4370-98CF-59619B08E086}">
      <dgm:prSet phldrT="[Tekst]" custT="1"/>
      <dgm:spPr/>
      <dgm:t>
        <a:bodyPr/>
        <a:lstStyle/>
        <a:p>
          <a:r>
            <a:rPr lang="nl-NL" sz="800" dirty="0"/>
            <a:t>Maatregelen </a:t>
          </a:r>
          <a:r>
            <a:rPr lang="nl-NL" sz="800" dirty="0" smtClean="0"/>
            <a:t>voorstellen</a:t>
          </a:r>
          <a:endParaRPr lang="nl-NL" sz="800" dirty="0"/>
        </a:p>
      </dgm:t>
    </dgm:pt>
    <dgm:pt modelId="{AFECF7C0-C0F3-489F-9555-FF1A00CF437D}" type="parTrans" cxnId="{B399EA79-C8F0-44AE-8689-A2A366D492B5}">
      <dgm:prSet/>
      <dgm:spPr/>
      <dgm:t>
        <a:bodyPr/>
        <a:lstStyle/>
        <a:p>
          <a:endParaRPr lang="nl-NL" sz="2000"/>
        </a:p>
      </dgm:t>
    </dgm:pt>
    <dgm:pt modelId="{D3E74E62-A2BD-4122-A495-EEE6D682F12A}" type="sibTrans" cxnId="{B399EA79-C8F0-44AE-8689-A2A366D492B5}">
      <dgm:prSet/>
      <dgm:spPr/>
      <dgm:t>
        <a:bodyPr/>
        <a:lstStyle/>
        <a:p>
          <a:endParaRPr lang="nl-NL" sz="2000"/>
        </a:p>
      </dgm:t>
    </dgm:pt>
    <dgm:pt modelId="{7836152D-5FE4-4151-85C9-CA4F4D6139CE}">
      <dgm:prSet phldrT="[Tekst]" custT="1"/>
      <dgm:spPr/>
      <dgm:t>
        <a:bodyPr/>
        <a:lstStyle/>
        <a:p>
          <a:r>
            <a:rPr lang="nl-NL" sz="1000" dirty="0"/>
            <a:t>Plan</a:t>
          </a:r>
        </a:p>
      </dgm:t>
    </dgm:pt>
    <dgm:pt modelId="{E5B1CF1D-6AE2-4876-88D1-DC994E4E2B46}" type="parTrans" cxnId="{5023B0C1-D73A-46A5-B8DD-CF4222CD1764}">
      <dgm:prSet/>
      <dgm:spPr/>
      <dgm:t>
        <a:bodyPr/>
        <a:lstStyle/>
        <a:p>
          <a:endParaRPr lang="nl-NL" sz="2000"/>
        </a:p>
      </dgm:t>
    </dgm:pt>
    <dgm:pt modelId="{EA9A8DC6-941C-4EA5-9DA3-C69F7E964755}" type="sibTrans" cxnId="{5023B0C1-D73A-46A5-B8DD-CF4222CD1764}">
      <dgm:prSet custT="1"/>
      <dgm:spPr/>
      <dgm:t>
        <a:bodyPr/>
        <a:lstStyle/>
        <a:p>
          <a:endParaRPr lang="nl-NL" sz="1600"/>
        </a:p>
      </dgm:t>
    </dgm:pt>
    <dgm:pt modelId="{4791D13F-38E4-4495-8FCF-0057558A00D8}">
      <dgm:prSet phldrT="[Tekst]" custT="1"/>
      <dgm:spPr/>
      <dgm:t>
        <a:bodyPr/>
        <a:lstStyle/>
        <a:p>
          <a:r>
            <a:rPr lang="nl-NL" sz="800" dirty="0"/>
            <a:t>Monitoren </a:t>
          </a:r>
          <a:r>
            <a:rPr lang="nl-NL" sz="800" dirty="0" smtClean="0"/>
            <a:t>realisatie maatregelen</a:t>
          </a:r>
          <a:endParaRPr lang="nl-NL" sz="800" dirty="0"/>
        </a:p>
      </dgm:t>
    </dgm:pt>
    <dgm:pt modelId="{7727591A-C231-444D-85C3-1E3DC7B59211}" type="parTrans" cxnId="{5466CCCB-D97B-40D4-BEC2-EC354129C95D}">
      <dgm:prSet/>
      <dgm:spPr/>
      <dgm:t>
        <a:bodyPr/>
        <a:lstStyle/>
        <a:p>
          <a:endParaRPr lang="nl-NL" sz="2000"/>
        </a:p>
      </dgm:t>
    </dgm:pt>
    <dgm:pt modelId="{A11C1698-67DD-4DE4-8E23-71B47E5BFA02}" type="sibTrans" cxnId="{5466CCCB-D97B-40D4-BEC2-EC354129C95D}">
      <dgm:prSet/>
      <dgm:spPr/>
      <dgm:t>
        <a:bodyPr/>
        <a:lstStyle/>
        <a:p>
          <a:endParaRPr lang="nl-NL" sz="2000"/>
        </a:p>
      </dgm:t>
    </dgm:pt>
    <dgm:pt modelId="{318FF5B1-3EB1-4E2E-A39D-E75C31BC990A}">
      <dgm:prSet phldrT="[Tekst]" custT="1"/>
      <dgm:spPr/>
      <dgm:t>
        <a:bodyPr/>
        <a:lstStyle/>
        <a:p>
          <a:r>
            <a:rPr lang="nl-NL" sz="800" dirty="0" smtClean="0"/>
            <a:t>Monitoren effectiviteit maatregelen</a:t>
          </a:r>
          <a:endParaRPr lang="nl-NL" sz="800" dirty="0"/>
        </a:p>
      </dgm:t>
    </dgm:pt>
    <dgm:pt modelId="{F78CAA45-BD1E-499E-8D46-AE7CF1804ED6}" type="parTrans" cxnId="{11016B7F-FC22-46A1-B100-A0696E197297}">
      <dgm:prSet/>
      <dgm:spPr/>
      <dgm:t>
        <a:bodyPr/>
        <a:lstStyle/>
        <a:p>
          <a:endParaRPr lang="nl-NL" sz="2000"/>
        </a:p>
      </dgm:t>
    </dgm:pt>
    <dgm:pt modelId="{3A02A545-8334-494B-8552-B4232C856A0C}" type="sibTrans" cxnId="{11016B7F-FC22-46A1-B100-A0696E197297}">
      <dgm:prSet/>
      <dgm:spPr/>
      <dgm:t>
        <a:bodyPr/>
        <a:lstStyle/>
        <a:p>
          <a:endParaRPr lang="nl-NL" sz="2000"/>
        </a:p>
      </dgm:t>
    </dgm:pt>
    <dgm:pt modelId="{FEA0646C-6097-42D4-AE56-1DB5C2914299}">
      <dgm:prSet phldrT="[Tekst]" custT="1"/>
      <dgm:spPr/>
      <dgm:t>
        <a:bodyPr/>
        <a:lstStyle/>
        <a:p>
          <a:r>
            <a:rPr lang="nl-NL" sz="800" dirty="0"/>
            <a:t>Opstellen </a:t>
          </a:r>
          <a:r>
            <a:rPr lang="nl-NL" sz="800" dirty="0" smtClean="0"/>
            <a:t>verbeterplannen</a:t>
          </a:r>
          <a:endParaRPr lang="nl-NL" sz="800" dirty="0"/>
        </a:p>
      </dgm:t>
    </dgm:pt>
    <dgm:pt modelId="{2CABA9EA-787F-425C-B6EE-5F02C02D6367}" type="parTrans" cxnId="{21183148-514B-4585-B9B3-2E2665140D1B}">
      <dgm:prSet/>
      <dgm:spPr/>
      <dgm:t>
        <a:bodyPr/>
        <a:lstStyle/>
        <a:p>
          <a:endParaRPr lang="nl-NL" sz="2000"/>
        </a:p>
      </dgm:t>
    </dgm:pt>
    <dgm:pt modelId="{F8328F67-4DAA-461E-A7AF-4BF172187750}" type="sibTrans" cxnId="{21183148-514B-4585-B9B3-2E2665140D1B}">
      <dgm:prSet/>
      <dgm:spPr/>
      <dgm:t>
        <a:bodyPr/>
        <a:lstStyle/>
        <a:p>
          <a:endParaRPr lang="nl-NL" sz="2000"/>
        </a:p>
      </dgm:t>
    </dgm:pt>
    <dgm:pt modelId="{29E97D2F-8342-4B3A-B16D-9523C4BEBFA6}">
      <dgm:prSet phldrT="[Tekst]" custT="1"/>
      <dgm:spPr/>
      <dgm:t>
        <a:bodyPr/>
        <a:lstStyle/>
        <a:p>
          <a:r>
            <a:rPr lang="nl-NL" sz="800" dirty="0"/>
            <a:t>Realisatie </a:t>
          </a:r>
          <a:r>
            <a:rPr lang="nl-NL" sz="800" dirty="0" smtClean="0"/>
            <a:t> / implementatie maatregelen</a:t>
          </a:r>
          <a:endParaRPr lang="nl-NL" sz="800" dirty="0"/>
        </a:p>
      </dgm:t>
    </dgm:pt>
    <dgm:pt modelId="{9DB12BEA-D17A-49D5-9718-8CAF3E7E5150}">
      <dgm:prSet phldrT="[Tekst]" custT="1"/>
      <dgm:spPr/>
      <dgm:t>
        <a:bodyPr/>
        <a:lstStyle/>
        <a:p>
          <a:r>
            <a:rPr lang="nl-NL" sz="800" dirty="0" smtClean="0"/>
            <a:t>Ontwerp en financiering maatregelen</a:t>
          </a:r>
          <a:endParaRPr lang="nl-NL" sz="800" dirty="0"/>
        </a:p>
      </dgm:t>
    </dgm:pt>
    <dgm:pt modelId="{8AFE3D02-9601-434B-AD42-2DB3D69DEB2F}">
      <dgm:prSet phldrT="[Tekst]" custT="1"/>
      <dgm:spPr/>
      <dgm:t>
        <a:bodyPr/>
        <a:lstStyle/>
        <a:p>
          <a:r>
            <a:rPr lang="nl-NL" sz="1000" dirty="0"/>
            <a:t>Do</a:t>
          </a:r>
        </a:p>
      </dgm:t>
    </dgm:pt>
    <dgm:pt modelId="{DBDA681F-B0B3-4BA6-9724-BCC94FB9E0E6}" type="sibTrans" cxnId="{230F77C9-F132-4995-979E-D8C4BBD6082E}">
      <dgm:prSet custT="1"/>
      <dgm:spPr/>
      <dgm:t>
        <a:bodyPr/>
        <a:lstStyle/>
        <a:p>
          <a:endParaRPr lang="nl-NL" sz="1600"/>
        </a:p>
      </dgm:t>
    </dgm:pt>
    <dgm:pt modelId="{A0E77827-BF89-4902-8FA6-C29A373B07A1}" type="parTrans" cxnId="{230F77C9-F132-4995-979E-D8C4BBD6082E}">
      <dgm:prSet/>
      <dgm:spPr/>
      <dgm:t>
        <a:bodyPr/>
        <a:lstStyle/>
        <a:p>
          <a:endParaRPr lang="nl-NL" sz="2000"/>
        </a:p>
      </dgm:t>
    </dgm:pt>
    <dgm:pt modelId="{5E673021-E992-43EE-997D-867BC110D225}" type="sibTrans" cxnId="{B47ABDD9-CEB6-4B97-A5A3-CC1801F7FE37}">
      <dgm:prSet/>
      <dgm:spPr/>
      <dgm:t>
        <a:bodyPr/>
        <a:lstStyle/>
        <a:p>
          <a:endParaRPr lang="nl-NL" sz="2000"/>
        </a:p>
      </dgm:t>
    </dgm:pt>
    <dgm:pt modelId="{6F5FC97C-0330-417C-BAB9-BEE225344D2B}" type="parTrans" cxnId="{B47ABDD9-CEB6-4B97-A5A3-CC1801F7FE37}">
      <dgm:prSet/>
      <dgm:spPr/>
      <dgm:t>
        <a:bodyPr/>
        <a:lstStyle/>
        <a:p>
          <a:endParaRPr lang="nl-NL" sz="2000"/>
        </a:p>
      </dgm:t>
    </dgm:pt>
    <dgm:pt modelId="{78ED813A-C3DA-4E31-B3C3-C25283C020A5}" type="sibTrans" cxnId="{5860E6FF-7376-48C4-8F6D-28E4349DA7B9}">
      <dgm:prSet/>
      <dgm:spPr/>
      <dgm:t>
        <a:bodyPr/>
        <a:lstStyle/>
        <a:p>
          <a:endParaRPr lang="nl-NL" sz="2000"/>
        </a:p>
      </dgm:t>
    </dgm:pt>
    <dgm:pt modelId="{2B4DDA83-7874-403A-BF90-5DA781EC9AC5}" type="parTrans" cxnId="{5860E6FF-7376-48C4-8F6D-28E4349DA7B9}">
      <dgm:prSet/>
      <dgm:spPr/>
      <dgm:t>
        <a:bodyPr/>
        <a:lstStyle/>
        <a:p>
          <a:endParaRPr lang="nl-NL" sz="2000"/>
        </a:p>
      </dgm:t>
    </dgm:pt>
    <dgm:pt modelId="{94AE0721-7496-4700-801D-7990E64442B4}" type="pres">
      <dgm:prSet presAssocID="{6AA7FE89-683F-4A45-9C5C-C0B9E1B98A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C5143EE-6AE9-4413-9FDD-2223FF699E3D}" type="pres">
      <dgm:prSet presAssocID="{7836152D-5FE4-4151-85C9-CA4F4D6139CE}" presName="node" presStyleLbl="node1" presStyleIdx="0" presStyleCnt="4" custScaleX="123365" custScaleY="12336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0A8F10-6776-4B2F-8714-AEEC230DF047}" type="pres">
      <dgm:prSet presAssocID="{EA9A8DC6-941C-4EA5-9DA3-C69F7E964755}" presName="sibTrans" presStyleLbl="sibTrans2D1" presStyleIdx="0" presStyleCnt="4"/>
      <dgm:spPr/>
      <dgm:t>
        <a:bodyPr/>
        <a:lstStyle/>
        <a:p>
          <a:endParaRPr lang="nl-NL"/>
        </a:p>
      </dgm:t>
    </dgm:pt>
    <dgm:pt modelId="{A76C41CB-2A94-4D8D-B3F4-AD6B8F279D20}" type="pres">
      <dgm:prSet presAssocID="{EA9A8DC6-941C-4EA5-9DA3-C69F7E964755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8FF113DE-80C6-47B1-A9A3-D7407F4A62E6}" type="pres">
      <dgm:prSet presAssocID="{8AFE3D02-9601-434B-AD42-2DB3D69DEB2F}" presName="node" presStyleLbl="node1" presStyleIdx="1" presStyleCnt="4" custScaleX="118241" custScaleY="11824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1B6B83-47BF-401A-9BBB-E8ACF28DB9A5}" type="pres">
      <dgm:prSet presAssocID="{DBDA681F-B0B3-4BA6-9724-BCC94FB9E0E6}" presName="sibTrans" presStyleLbl="sibTrans2D1" presStyleIdx="1" presStyleCnt="4"/>
      <dgm:spPr/>
      <dgm:t>
        <a:bodyPr/>
        <a:lstStyle/>
        <a:p>
          <a:endParaRPr lang="nl-NL"/>
        </a:p>
      </dgm:t>
    </dgm:pt>
    <dgm:pt modelId="{F3F483F7-CEDC-4064-A828-539A5501FDE9}" type="pres">
      <dgm:prSet presAssocID="{DBDA681F-B0B3-4BA6-9724-BCC94FB9E0E6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2214993B-415A-478C-A6F4-25876E9EDBA6}" type="pres">
      <dgm:prSet presAssocID="{7F681273-A28A-442C-A2A2-D7156FAF91E0}" presName="node" presStyleLbl="node1" presStyleIdx="2" presStyleCnt="4" custScaleX="125045" custScaleY="12504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76A49B-BFA1-49CC-9212-4B01A13A9128}" type="pres">
      <dgm:prSet presAssocID="{C7738126-22B5-4C8A-AE0A-DA72CD328603}" presName="sibTrans" presStyleLbl="sibTrans2D1" presStyleIdx="2" presStyleCnt="4"/>
      <dgm:spPr/>
      <dgm:t>
        <a:bodyPr/>
        <a:lstStyle/>
        <a:p>
          <a:endParaRPr lang="nl-NL"/>
        </a:p>
      </dgm:t>
    </dgm:pt>
    <dgm:pt modelId="{70E65103-7499-49EA-A02C-524DE0FACB21}" type="pres">
      <dgm:prSet presAssocID="{C7738126-22B5-4C8A-AE0A-DA72CD328603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FA7E54E6-4A65-46E5-A9B4-0D45EE19759C}" type="pres">
      <dgm:prSet presAssocID="{C1CDA62F-47CA-45C3-B52A-74D1093D98B1}" presName="node" presStyleLbl="node1" presStyleIdx="3" presStyleCnt="4" custScaleX="119004" custScaleY="11900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22D482-C1DE-4A20-B6B9-E9CE5C967DCB}" type="pres">
      <dgm:prSet presAssocID="{C811E90F-F8D6-4FFB-B1B1-2758359E36FC}" presName="sibTrans" presStyleLbl="sibTrans2D1" presStyleIdx="3" presStyleCnt="4"/>
      <dgm:spPr/>
      <dgm:t>
        <a:bodyPr/>
        <a:lstStyle/>
        <a:p>
          <a:endParaRPr lang="nl-NL"/>
        </a:p>
      </dgm:t>
    </dgm:pt>
    <dgm:pt modelId="{7C31D365-38D8-4369-A94B-C190E246E5D5}" type="pres">
      <dgm:prSet presAssocID="{C811E90F-F8D6-4FFB-B1B1-2758359E36FC}" presName="connectorText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F43D79C9-FB66-4A4E-97E4-8C6CD3B703B4}" type="presOf" srcId="{C7738126-22B5-4C8A-AE0A-DA72CD328603}" destId="{70E65103-7499-49EA-A02C-524DE0FACB21}" srcOrd="1" destOrd="0" presId="urn:microsoft.com/office/officeart/2005/8/layout/cycle2"/>
    <dgm:cxn modelId="{71B72BD0-BBAE-4994-BD6C-2073F66D8B54}" type="presOf" srcId="{4791D13F-38E4-4495-8FCF-0057558A00D8}" destId="{2214993B-415A-478C-A6F4-25876E9EDBA6}" srcOrd="0" destOrd="1" presId="urn:microsoft.com/office/officeart/2005/8/layout/cycle2"/>
    <dgm:cxn modelId="{60AD5AC5-3EB7-4962-8A6E-B02814C34A1C}" srcId="{7836152D-5FE4-4151-85C9-CA4F4D6139CE}" destId="{74129F47-92F3-4A90-90C7-ABDE3477EF9E}" srcOrd="0" destOrd="0" parTransId="{2AB83BFD-254D-47B0-899D-4C4E6FFFE21E}" sibTransId="{AD410D05-3C2E-4B22-8708-DB497BD6F4E7}"/>
    <dgm:cxn modelId="{FE3C8990-95EE-4DA7-883F-5D770AE75D48}" type="presOf" srcId="{7836152D-5FE4-4151-85C9-CA4F4D6139CE}" destId="{DC5143EE-6AE9-4413-9FDD-2223FF699E3D}" srcOrd="0" destOrd="0" presId="urn:microsoft.com/office/officeart/2005/8/layout/cycle2"/>
    <dgm:cxn modelId="{D165CA7A-EFB4-4D13-B164-7FD99306B3D8}" type="presOf" srcId="{C811E90F-F8D6-4FFB-B1B1-2758359E36FC}" destId="{7C31D365-38D8-4369-A94B-C190E246E5D5}" srcOrd="1" destOrd="0" presId="urn:microsoft.com/office/officeart/2005/8/layout/cycle2"/>
    <dgm:cxn modelId="{F1FB528B-C6DE-4048-B246-21C8A8CBDC73}" type="presOf" srcId="{9DB12BEA-D17A-49D5-9718-8CAF3E7E5150}" destId="{8FF113DE-80C6-47B1-A9A3-D7407F4A62E6}" srcOrd="0" destOrd="1" presId="urn:microsoft.com/office/officeart/2005/8/layout/cycle2"/>
    <dgm:cxn modelId="{3D5DB534-2D22-490F-A565-490CE4CB231F}" type="presOf" srcId="{29E97D2F-8342-4B3A-B16D-9523C4BEBFA6}" destId="{8FF113DE-80C6-47B1-A9A3-D7407F4A62E6}" srcOrd="0" destOrd="2" presId="urn:microsoft.com/office/officeart/2005/8/layout/cycle2"/>
    <dgm:cxn modelId="{B399EA79-C8F0-44AE-8689-A2A366D492B5}" srcId="{74129F47-92F3-4A90-90C7-ABDE3477EF9E}" destId="{DD53B264-DB34-4370-98CF-59619B08E086}" srcOrd="1" destOrd="0" parTransId="{AFECF7C0-C0F3-489F-9555-FF1A00CF437D}" sibTransId="{D3E74E62-A2BD-4122-A495-EEE6D682F12A}"/>
    <dgm:cxn modelId="{230F77C9-F132-4995-979E-D8C4BBD6082E}" srcId="{6AA7FE89-683F-4A45-9C5C-C0B9E1B98A7A}" destId="{8AFE3D02-9601-434B-AD42-2DB3D69DEB2F}" srcOrd="1" destOrd="0" parTransId="{A0E77827-BF89-4902-8FA6-C29A373B07A1}" sibTransId="{DBDA681F-B0B3-4BA6-9724-BCC94FB9E0E6}"/>
    <dgm:cxn modelId="{5023B0C1-D73A-46A5-B8DD-CF4222CD1764}" srcId="{6AA7FE89-683F-4A45-9C5C-C0B9E1B98A7A}" destId="{7836152D-5FE4-4151-85C9-CA4F4D6139CE}" srcOrd="0" destOrd="0" parTransId="{E5B1CF1D-6AE2-4876-88D1-DC994E4E2B46}" sibTransId="{EA9A8DC6-941C-4EA5-9DA3-C69F7E964755}"/>
    <dgm:cxn modelId="{0CF7B679-7548-43C7-9729-42302A5837D5}" srcId="{6AA7FE89-683F-4A45-9C5C-C0B9E1B98A7A}" destId="{C1CDA62F-47CA-45C3-B52A-74D1093D98B1}" srcOrd="3" destOrd="0" parTransId="{173B64A2-FC61-4698-830D-EF504523FA98}" sibTransId="{C811E90F-F8D6-4FFB-B1B1-2758359E36FC}"/>
    <dgm:cxn modelId="{7E96735C-344C-4CBF-BA9A-F9399C6A6A9C}" type="presOf" srcId="{F553C3E2-A9E4-48E1-ADAD-8A781B5E8DF7}" destId="{DC5143EE-6AE9-4413-9FDD-2223FF699E3D}" srcOrd="0" destOrd="2" presId="urn:microsoft.com/office/officeart/2005/8/layout/cycle2"/>
    <dgm:cxn modelId="{5466CCCB-D97B-40D4-BEC2-EC354129C95D}" srcId="{7F681273-A28A-442C-A2A2-D7156FAF91E0}" destId="{4791D13F-38E4-4495-8FCF-0057558A00D8}" srcOrd="0" destOrd="0" parTransId="{7727591A-C231-444D-85C3-1E3DC7B59211}" sibTransId="{A11C1698-67DD-4DE4-8E23-71B47E5BFA02}"/>
    <dgm:cxn modelId="{2FDE0FB5-1A8B-4845-BEE5-55B2C1DF5DDF}" type="presOf" srcId="{DBDA681F-B0B3-4BA6-9724-BCC94FB9E0E6}" destId="{F3F483F7-CEDC-4064-A828-539A5501FDE9}" srcOrd="1" destOrd="0" presId="urn:microsoft.com/office/officeart/2005/8/layout/cycle2"/>
    <dgm:cxn modelId="{2C2430CD-BF75-4656-8924-7704623916B0}" srcId="{6AA7FE89-683F-4A45-9C5C-C0B9E1B98A7A}" destId="{7F681273-A28A-442C-A2A2-D7156FAF91E0}" srcOrd="2" destOrd="0" parTransId="{F9FB3F6C-0A43-40B8-84BB-BB33C85BFCA6}" sibTransId="{C7738126-22B5-4C8A-AE0A-DA72CD328603}"/>
    <dgm:cxn modelId="{34C11EBC-3D68-467C-9EEF-C01B8B5B87E1}" type="presOf" srcId="{C7738126-22B5-4C8A-AE0A-DA72CD328603}" destId="{EE76A49B-BFA1-49CC-9212-4B01A13A9128}" srcOrd="0" destOrd="0" presId="urn:microsoft.com/office/officeart/2005/8/layout/cycle2"/>
    <dgm:cxn modelId="{F5893C55-0107-4A72-B95D-50D8013F7295}" type="presOf" srcId="{6AA7FE89-683F-4A45-9C5C-C0B9E1B98A7A}" destId="{94AE0721-7496-4700-801D-7990E64442B4}" srcOrd="0" destOrd="0" presId="urn:microsoft.com/office/officeart/2005/8/layout/cycle2"/>
    <dgm:cxn modelId="{66F97CFE-3072-47AC-B094-8EA849F5211C}" type="presOf" srcId="{DD53B264-DB34-4370-98CF-59619B08E086}" destId="{DC5143EE-6AE9-4413-9FDD-2223FF699E3D}" srcOrd="0" destOrd="3" presId="urn:microsoft.com/office/officeart/2005/8/layout/cycle2"/>
    <dgm:cxn modelId="{11016B7F-FC22-46A1-B100-A0696E197297}" srcId="{7F681273-A28A-442C-A2A2-D7156FAF91E0}" destId="{318FF5B1-3EB1-4E2E-A39D-E75C31BC990A}" srcOrd="1" destOrd="0" parTransId="{F78CAA45-BD1E-499E-8D46-AE7CF1804ED6}" sibTransId="{3A02A545-8334-494B-8552-B4232C856A0C}"/>
    <dgm:cxn modelId="{6D50D318-FAAF-4053-855D-6D3BB7D93EFA}" type="presOf" srcId="{74129F47-92F3-4A90-90C7-ABDE3477EF9E}" destId="{DC5143EE-6AE9-4413-9FDD-2223FF699E3D}" srcOrd="0" destOrd="1" presId="urn:microsoft.com/office/officeart/2005/8/layout/cycle2"/>
    <dgm:cxn modelId="{A92C6A6A-4E57-4E1F-9F63-D421FE02817E}" type="presOf" srcId="{FEA0646C-6097-42D4-AE56-1DB5C2914299}" destId="{FA7E54E6-4A65-46E5-A9B4-0D45EE19759C}" srcOrd="0" destOrd="1" presId="urn:microsoft.com/office/officeart/2005/8/layout/cycle2"/>
    <dgm:cxn modelId="{FE0540DF-F15D-48D4-8BFB-E78F6CBD2824}" type="presOf" srcId="{8AFE3D02-9601-434B-AD42-2DB3D69DEB2F}" destId="{8FF113DE-80C6-47B1-A9A3-D7407F4A62E6}" srcOrd="0" destOrd="0" presId="urn:microsoft.com/office/officeart/2005/8/layout/cycle2"/>
    <dgm:cxn modelId="{C4010069-2FAF-4A2A-AD2D-575A08290FB1}" type="presOf" srcId="{7F681273-A28A-442C-A2A2-D7156FAF91E0}" destId="{2214993B-415A-478C-A6F4-25876E9EDBA6}" srcOrd="0" destOrd="0" presId="urn:microsoft.com/office/officeart/2005/8/layout/cycle2"/>
    <dgm:cxn modelId="{21183148-514B-4585-B9B3-2E2665140D1B}" srcId="{C1CDA62F-47CA-45C3-B52A-74D1093D98B1}" destId="{FEA0646C-6097-42D4-AE56-1DB5C2914299}" srcOrd="0" destOrd="0" parTransId="{2CABA9EA-787F-425C-B6EE-5F02C02D6367}" sibTransId="{F8328F67-4DAA-461E-A7AF-4BF172187750}"/>
    <dgm:cxn modelId="{D6AC60F5-29A0-4036-92E1-DA47EFC6DD53}" type="presOf" srcId="{C1CDA62F-47CA-45C3-B52A-74D1093D98B1}" destId="{FA7E54E6-4A65-46E5-A9B4-0D45EE19759C}" srcOrd="0" destOrd="0" presId="urn:microsoft.com/office/officeart/2005/8/layout/cycle2"/>
    <dgm:cxn modelId="{B47ABDD9-CEB6-4B97-A5A3-CC1801F7FE37}" srcId="{8AFE3D02-9601-434B-AD42-2DB3D69DEB2F}" destId="{29E97D2F-8342-4B3A-B16D-9523C4BEBFA6}" srcOrd="1" destOrd="0" parTransId="{6F5FC97C-0330-417C-BAB9-BEE225344D2B}" sibTransId="{5E673021-E992-43EE-997D-867BC110D225}"/>
    <dgm:cxn modelId="{69A8072D-9A71-4389-9859-7119FB08CA51}" type="presOf" srcId="{EA9A8DC6-941C-4EA5-9DA3-C69F7E964755}" destId="{FF0A8F10-6776-4B2F-8714-AEEC230DF047}" srcOrd="0" destOrd="0" presId="urn:microsoft.com/office/officeart/2005/8/layout/cycle2"/>
    <dgm:cxn modelId="{1F2CD68C-7863-4F42-B3B8-EBFC882988A7}" type="presOf" srcId="{DBDA681F-B0B3-4BA6-9724-BCC94FB9E0E6}" destId="{AE1B6B83-47BF-401A-9BBB-E8ACF28DB9A5}" srcOrd="0" destOrd="0" presId="urn:microsoft.com/office/officeart/2005/8/layout/cycle2"/>
    <dgm:cxn modelId="{CC02F7F7-10B6-4B6D-9AE0-55C23CE2D4DD}" type="presOf" srcId="{C811E90F-F8D6-4FFB-B1B1-2758359E36FC}" destId="{7122D482-C1DE-4A20-B6B9-E9CE5C967DCB}" srcOrd="0" destOrd="0" presId="urn:microsoft.com/office/officeart/2005/8/layout/cycle2"/>
    <dgm:cxn modelId="{5860E6FF-7376-48C4-8F6D-28E4349DA7B9}" srcId="{8AFE3D02-9601-434B-AD42-2DB3D69DEB2F}" destId="{9DB12BEA-D17A-49D5-9718-8CAF3E7E5150}" srcOrd="0" destOrd="0" parTransId="{2B4DDA83-7874-403A-BF90-5DA781EC9AC5}" sibTransId="{78ED813A-C3DA-4E31-B3C3-C25283C020A5}"/>
    <dgm:cxn modelId="{5887AD28-5EB5-480F-BBC2-B34B59287E3B}" srcId="{74129F47-92F3-4A90-90C7-ABDE3477EF9E}" destId="{F553C3E2-A9E4-48E1-ADAD-8A781B5E8DF7}" srcOrd="0" destOrd="0" parTransId="{70FDA3F1-1AFB-4EC1-B729-52B197EA3A48}" sibTransId="{DAAAAEC5-E816-4FDE-9BC0-59FCD50725AD}"/>
    <dgm:cxn modelId="{9FC89ECE-376B-45FB-B35F-5AE1400AC653}" type="presOf" srcId="{318FF5B1-3EB1-4E2E-A39D-E75C31BC990A}" destId="{2214993B-415A-478C-A6F4-25876E9EDBA6}" srcOrd="0" destOrd="2" presId="urn:microsoft.com/office/officeart/2005/8/layout/cycle2"/>
    <dgm:cxn modelId="{F61FE166-0400-4902-A205-9567A179F9EF}" type="presOf" srcId="{EA9A8DC6-941C-4EA5-9DA3-C69F7E964755}" destId="{A76C41CB-2A94-4D8D-B3F4-AD6B8F279D20}" srcOrd="1" destOrd="0" presId="urn:microsoft.com/office/officeart/2005/8/layout/cycle2"/>
    <dgm:cxn modelId="{95A0B0DD-8F94-4870-9030-77B9406994DA}" type="presParOf" srcId="{94AE0721-7496-4700-801D-7990E64442B4}" destId="{DC5143EE-6AE9-4413-9FDD-2223FF699E3D}" srcOrd="0" destOrd="0" presId="urn:microsoft.com/office/officeart/2005/8/layout/cycle2"/>
    <dgm:cxn modelId="{EC7E020A-08B9-4164-8732-1C298578D473}" type="presParOf" srcId="{94AE0721-7496-4700-801D-7990E64442B4}" destId="{FF0A8F10-6776-4B2F-8714-AEEC230DF047}" srcOrd="1" destOrd="0" presId="urn:microsoft.com/office/officeart/2005/8/layout/cycle2"/>
    <dgm:cxn modelId="{ED40CC6A-74CD-4173-B246-0DF8970A4117}" type="presParOf" srcId="{FF0A8F10-6776-4B2F-8714-AEEC230DF047}" destId="{A76C41CB-2A94-4D8D-B3F4-AD6B8F279D20}" srcOrd="0" destOrd="0" presId="urn:microsoft.com/office/officeart/2005/8/layout/cycle2"/>
    <dgm:cxn modelId="{592F4B8B-2E7B-47C6-8F38-59560C04CC8D}" type="presParOf" srcId="{94AE0721-7496-4700-801D-7990E64442B4}" destId="{8FF113DE-80C6-47B1-A9A3-D7407F4A62E6}" srcOrd="2" destOrd="0" presId="urn:microsoft.com/office/officeart/2005/8/layout/cycle2"/>
    <dgm:cxn modelId="{5FC21E99-D7E8-415A-9C81-34FACC468058}" type="presParOf" srcId="{94AE0721-7496-4700-801D-7990E64442B4}" destId="{AE1B6B83-47BF-401A-9BBB-E8ACF28DB9A5}" srcOrd="3" destOrd="0" presId="urn:microsoft.com/office/officeart/2005/8/layout/cycle2"/>
    <dgm:cxn modelId="{F6577D66-D8A6-4851-A716-18D6C1A17E5A}" type="presParOf" srcId="{AE1B6B83-47BF-401A-9BBB-E8ACF28DB9A5}" destId="{F3F483F7-CEDC-4064-A828-539A5501FDE9}" srcOrd="0" destOrd="0" presId="urn:microsoft.com/office/officeart/2005/8/layout/cycle2"/>
    <dgm:cxn modelId="{95FC72EA-3F38-495C-ABA7-C544B90ED2E9}" type="presParOf" srcId="{94AE0721-7496-4700-801D-7990E64442B4}" destId="{2214993B-415A-478C-A6F4-25876E9EDBA6}" srcOrd="4" destOrd="0" presId="urn:microsoft.com/office/officeart/2005/8/layout/cycle2"/>
    <dgm:cxn modelId="{08DBF354-19CC-43DE-BF18-509D10C6C871}" type="presParOf" srcId="{94AE0721-7496-4700-801D-7990E64442B4}" destId="{EE76A49B-BFA1-49CC-9212-4B01A13A9128}" srcOrd="5" destOrd="0" presId="urn:microsoft.com/office/officeart/2005/8/layout/cycle2"/>
    <dgm:cxn modelId="{8129FC70-0329-43D8-8EAA-4B0FBC27005B}" type="presParOf" srcId="{EE76A49B-BFA1-49CC-9212-4B01A13A9128}" destId="{70E65103-7499-49EA-A02C-524DE0FACB21}" srcOrd="0" destOrd="0" presId="urn:microsoft.com/office/officeart/2005/8/layout/cycle2"/>
    <dgm:cxn modelId="{33496EC8-4838-48E1-8BBC-3C621611BC16}" type="presParOf" srcId="{94AE0721-7496-4700-801D-7990E64442B4}" destId="{FA7E54E6-4A65-46E5-A9B4-0D45EE19759C}" srcOrd="6" destOrd="0" presId="urn:microsoft.com/office/officeart/2005/8/layout/cycle2"/>
    <dgm:cxn modelId="{02FA36C0-78D4-4090-8A05-2AC082388834}" type="presParOf" srcId="{94AE0721-7496-4700-801D-7990E64442B4}" destId="{7122D482-C1DE-4A20-B6B9-E9CE5C967DCB}" srcOrd="7" destOrd="0" presId="urn:microsoft.com/office/officeart/2005/8/layout/cycle2"/>
    <dgm:cxn modelId="{7AF07621-CCBB-4E5A-AC1A-6F92C617AA0C}" type="presParOf" srcId="{7122D482-C1DE-4A20-B6B9-E9CE5C967DCB}" destId="{7C31D365-38D8-4369-A94B-C190E246E5D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8D527-38B2-4E59-8DDC-91791162CF48}">
      <dsp:nvSpPr>
        <dsp:cNvPr id="0" name=""/>
        <dsp:cNvSpPr/>
      </dsp:nvSpPr>
      <dsp:spPr>
        <a:xfrm rot="5400000">
          <a:off x="-96269" y="102088"/>
          <a:ext cx="641799" cy="449259"/>
        </a:xfrm>
        <a:prstGeom prst="chevron">
          <a:avLst/>
        </a:prstGeom>
        <a:solidFill>
          <a:srgbClr val="1C8EA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/>
            <a:t> 1</a:t>
          </a:r>
        </a:p>
      </dsp:txBody>
      <dsp:txXfrm rot="-5400000">
        <a:off x="2" y="230448"/>
        <a:ext cx="449259" cy="192540"/>
      </dsp:txXfrm>
    </dsp:sp>
    <dsp:sp modelId="{C18ADDFB-1964-4435-AFC0-E0DDB79B9B08}">
      <dsp:nvSpPr>
        <dsp:cNvPr id="0" name=""/>
        <dsp:cNvSpPr/>
      </dsp:nvSpPr>
      <dsp:spPr>
        <a:xfrm rot="5400000">
          <a:off x="3598660" y="-3094623"/>
          <a:ext cx="423411" cy="6756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kern="1200" dirty="0" smtClean="0">
              <a:solidFill>
                <a:prstClr val="black"/>
              </a:solidFill>
            </a:rPr>
            <a:t>Is de leverancier aangesloten bij het </a:t>
          </a:r>
          <a:r>
            <a:rPr lang="nl-NL" sz="1400" kern="1200" dirty="0" err="1" smtClean="0">
              <a:solidFill>
                <a:prstClr val="black"/>
              </a:solidFill>
            </a:rPr>
            <a:t>privacyconvenant</a:t>
          </a:r>
          <a:r>
            <a:rPr lang="nl-NL" sz="1400" kern="1200" dirty="0" smtClean="0">
              <a:solidFill>
                <a:prstClr val="black"/>
              </a:solidFill>
            </a:rPr>
            <a:t>? Zo niet: vraag daar naar! </a:t>
          </a:r>
          <a:endParaRPr lang="nl-NL" sz="1400" kern="1200" dirty="0"/>
        </a:p>
      </dsp:txBody>
      <dsp:txXfrm rot="-5400000">
        <a:off x="432030" y="92676"/>
        <a:ext cx="6736003" cy="382073"/>
      </dsp:txXfrm>
    </dsp:sp>
    <dsp:sp modelId="{75DD1041-ADDB-437B-8EE0-9E3DF7CD0CA7}">
      <dsp:nvSpPr>
        <dsp:cNvPr id="0" name=""/>
        <dsp:cNvSpPr/>
      </dsp:nvSpPr>
      <dsp:spPr>
        <a:xfrm rot="5400000">
          <a:off x="-96269" y="627867"/>
          <a:ext cx="641799" cy="449259"/>
        </a:xfrm>
        <a:prstGeom prst="chevron">
          <a:avLst/>
        </a:prstGeom>
        <a:solidFill>
          <a:srgbClr val="1C8EA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/>
            <a:t> 2</a:t>
          </a:r>
        </a:p>
      </dsp:txBody>
      <dsp:txXfrm rot="-5400000">
        <a:off x="2" y="756227"/>
        <a:ext cx="449259" cy="192540"/>
      </dsp:txXfrm>
    </dsp:sp>
    <dsp:sp modelId="{1DC1D4A5-51D2-4E53-BFB7-2CE831087723}">
      <dsp:nvSpPr>
        <dsp:cNvPr id="0" name=""/>
        <dsp:cNvSpPr/>
      </dsp:nvSpPr>
      <dsp:spPr>
        <a:xfrm rot="5400000">
          <a:off x="3619010" y="-2623110"/>
          <a:ext cx="417169" cy="6756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kern="1200" dirty="0" smtClean="0">
              <a:solidFill>
                <a:prstClr val="black"/>
              </a:solidFill>
            </a:rPr>
            <a:t>Leverancier vult de modelbewerkersovereenkomst en bijlagen in</a:t>
          </a:r>
          <a:endParaRPr lang="nl-NL" sz="1400" kern="1200" dirty="0"/>
        </a:p>
      </dsp:txBody>
      <dsp:txXfrm rot="-5400000">
        <a:off x="449259" y="567006"/>
        <a:ext cx="6736307" cy="376439"/>
      </dsp:txXfrm>
    </dsp:sp>
    <dsp:sp modelId="{27F4FCE8-88C7-4D64-A829-5635555F0B15}">
      <dsp:nvSpPr>
        <dsp:cNvPr id="0" name=""/>
        <dsp:cNvSpPr/>
      </dsp:nvSpPr>
      <dsp:spPr>
        <a:xfrm rot="5400000">
          <a:off x="-96269" y="1183599"/>
          <a:ext cx="641799" cy="449259"/>
        </a:xfrm>
        <a:prstGeom prst="chevron">
          <a:avLst/>
        </a:prstGeom>
        <a:solidFill>
          <a:srgbClr val="1C8EA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/>
            <a:t> 3</a:t>
          </a:r>
        </a:p>
      </dsp:txBody>
      <dsp:txXfrm rot="-5400000">
        <a:off x="2" y="1311959"/>
        <a:ext cx="449259" cy="192540"/>
      </dsp:txXfrm>
    </dsp:sp>
    <dsp:sp modelId="{F4D24C1A-32E4-4828-A44C-37117E0F5DFA}">
      <dsp:nvSpPr>
        <dsp:cNvPr id="0" name=""/>
        <dsp:cNvSpPr/>
      </dsp:nvSpPr>
      <dsp:spPr>
        <a:xfrm rot="5400000">
          <a:off x="3589058" y="-2127942"/>
          <a:ext cx="477075" cy="6756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kern="1200" dirty="0" smtClean="0">
              <a:solidFill>
                <a:prstClr val="black"/>
              </a:solidFill>
            </a:rPr>
            <a:t>Controleer of de overeenkomst klopt: wordt het model gebruikt en worden de juiste persoonsgegevens worden gebruikt </a:t>
          </a:r>
          <a:endParaRPr lang="nl-NL" sz="1400" kern="1200" dirty="0"/>
        </a:p>
      </dsp:txBody>
      <dsp:txXfrm rot="-5400000">
        <a:off x="449260" y="1035145"/>
        <a:ext cx="6733383" cy="430497"/>
      </dsp:txXfrm>
    </dsp:sp>
    <dsp:sp modelId="{A0ECB664-2D1E-4024-872E-072C25C23E95}">
      <dsp:nvSpPr>
        <dsp:cNvPr id="0" name=""/>
        <dsp:cNvSpPr/>
      </dsp:nvSpPr>
      <dsp:spPr>
        <a:xfrm rot="5400000">
          <a:off x="-96269" y="1709378"/>
          <a:ext cx="641799" cy="449259"/>
        </a:xfrm>
        <a:prstGeom prst="chevron">
          <a:avLst/>
        </a:prstGeom>
        <a:solidFill>
          <a:srgbClr val="1C8EA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/>
            <a:t>4</a:t>
          </a:r>
        </a:p>
      </dsp:txBody>
      <dsp:txXfrm rot="-5400000">
        <a:off x="2" y="1837738"/>
        <a:ext cx="449259" cy="192540"/>
      </dsp:txXfrm>
    </dsp:sp>
    <dsp:sp modelId="{F4E7DE2B-80C9-4118-8FCC-C93FAB0A2AAD}">
      <dsp:nvSpPr>
        <dsp:cNvPr id="0" name=""/>
        <dsp:cNvSpPr/>
      </dsp:nvSpPr>
      <dsp:spPr>
        <a:xfrm rot="5400000">
          <a:off x="3607592" y="-1591584"/>
          <a:ext cx="417169" cy="6756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kern="1200" dirty="0" smtClean="0">
              <a:solidFill>
                <a:prstClr val="black"/>
              </a:solidFill>
            </a:rPr>
            <a:t>Teken de bewerkersovereenkomst en stuur terug </a:t>
          </a:r>
          <a:endParaRPr lang="nl-NL" sz="1400" kern="1200" dirty="0"/>
        </a:p>
      </dsp:txBody>
      <dsp:txXfrm rot="-5400000">
        <a:off x="437841" y="1598532"/>
        <a:ext cx="6736307" cy="376439"/>
      </dsp:txXfrm>
    </dsp:sp>
    <dsp:sp modelId="{89AA5853-F1EB-46E3-B843-65032A1DE235}">
      <dsp:nvSpPr>
        <dsp:cNvPr id="0" name=""/>
        <dsp:cNvSpPr/>
      </dsp:nvSpPr>
      <dsp:spPr>
        <a:xfrm rot="5400000">
          <a:off x="-96269" y="2414928"/>
          <a:ext cx="641799" cy="449259"/>
        </a:xfrm>
        <a:prstGeom prst="chevron">
          <a:avLst/>
        </a:prstGeom>
        <a:solidFill>
          <a:srgbClr val="1C8EA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/>
            <a:t>5</a:t>
          </a:r>
        </a:p>
      </dsp:txBody>
      <dsp:txXfrm rot="-5400000">
        <a:off x="2" y="2543288"/>
        <a:ext cx="449259" cy="192540"/>
      </dsp:txXfrm>
    </dsp:sp>
    <dsp:sp modelId="{F2693CEF-8F82-4BA7-9738-C465CC098A01}">
      <dsp:nvSpPr>
        <dsp:cNvPr id="0" name=""/>
        <dsp:cNvSpPr/>
      </dsp:nvSpPr>
      <dsp:spPr>
        <a:xfrm rot="5400000">
          <a:off x="3427821" y="-918010"/>
          <a:ext cx="776711" cy="6756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kern="1200" dirty="0" smtClean="0"/>
            <a:t>Komt de leverancier niet met een (getekende) bewerkersovereenkomst? Dan geen zaken doen! </a:t>
          </a:r>
          <a:endParaRPr lang="nl-NL" sz="1400" kern="1200" dirty="0"/>
        </a:p>
      </dsp:txBody>
      <dsp:txXfrm rot="-5400000">
        <a:off x="437841" y="2109886"/>
        <a:ext cx="6718756" cy="700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143EE-6AE9-4413-9FDD-2223FF699E3D}">
      <dsp:nvSpPr>
        <dsp:cNvPr id="0" name=""/>
        <dsp:cNvSpPr/>
      </dsp:nvSpPr>
      <dsp:spPr>
        <a:xfrm>
          <a:off x="1321773" y="-116886"/>
          <a:ext cx="1200646" cy="1200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Plan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Risicoanalyse</a:t>
          </a:r>
          <a:endParaRPr lang="nl-NL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/>
            <a:t>Risico’s accepteren of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/>
            <a:t>Maatregelen </a:t>
          </a:r>
          <a:r>
            <a:rPr lang="nl-NL" sz="800" kern="1200" dirty="0" smtClean="0"/>
            <a:t>voorstellen</a:t>
          </a:r>
          <a:endParaRPr lang="nl-NL" sz="800" kern="1200" dirty="0"/>
        </a:p>
      </dsp:txBody>
      <dsp:txXfrm>
        <a:off x="1497604" y="58945"/>
        <a:ext cx="848984" cy="848984"/>
      </dsp:txXfrm>
    </dsp:sp>
    <dsp:sp modelId="{FF0A8F10-6776-4B2F-8714-AEEC230DF047}">
      <dsp:nvSpPr>
        <dsp:cNvPr id="0" name=""/>
        <dsp:cNvSpPr/>
      </dsp:nvSpPr>
      <dsp:spPr>
        <a:xfrm rot="2700000">
          <a:off x="2368935" y="842009"/>
          <a:ext cx="151939" cy="328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2375610" y="891587"/>
        <a:ext cx="106357" cy="197082"/>
      </dsp:txXfrm>
    </dsp:sp>
    <dsp:sp modelId="{8FF113DE-80C6-47B1-A9A3-D7407F4A62E6}">
      <dsp:nvSpPr>
        <dsp:cNvPr id="0" name=""/>
        <dsp:cNvSpPr/>
      </dsp:nvSpPr>
      <dsp:spPr>
        <a:xfrm>
          <a:off x="2380774" y="942113"/>
          <a:ext cx="1150776" cy="1150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Do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Ontwerp en financiering maatregelen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/>
            <a:t>Realisatie </a:t>
          </a:r>
          <a:r>
            <a:rPr lang="nl-NL" sz="800" kern="1200" dirty="0" smtClean="0"/>
            <a:t> / implementatie maatregelen</a:t>
          </a:r>
          <a:endParaRPr lang="nl-NL" sz="800" kern="1200" dirty="0"/>
        </a:p>
      </dsp:txBody>
      <dsp:txXfrm>
        <a:off x="2549301" y="1110640"/>
        <a:ext cx="813722" cy="813722"/>
      </dsp:txXfrm>
    </dsp:sp>
    <dsp:sp modelId="{AE1B6B83-47BF-401A-9BBB-E8ACF28DB9A5}">
      <dsp:nvSpPr>
        <dsp:cNvPr id="0" name=""/>
        <dsp:cNvSpPr/>
      </dsp:nvSpPr>
      <dsp:spPr>
        <a:xfrm rot="8100000">
          <a:off x="2379986" y="1855639"/>
          <a:ext cx="147606" cy="328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2417783" y="1905677"/>
        <a:ext cx="103324" cy="197082"/>
      </dsp:txXfrm>
    </dsp:sp>
    <dsp:sp modelId="{2214993B-415A-478C-A6F4-25876E9EDBA6}">
      <dsp:nvSpPr>
        <dsp:cNvPr id="0" name=""/>
        <dsp:cNvSpPr/>
      </dsp:nvSpPr>
      <dsp:spPr>
        <a:xfrm>
          <a:off x="1313598" y="1943069"/>
          <a:ext cx="1216996" cy="1216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Check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/>
            <a:t>Monitoren </a:t>
          </a:r>
          <a:r>
            <a:rPr lang="nl-NL" sz="800" kern="1200" dirty="0" smtClean="0"/>
            <a:t>realisatie maatregelen</a:t>
          </a:r>
          <a:endParaRPr lang="nl-N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 smtClean="0"/>
            <a:t>Monitoren effectiviteit maatregelen</a:t>
          </a:r>
          <a:endParaRPr lang="nl-NL" sz="800" kern="1200" dirty="0"/>
        </a:p>
      </dsp:txBody>
      <dsp:txXfrm>
        <a:off x="1491823" y="2121294"/>
        <a:ext cx="860546" cy="860546"/>
      </dsp:txXfrm>
    </dsp:sp>
    <dsp:sp modelId="{EE76A49B-BFA1-49CC-9212-4B01A13A9128}">
      <dsp:nvSpPr>
        <dsp:cNvPr id="0" name=""/>
        <dsp:cNvSpPr/>
      </dsp:nvSpPr>
      <dsp:spPr>
        <a:xfrm rot="13500000">
          <a:off x="1324765" y="1862821"/>
          <a:ext cx="145638" cy="328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1362058" y="1943962"/>
        <a:ext cx="101947" cy="197082"/>
      </dsp:txXfrm>
    </dsp:sp>
    <dsp:sp modelId="{FA7E54E6-4A65-46E5-A9B4-0D45EE19759C}">
      <dsp:nvSpPr>
        <dsp:cNvPr id="0" name=""/>
        <dsp:cNvSpPr/>
      </dsp:nvSpPr>
      <dsp:spPr>
        <a:xfrm>
          <a:off x="308929" y="938400"/>
          <a:ext cx="1158202" cy="115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Act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800" kern="1200" dirty="0"/>
            <a:t>Opstellen </a:t>
          </a:r>
          <a:r>
            <a:rPr lang="nl-NL" sz="800" kern="1200" dirty="0" smtClean="0"/>
            <a:t>verbeterplannen</a:t>
          </a:r>
          <a:endParaRPr lang="nl-NL" sz="800" kern="1200" dirty="0"/>
        </a:p>
      </dsp:txBody>
      <dsp:txXfrm>
        <a:off x="478544" y="1108015"/>
        <a:ext cx="818972" cy="818972"/>
      </dsp:txXfrm>
    </dsp:sp>
    <dsp:sp modelId="{7122D482-C1DE-4A20-B6B9-E9CE5C967DCB}">
      <dsp:nvSpPr>
        <dsp:cNvPr id="0" name=""/>
        <dsp:cNvSpPr/>
      </dsp:nvSpPr>
      <dsp:spPr>
        <a:xfrm rot="18900000">
          <a:off x="1319574" y="846738"/>
          <a:ext cx="149971" cy="328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1326163" y="928339"/>
        <a:ext cx="104980" cy="197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901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C6267D-A00A-45E8-8029-F7E91AECBA0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nl-NL" altLang="nl-N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26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931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FE0C6-B34B-4381-B5E3-41752DC0F2B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nl-NL" altLang="nl-N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942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ABFAF-6C19-4A6C-8D5B-BE2A1CD4ACA9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nl-NL" altLang="nl-N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454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952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1073F-524B-4DAC-9524-D0AC19691A9B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nl-NL" altLang="nl-N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3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962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B7ED8-02A0-4EBB-A220-9A9735F5C780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nl-NL" altLang="nl-N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93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dirty="0" smtClean="0"/>
              <a:t>Vervallen is: Digitalisatie van mijn instelling; hoe creëer ik draagvlak voor IBP? (Hollands Kroon)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Zaal: Ceciliakapel. 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Daarom nu twee keer risicoanalyse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3447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430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84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5DD483-1B34-4CB9-81E1-85BE866B12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7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870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73DCD-7151-4A46-903C-20FC43591380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altLang="nl-N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0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8BB8B0-560F-49DD-9CF8-B761C8C9C75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911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8D724-17D2-4395-8FFE-0E4816884855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nl-NL" altLang="nl-N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25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P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4000" cy="453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396000" y="4320000"/>
            <a:ext cx="8279999" cy="10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96000" y="5687126"/>
            <a:ext cx="8279999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1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4000" cy="453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632" y="6428828"/>
            <a:ext cx="2699791" cy="1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386" y="360000"/>
            <a:ext cx="1990037" cy="3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2 P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3998" cy="453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396000" y="4424400"/>
            <a:ext cx="8279999" cy="444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396000" y="5013207"/>
            <a:ext cx="8279999" cy="28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396000" y="5687126"/>
            <a:ext cx="8279999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1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3998" cy="453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632" y="6428828"/>
            <a:ext cx="2699791" cy="1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386" y="360000"/>
            <a:ext cx="1990037" cy="3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2 VO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3998" cy="45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ctrTitle"/>
          </p:nvPr>
        </p:nvSpPr>
        <p:spPr>
          <a:xfrm>
            <a:off x="396000" y="4424400"/>
            <a:ext cx="8279999" cy="444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ubTitle" idx="1"/>
          </p:nvPr>
        </p:nvSpPr>
        <p:spPr>
          <a:xfrm>
            <a:off x="396000" y="5013207"/>
            <a:ext cx="8279999" cy="28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396000" y="5687126"/>
            <a:ext cx="8279999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1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3998" cy="45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632" y="6428828"/>
            <a:ext cx="2699791" cy="1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386" y="360000"/>
            <a:ext cx="1990037" cy="3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2 MB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3996" cy="45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396000" y="4424400"/>
            <a:ext cx="8279999" cy="444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396000" y="5013207"/>
            <a:ext cx="8279999" cy="28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396000" y="5687126"/>
            <a:ext cx="8279999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1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3996" cy="45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632" y="6428828"/>
            <a:ext cx="2699791" cy="1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386" y="360000"/>
            <a:ext cx="1990037" cy="3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fiek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chart" idx="2"/>
          </p:nvPr>
        </p:nvSpPr>
        <p:spPr>
          <a:xfrm>
            <a:off x="720000" y="1238400"/>
            <a:ext cx="8063999" cy="484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720000" y="6304235"/>
            <a:ext cx="680432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7693535" y="6304235"/>
            <a:ext cx="109046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r vakken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20000" y="1237874"/>
            <a:ext cx="8063999" cy="58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20000" y="1952468"/>
            <a:ext cx="3988799" cy="19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-1341338" y="341040"/>
            <a:ext cx="1215752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</a:p>
        </p:txBody>
      </p:sp>
      <p:sp>
        <p:nvSpPr>
          <p:cNvPr id="181" name="Shape 181"/>
          <p:cNvSpPr/>
          <p:nvPr/>
        </p:nvSpPr>
        <p:spPr>
          <a:xfrm>
            <a:off x="-1341338" y="6005582"/>
            <a:ext cx="1215752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795200" y="1952468"/>
            <a:ext cx="3988799" cy="19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720000" y="4017537"/>
            <a:ext cx="3988799" cy="19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795200" y="4017537"/>
            <a:ext cx="3988799" cy="19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720000" y="6304235"/>
            <a:ext cx="680432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7693535" y="6304235"/>
            <a:ext cx="109046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-1341338" y="341040"/>
            <a:ext cx="1215752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</a:p>
        </p:txBody>
      </p:sp>
      <p:sp>
        <p:nvSpPr>
          <p:cNvPr id="188" name="Shape 188"/>
          <p:cNvSpPr/>
          <p:nvPr/>
        </p:nvSpPr>
        <p:spPr>
          <a:xfrm>
            <a:off x="-1341338" y="6005582"/>
            <a:ext cx="1215752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r vakken paars"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0" y="1080000"/>
            <a:ext cx="9144000" cy="5003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20000" y="1237874"/>
            <a:ext cx="8063999" cy="58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20000" y="1952468"/>
            <a:ext cx="3988799" cy="19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-1341338" y="341040"/>
            <a:ext cx="1215752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</a:p>
        </p:txBody>
      </p:sp>
      <p:sp>
        <p:nvSpPr>
          <p:cNvPr id="194" name="Shape 194"/>
          <p:cNvSpPr/>
          <p:nvPr/>
        </p:nvSpPr>
        <p:spPr>
          <a:xfrm>
            <a:off x="-1341338" y="6005582"/>
            <a:ext cx="1215752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4795200" y="1952468"/>
            <a:ext cx="3988799" cy="19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3"/>
          </p:nvPr>
        </p:nvSpPr>
        <p:spPr>
          <a:xfrm>
            <a:off x="720000" y="4017537"/>
            <a:ext cx="3988799" cy="19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4"/>
          </p:nvPr>
        </p:nvSpPr>
        <p:spPr>
          <a:xfrm>
            <a:off x="4795200" y="4017537"/>
            <a:ext cx="3988799" cy="19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720000" y="6304235"/>
            <a:ext cx="680432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7693535" y="6304235"/>
            <a:ext cx="109046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0" y="1080000"/>
            <a:ext cx="9144000" cy="5003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-1341338" y="341040"/>
            <a:ext cx="1215752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</a:p>
        </p:txBody>
      </p:sp>
      <p:sp>
        <p:nvSpPr>
          <p:cNvPr id="202" name="Shape 202"/>
          <p:cNvSpPr/>
          <p:nvPr/>
        </p:nvSpPr>
        <p:spPr>
          <a:xfrm>
            <a:off x="-1341338" y="6005582"/>
            <a:ext cx="1215752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el 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1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 of opsomm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ounded Rectangle 6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6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720000" y="1238400"/>
            <a:ext cx="8064000" cy="4845600"/>
          </a:xfrm>
        </p:spPr>
        <p:txBody>
          <a:bodyPr/>
          <a:lstStyle/>
          <a:p>
            <a:r>
              <a:rPr lang="nl-NL" noProof="0" smtClean="0"/>
              <a:t>Klik op het pictogram als u een grafiek wilt toevoegen</a:t>
            </a:r>
            <a:endParaRPr lang="nl-NL" noProof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83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el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1"/>
            <a:ext cx="9144000" cy="45363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MB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4000" cy="45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396000" y="4320000"/>
            <a:ext cx="8279999" cy="10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96000" y="5687126"/>
            <a:ext cx="8279999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1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4000" cy="45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632" y="6428828"/>
            <a:ext cx="2699791" cy="1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386" y="360000"/>
            <a:ext cx="1990037" cy="3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1520778"/>
            <a:ext cx="7740000" cy="5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44000" y="2409262"/>
            <a:ext cx="7740000" cy="15237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4000" y="4500000"/>
            <a:ext cx="7740000" cy="720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 b="0" spc="1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kennisnet.nl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 userDrawn="1"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87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18547" y="2183794"/>
            <a:ext cx="7402748" cy="1043125"/>
          </a:xfrm>
          <a:prstGeom prst="rect">
            <a:avLst/>
          </a:prstGeom>
        </p:spPr>
        <p:txBody>
          <a:bodyPr lIns="121917" tIns="60958" rIns="121917" bIns="60958"/>
          <a:lstStyle>
            <a:lvl1pPr algn="l" defTabSz="88888"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718544" y="3226919"/>
            <a:ext cx="7402749" cy="23368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23900" y="6242066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1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9139" y="495587"/>
            <a:ext cx="7543260" cy="1089363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719139" y="1721454"/>
            <a:ext cx="7543260" cy="465174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7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26" y="1721928"/>
            <a:ext cx="3665167" cy="569896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53" y="1721928"/>
            <a:ext cx="3665167" cy="569896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9" y="495587"/>
            <a:ext cx="7543260" cy="1089363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956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9" y="495587"/>
            <a:ext cx="7543260" cy="1089363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5488" y="1736119"/>
            <a:ext cx="3668409" cy="853016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131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488" y="2704435"/>
            <a:ext cx="3668409" cy="459406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85744" y="1736119"/>
            <a:ext cx="3668409" cy="853016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131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585744" y="2704435"/>
            <a:ext cx="3668409" cy="459406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972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9" y="495587"/>
            <a:ext cx="7543260" cy="1089363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7" y="1737478"/>
            <a:ext cx="3665167" cy="203182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7" y="1747199"/>
            <a:ext cx="3663951" cy="2022092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4633821" y="3972486"/>
            <a:ext cx="3665167" cy="203182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741804" y="3982226"/>
            <a:ext cx="3663951" cy="2022092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23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695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9" y="495587"/>
            <a:ext cx="7543260" cy="1089363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81" y="3983608"/>
            <a:ext cx="3665167" cy="1948549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7" y="1704259"/>
            <a:ext cx="3663951" cy="2028605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71" y="1704259"/>
            <a:ext cx="3663951" cy="2028605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71" y="3983608"/>
            <a:ext cx="3665167" cy="1948549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22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409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121917" tIns="60958" rIns="121917" bIns="60958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0650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4519" y="3833029"/>
            <a:ext cx="5765260" cy="808340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400">
                <a:solidFill>
                  <a:srgbClr val="1961AB"/>
                </a:solidFill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519" y="4641366"/>
            <a:ext cx="5765260" cy="562041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 algn="l">
              <a:buNone/>
              <a:defRPr sz="2000" b="0" i="0">
                <a:latin typeface="Segoe UI"/>
              </a:defRPr>
            </a:lvl1pPr>
            <a:lvl2pPr marL="457131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587192"/>
          </a:xfrm>
          <a:prstGeom prst="rect">
            <a:avLst/>
          </a:prstGeom>
        </p:spPr>
        <p:txBody>
          <a:bodyPr vert="horz" lIns="121917" tIns="60958" rIns="121917" bIns="60958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744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9139" y="495587"/>
            <a:ext cx="7543260" cy="1089363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719139" y="1721454"/>
            <a:ext cx="7543260" cy="465174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11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720000" y="1080000"/>
            <a:ext cx="8424000" cy="502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044625" y="4319939"/>
            <a:ext cx="7739999" cy="1080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044067" y="5661248"/>
            <a:ext cx="7739999" cy="35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720000" y="1080000"/>
            <a:ext cx="8424000" cy="502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1632" y="6428828"/>
            <a:ext cx="2699791" cy="1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1386" y="360000"/>
            <a:ext cx="1990037" cy="3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26" y="1721928"/>
            <a:ext cx="3665167" cy="569896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53" y="1721928"/>
            <a:ext cx="3665167" cy="569896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9" y="495587"/>
            <a:ext cx="7543260" cy="1089363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840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9" y="495587"/>
            <a:ext cx="7543260" cy="1089363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5488" y="1736119"/>
            <a:ext cx="3668409" cy="853016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131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488" y="2704435"/>
            <a:ext cx="3668409" cy="459406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85744" y="1736119"/>
            <a:ext cx="3668409" cy="853016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131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585744" y="2704435"/>
            <a:ext cx="3668409" cy="459406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911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9" y="495587"/>
            <a:ext cx="7543260" cy="1089363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7" y="1737478"/>
            <a:ext cx="3665167" cy="203182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7" y="1747199"/>
            <a:ext cx="3663951" cy="2022092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4633821" y="3972486"/>
            <a:ext cx="3665167" cy="203182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741804" y="3982226"/>
            <a:ext cx="3663951" cy="2022092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23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546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9" y="495587"/>
            <a:ext cx="7543260" cy="1089363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81" y="3983608"/>
            <a:ext cx="3665167" cy="1948549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7" y="1704259"/>
            <a:ext cx="3663951" cy="2028605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71" y="1704259"/>
            <a:ext cx="3663951" cy="2028605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71" y="3983608"/>
            <a:ext cx="3665167" cy="1948549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22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71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121917" tIns="60958" rIns="121917" bIns="60958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75258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4519" y="3833029"/>
            <a:ext cx="5765260" cy="808340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2400">
                <a:solidFill>
                  <a:srgbClr val="1961AB"/>
                </a:solidFill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519" y="4641366"/>
            <a:ext cx="5765260" cy="562041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 algn="l">
              <a:buNone/>
              <a:defRPr sz="2000" b="0" i="0">
                <a:latin typeface="Segoe UI"/>
              </a:defRPr>
            </a:lvl1pPr>
            <a:lvl2pPr marL="457131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587192"/>
          </a:xfrm>
          <a:prstGeom prst="rect">
            <a:avLst/>
          </a:prstGeom>
        </p:spPr>
        <p:txBody>
          <a:bodyPr vert="horz" lIns="121917" tIns="60958" rIns="121917" bIns="60958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714375" y="6104482"/>
            <a:ext cx="2895600" cy="486833"/>
          </a:xfrm>
          <a:prstGeom prst="rect">
            <a:avLst/>
          </a:prstGeom>
        </p:spPr>
        <p:txBody>
          <a:bodyPr lIns="121917" tIns="60958" rIns="121917" bIns="6095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31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3" y="371705"/>
            <a:ext cx="7543260" cy="81702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3" y="1291098"/>
            <a:ext cx="7543260" cy="4236396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39775" y="6174317"/>
            <a:ext cx="2895600" cy="364067"/>
          </a:xfrm>
          <a:prstGeom prst="rect">
            <a:avLst/>
          </a:prstGeom>
        </p:spPr>
        <p:txBody>
          <a:bodyPr lIns="121917" tIns="60958" rIns="121917" bIns="60958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5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 of opsomming paars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1080000"/>
            <a:ext cx="9144000" cy="5003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0000" y="1237874"/>
            <a:ext cx="8063999" cy="58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0000" y="1952468"/>
            <a:ext cx="8063999" cy="4045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-1341338" y="341040"/>
            <a:ext cx="1215752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</a:p>
        </p:txBody>
      </p:sp>
      <p:sp>
        <p:nvSpPr>
          <p:cNvPr id="72" name="Shape 72"/>
          <p:cNvSpPr/>
          <p:nvPr/>
        </p:nvSpPr>
        <p:spPr>
          <a:xfrm>
            <a:off x="-1341338" y="6005582"/>
            <a:ext cx="1215752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93535" y="6304235"/>
            <a:ext cx="109046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720000" y="6304235"/>
            <a:ext cx="680432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1080000"/>
            <a:ext cx="9144000" cy="5003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-1341338" y="341040"/>
            <a:ext cx="1215752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</a:p>
        </p:txBody>
      </p:sp>
      <p:sp>
        <p:nvSpPr>
          <p:cNvPr id="77" name="Shape 77"/>
          <p:cNvSpPr/>
          <p:nvPr/>
        </p:nvSpPr>
        <p:spPr>
          <a:xfrm>
            <a:off x="-1341338" y="6005582"/>
            <a:ext cx="1215752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ee tekstvakken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0000" y="1237874"/>
            <a:ext cx="8063999" cy="58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0000" y="1952468"/>
            <a:ext cx="4050000" cy="4045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-1341338" y="341040"/>
            <a:ext cx="1215752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</a:p>
        </p:txBody>
      </p:sp>
      <p:sp>
        <p:nvSpPr>
          <p:cNvPr id="82" name="Shape 82"/>
          <p:cNvSpPr/>
          <p:nvPr/>
        </p:nvSpPr>
        <p:spPr>
          <a:xfrm>
            <a:off x="-1341338" y="6005582"/>
            <a:ext cx="1215752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5094000" y="1952468"/>
            <a:ext cx="4050000" cy="4045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720000" y="6304235"/>
            <a:ext cx="680432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693535" y="6304235"/>
            <a:ext cx="109046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-1341338" y="341040"/>
            <a:ext cx="1215752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</a:p>
        </p:txBody>
      </p:sp>
      <p:sp>
        <p:nvSpPr>
          <p:cNvPr id="87" name="Shape 87"/>
          <p:cNvSpPr/>
          <p:nvPr/>
        </p:nvSpPr>
        <p:spPr>
          <a:xfrm>
            <a:off x="-1341338" y="6005582"/>
            <a:ext cx="1215752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ee tekstvakken paars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1080000"/>
            <a:ext cx="9144000" cy="5003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0000" y="1237874"/>
            <a:ext cx="8063999" cy="58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0000" y="1952468"/>
            <a:ext cx="4050000" cy="4045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-1341338" y="341040"/>
            <a:ext cx="1215752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</a:p>
        </p:txBody>
      </p:sp>
      <p:sp>
        <p:nvSpPr>
          <p:cNvPr id="93" name="Shape 93"/>
          <p:cNvSpPr/>
          <p:nvPr/>
        </p:nvSpPr>
        <p:spPr>
          <a:xfrm>
            <a:off x="-1341338" y="6005582"/>
            <a:ext cx="1215752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5094000" y="1952468"/>
            <a:ext cx="4050000" cy="4045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720000" y="6304235"/>
            <a:ext cx="680432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693535" y="6304235"/>
            <a:ext cx="109046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1080000"/>
            <a:ext cx="9144000" cy="5003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-1341338" y="341040"/>
            <a:ext cx="1215752" cy="56768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de titel uit 1 regel bestaat.</a:t>
            </a:r>
          </a:p>
        </p:txBody>
      </p:sp>
      <p:sp>
        <p:nvSpPr>
          <p:cNvPr id="99" name="Shape 99"/>
          <p:cNvSpPr/>
          <p:nvPr/>
        </p:nvSpPr>
        <p:spPr>
          <a:xfrm>
            <a:off x="-1341338" y="6005582"/>
            <a:ext cx="1215752" cy="80779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236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Zorg ervoor dat het tekstvak niet over de witruimte en het logo geplaatst wordt.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inddi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0" y="4158000"/>
            <a:ext cx="719999" cy="1403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720000" y="4158000"/>
            <a:ext cx="8424000" cy="1403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44000" y="1520778"/>
            <a:ext cx="7739999" cy="58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044000" y="2409261"/>
            <a:ext cx="7739999" cy="15237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1044000" y="4500000"/>
            <a:ext cx="7739999" cy="71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4158000"/>
            <a:ext cx="719999" cy="1403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720000" y="4158000"/>
            <a:ext cx="8424000" cy="1403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1632" y="6428828"/>
            <a:ext cx="2699791" cy="1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1386" y="360000"/>
            <a:ext cx="1990037" cy="3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Algemee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4000" cy="453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396000" y="4320000"/>
            <a:ext cx="8279999" cy="10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96000" y="5687126"/>
            <a:ext cx="8279999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1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4000" cy="453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632" y="6428828"/>
            <a:ext cx="2699791" cy="1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386" y="360000"/>
            <a:ext cx="1990037" cy="3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2 Algemee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4000" cy="453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396000" y="4424400"/>
            <a:ext cx="8279999" cy="444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396000" y="5013207"/>
            <a:ext cx="8279999" cy="28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396000" y="5687126"/>
            <a:ext cx="8279999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None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1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ans Symbols"/>
              <a:buChar char="■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4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80000"/>
            <a:ext cx="9144000" cy="453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0" y="5562000"/>
            <a:ext cx="9144000" cy="521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0" y="4158000"/>
            <a:ext cx="9144000" cy="14039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632" y="6428828"/>
            <a:ext cx="2699791" cy="1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386" y="360000"/>
            <a:ext cx="1990037" cy="3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720000" y="1237874"/>
            <a:ext cx="8063999" cy="58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20000" y="1952468"/>
            <a:ext cx="8063999" cy="4045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Char char="■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69600" marR="0" lvl="2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69600" marR="0" lvl="3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69600" marR="0" lvl="4" indent="-13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720000" y="6304235"/>
            <a:ext cx="680432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693535" y="6304235"/>
            <a:ext cx="109046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720000" y="6696000"/>
            <a:ext cx="8431200" cy="179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20000" y="6696000"/>
            <a:ext cx="8431200" cy="179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801386" y="360000"/>
            <a:ext cx="1990037" cy="359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 descr="corporate achtergrond 16-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46908" y="6052332"/>
            <a:ext cx="2142274" cy="805668"/>
          </a:xfrm>
          <a:prstGeom prst="rect">
            <a:avLst/>
          </a:prstGeom>
        </p:spPr>
      </p:pic>
      <p:sp>
        <p:nvSpPr>
          <p:cNvPr id="2" name="Rechthoek 1"/>
          <p:cNvSpPr/>
          <p:nvPr userDrawn="1"/>
        </p:nvSpPr>
        <p:spPr>
          <a:xfrm>
            <a:off x="0" y="369735"/>
            <a:ext cx="9144000" cy="9020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10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13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13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13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13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13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131" algn="ctr" defTabSz="45713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264" algn="ctr" defTabSz="45713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396" algn="ctr" defTabSz="45713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528" algn="ctr" defTabSz="45713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50" indent="-342850" algn="l" defTabSz="45713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839" indent="-285710" algn="l" defTabSz="45713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830" indent="-228568" algn="l" defTabSz="45713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9960" indent="-228568" algn="l" defTabSz="45713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091" indent="-228568" algn="l" defTabSz="45713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24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2" descr="corporate 3 achtergrond 16-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/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6897139" y="5858096"/>
            <a:ext cx="2142274" cy="8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iming>
    <p:tnLst>
      <p:par>
        <p:cTn id="1" dur="indefinite" restart="never" nodeType="tmRoot"/>
      </p:par>
    </p:tnLst>
  </p:timing>
  <p:txStyles>
    <p:titleStyle>
      <a:lvl1pPr algn="ctr" defTabSz="45713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13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13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13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13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131" algn="ctr" defTabSz="45713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264" algn="ctr" defTabSz="45713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396" algn="ctr" defTabSz="45713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528" algn="ctr" defTabSz="45713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50" indent="-342850" algn="l" defTabSz="45713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839" indent="-285710" algn="l" defTabSz="45713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830" indent="-228568" algn="l" defTabSz="45713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9960" indent="-228568" algn="l" defTabSz="45713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091" indent="-228568" algn="l" defTabSz="45713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24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vacyvonvenant.nl/" TargetMode="External"/><Relationship Id="rId2" Type="http://schemas.openxmlformats.org/officeDocument/2006/relationships/hyperlink" Target="mailto:ibp@kennisnet.nl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dustandaard.nl/standaard_afspraken/certificeringsschema-informatiebeveiliging-en-privacy-rosa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dustandaard.nl/standaard_afspraken/certificeringsschema-informatiebeveiliging-en-privacy-rosa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dustandaard.nl/standaard_afspraken/certificeringsschema-informatiebeveiliging-en-privacy-rosa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dustandaard.nl/standaard_afspraken/certificeringsschema-informatiebeveiliging-en-privacy-rosa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hanvanderzee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B.vanRijn@umcutrecht.n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ctrTitle"/>
          </p:nvPr>
        </p:nvSpPr>
        <p:spPr>
          <a:xfrm>
            <a:off x="396000" y="4320000"/>
            <a:ext cx="8279999" cy="10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nl-NL" sz="3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Landelijk Congres IBP in het onderwijs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96000" y="5687126"/>
            <a:ext cx="8279999" cy="2889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lang="nl-NL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Woensdag 11 oktober 2017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moet ik regelen?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8064000" cy="4045069"/>
          </a:xfrm>
        </p:spPr>
        <p:txBody>
          <a:bodyPr/>
          <a:lstStyle/>
          <a:p>
            <a:pPr marL="342900" lvl="1" indent="-342900">
              <a:buFont typeface="+mj-lt"/>
              <a:buAutoNum type="arabicPeriod"/>
            </a:pPr>
            <a:r>
              <a:rPr lang="nl-NL" dirty="0"/>
              <a:t>Ik heb met mijn leveranciers afspraken gemaakt en vastgelegd over het gebruik van persoonsgegevens.</a:t>
            </a:r>
          </a:p>
          <a:p>
            <a:pPr marL="342900" lvl="1" indent="-342900">
              <a:buFont typeface="+mj-lt"/>
              <a:buAutoNum type="arabicPeriod"/>
            </a:pPr>
            <a:endParaRPr lang="nl-NL" dirty="0" smtClean="0"/>
          </a:p>
          <a:p>
            <a:pPr marL="342900" lvl="1" indent="-342900">
              <a:buFont typeface="+mj-lt"/>
              <a:buAutoNum type="arabicPeriod"/>
            </a:pPr>
            <a:endParaRPr lang="nl-NL" dirty="0"/>
          </a:p>
          <a:p>
            <a:pPr marL="342900" lvl="1" indent="-342900">
              <a:buFont typeface="+mj-lt"/>
              <a:buAutoNum type="arabicPeriod"/>
            </a:pPr>
            <a:endParaRPr lang="nl-NL" dirty="0"/>
          </a:p>
          <a:p>
            <a:pPr marL="342900" lvl="1" indent="-342900">
              <a:buFont typeface="+mj-lt"/>
              <a:buAutoNum type="arabicPeriod"/>
            </a:pPr>
            <a:endParaRPr lang="nl-NL" dirty="0" smtClean="0"/>
          </a:p>
          <a:p>
            <a:pPr marL="342900" lvl="1" indent="-342900">
              <a:buFont typeface="+mj-lt"/>
              <a:buAutoNum type="arabicPeriod"/>
            </a:pPr>
            <a:endParaRPr lang="nl-NL" dirty="0"/>
          </a:p>
          <a:p>
            <a:pPr marL="342900" lvl="1" indent="-342900">
              <a:buFont typeface="+mj-lt"/>
              <a:buAutoNum type="arabicPeriod"/>
            </a:pPr>
            <a:endParaRPr lang="nl-NL" dirty="0"/>
          </a:p>
          <a:p>
            <a:pPr marL="342900" lvl="1" indent="-342900">
              <a:buFont typeface="+mj-lt"/>
              <a:buAutoNum type="arabicPeriod"/>
            </a:pPr>
            <a:r>
              <a:rPr lang="nl-NL" dirty="0"/>
              <a:t>Ik </a:t>
            </a:r>
            <a:r>
              <a:rPr lang="nl-NL" dirty="0" smtClean="0"/>
              <a:t>heb vastgesteld dat de juiste beveiligingsmaatregelen zijn genomen. En ik kan dat aantonen.</a:t>
            </a: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pic>
        <p:nvPicPr>
          <p:cNvPr id="5" name="Afbeelding 4" descr="emsutopia - 3 Madi Smith's Blog p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97589"/>
            <a:ext cx="1721768" cy="137741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75178"/>
            <a:ext cx="2381250" cy="1905000"/>
          </a:xfrm>
          <a:prstGeom prst="rect">
            <a:avLst/>
          </a:prstGeom>
        </p:spPr>
      </p:pic>
      <p:sp>
        <p:nvSpPr>
          <p:cNvPr id="3" name="Pijl-rechts 2"/>
          <p:cNvSpPr/>
          <p:nvPr/>
        </p:nvSpPr>
        <p:spPr>
          <a:xfrm>
            <a:off x="3040918" y="3178284"/>
            <a:ext cx="1027026" cy="250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>
            <a:off x="3280842" y="5690667"/>
            <a:ext cx="787102" cy="186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204238" y="3011254"/>
            <a:ext cx="34195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Privacyconvenant</a:t>
            </a:r>
            <a:endParaRPr lang="nl-NL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204238" y="5491581"/>
            <a:ext cx="4011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Certificeringsschema</a:t>
            </a:r>
            <a:endParaRPr lang="nl-NL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4"/>
            <a:ext cx="9144000" cy="5021961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4751538"/>
            <a:ext cx="9144000" cy="1251498"/>
          </a:xfrm>
          <a:prstGeom prst="rect">
            <a:avLst/>
          </a:prstGeom>
          <a:solidFill>
            <a:srgbClr val="2E3092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63600" y="5301208"/>
            <a:ext cx="8280400" cy="616622"/>
          </a:xfrm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Privacyconvenant</a:t>
            </a:r>
            <a:r>
              <a:rPr lang="nl-NL" dirty="0" smtClean="0">
                <a:solidFill>
                  <a:schemeClr val="bg1"/>
                </a:solidFill>
              </a:rPr>
              <a:t> Onderwijs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11687"/>
            <a:ext cx="1608193" cy="6432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Inschakelen leverancier door school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490961"/>
            <a:ext cx="3910503" cy="264178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446807" y="5157192"/>
            <a:ext cx="12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 smtClean="0"/>
              <a:t>Verwerker</a:t>
            </a:r>
            <a:endParaRPr lang="nl-NL" sz="1350" dirty="0"/>
          </a:p>
          <a:p>
            <a:r>
              <a:rPr lang="nl-NL" sz="1050" dirty="0" smtClean="0"/>
              <a:t>(</a:t>
            </a:r>
            <a:r>
              <a:rPr lang="nl-NL" sz="1050" dirty="0" err="1" smtClean="0"/>
              <a:t>Wbp</a:t>
            </a:r>
            <a:r>
              <a:rPr lang="nl-NL" sz="1050" dirty="0" smtClean="0"/>
              <a:t>: bewerker</a:t>
            </a:r>
            <a:r>
              <a:rPr lang="nl-NL" sz="1050" dirty="0"/>
              <a:t>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427984" y="5994354"/>
            <a:ext cx="2796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/>
              <a:t>Verwerkingsverantwoordelijke</a:t>
            </a:r>
            <a:endParaRPr lang="nl-NL" sz="1400" dirty="0"/>
          </a:p>
          <a:p>
            <a:pPr algn="ctr"/>
            <a:r>
              <a:rPr lang="nl-NL" sz="1200" dirty="0"/>
              <a:t>(</a:t>
            </a:r>
            <a:r>
              <a:rPr lang="nl-NL" sz="1200" dirty="0" err="1"/>
              <a:t>Wbp</a:t>
            </a:r>
            <a:r>
              <a:rPr lang="nl-NL" sz="1200" dirty="0"/>
              <a:t>: verantwoordelijke)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760984"/>
            <a:ext cx="2697802" cy="2412152"/>
          </a:xfrm>
          <a:prstGeom prst="rect">
            <a:avLst/>
          </a:prstGeom>
        </p:spPr>
      </p:pic>
      <p:pic>
        <p:nvPicPr>
          <p:cNvPr id="5" name="Picture 2" descr="\\fileserver\users$\vos01\Mijn afbeeldingen\scho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01" y="4163906"/>
            <a:ext cx="2886163" cy="21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 rot="21273163">
            <a:off x="152065" y="3937524"/>
            <a:ext cx="3101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Verwerkingsverantwoordelijke</a:t>
            </a:r>
            <a:endParaRPr lang="nl-NL" sz="1600" dirty="0"/>
          </a:p>
          <a:p>
            <a:pPr algn="ctr"/>
            <a:r>
              <a:rPr lang="nl-NL" sz="1400" dirty="0" smtClean="0"/>
              <a:t>(</a:t>
            </a:r>
            <a:r>
              <a:rPr lang="nl-NL" sz="1400" dirty="0" err="1" smtClean="0"/>
              <a:t>Wbp</a:t>
            </a:r>
            <a:r>
              <a:rPr lang="nl-NL" sz="1400" dirty="0" smtClean="0"/>
              <a:t>: verantwoordelijke</a:t>
            </a:r>
            <a:r>
              <a:rPr lang="nl-NL" sz="1400" dirty="0"/>
              <a:t>)</a:t>
            </a:r>
            <a:endParaRPr lang="nl-NL" sz="2000" dirty="0"/>
          </a:p>
        </p:txBody>
      </p:sp>
      <p:sp>
        <p:nvSpPr>
          <p:cNvPr id="11" name="Tekstvak 10"/>
          <p:cNvSpPr txBox="1"/>
          <p:nvPr/>
        </p:nvSpPr>
        <p:spPr>
          <a:xfrm rot="21273163">
            <a:off x="3029718" y="3910342"/>
            <a:ext cx="2796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/>
              <a:t>en vergeet de ouders niet</a:t>
            </a:r>
            <a:endParaRPr lang="nl-NL" sz="1600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9">
            <a:extLst>
              <a:ext uri="{FF2B5EF4-FFF2-40B4-BE49-F238E27FC236}">
                <a16:creationId xmlns:a16="http://schemas.microsoft.com/office/drawing/2014/main" id="{D6AA4A6A-46B0-45E6-9A3E-D6A7A8E2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704546"/>
            <a:ext cx="2119781" cy="27769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B5AFA7-5A7C-4FBD-AD5C-DB167228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cs typeface="Arial"/>
              </a:rPr>
              <a:t>Privacyconvenant</a:t>
            </a:r>
            <a:r>
              <a:rPr lang="nl-NL" dirty="0" smtClean="0">
                <a:cs typeface="Arial"/>
              </a:rPr>
              <a:t>  </a:t>
            </a:r>
            <a:endParaRPr lang="nl-NL" dirty="0"/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044649B4-A8BE-41B6-93CE-2EA0D00BD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sz="2000" dirty="0" smtClean="0">
                <a:cs typeface="Arial"/>
              </a:rPr>
              <a:t>Digitale onderwijsmiddelen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sz="2000" dirty="0" smtClean="0">
                <a:cs typeface="Arial"/>
              </a:rPr>
              <a:t>Afspraken </a:t>
            </a:r>
            <a:r>
              <a:rPr lang="nl-NL" sz="2000" dirty="0">
                <a:cs typeface="Arial"/>
              </a:rPr>
              <a:t>over rolverdeling school-leverancier</a:t>
            </a:r>
            <a:endParaRPr lang="nl-NL" dirty="0">
              <a:cs typeface="Arial"/>
            </a:endParaRP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sz="2000" dirty="0" smtClean="0">
                <a:cs typeface="Arial"/>
              </a:rPr>
              <a:t>Afspraken </a:t>
            </a:r>
            <a:r>
              <a:rPr lang="nl-NL" sz="2000" dirty="0">
                <a:cs typeface="Arial"/>
              </a:rPr>
              <a:t>over doeleinden 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sz="2000" dirty="0" smtClean="0">
                <a:cs typeface="Arial"/>
              </a:rPr>
              <a:t>Welke persoonsgegevens</a:t>
            </a:r>
            <a:r>
              <a:rPr lang="nl-NL" sz="2000" dirty="0">
                <a:cs typeface="Arial"/>
              </a:rPr>
              <a:t> </a:t>
            </a:r>
            <a:r>
              <a:rPr lang="nl-NL" sz="2000" dirty="0" smtClean="0">
                <a:cs typeface="Arial"/>
              </a:rPr>
              <a:t>worden er gebruikt</a:t>
            </a:r>
            <a:endParaRPr lang="nl-NL" sz="2000" dirty="0">
              <a:cs typeface="Arial"/>
            </a:endParaRP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sz="2000" dirty="0">
                <a:cs typeface="Arial"/>
              </a:rPr>
              <a:t>Transparantie partijen over privacy 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sz="2000" dirty="0" smtClean="0">
                <a:cs typeface="Arial"/>
              </a:rPr>
              <a:t>Gebruik </a:t>
            </a:r>
            <a:r>
              <a:rPr lang="nl-NL" sz="2000" b="1" dirty="0">
                <a:cs typeface="Arial"/>
              </a:rPr>
              <a:t>model bewerkersovereenkomst</a:t>
            </a:r>
            <a:r>
              <a:rPr lang="nl-NL" sz="2000" dirty="0">
                <a:cs typeface="Arial"/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nl-NL" sz="2000" i="1" dirty="0" smtClean="0">
                <a:cs typeface="Arial"/>
              </a:rPr>
              <a:t>     </a:t>
            </a:r>
            <a:r>
              <a:rPr lang="nl-NL" sz="2000" i="1" dirty="0" err="1" smtClean="0">
                <a:cs typeface="Arial"/>
              </a:rPr>
              <a:t>comply</a:t>
            </a:r>
            <a:r>
              <a:rPr lang="nl-NL" sz="2000" i="1" dirty="0" smtClean="0">
                <a:cs typeface="Arial"/>
              </a:rPr>
              <a:t> </a:t>
            </a:r>
            <a:r>
              <a:rPr lang="nl-NL" sz="2000" i="1" dirty="0">
                <a:cs typeface="Arial"/>
              </a:rPr>
              <a:t>or </a:t>
            </a:r>
            <a:r>
              <a:rPr lang="nl-NL" sz="2000" i="1" dirty="0" err="1">
                <a:cs typeface="Arial"/>
              </a:rPr>
              <a:t>explain</a:t>
            </a:r>
            <a:endParaRPr lang="nl-NL" sz="2000" i="1" dirty="0">
              <a:cs typeface="Arial"/>
            </a:endParaRP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endParaRPr lang="nl-NL" sz="2000" dirty="0" smtClean="0">
              <a:cs typeface="Arial"/>
            </a:endParaRPr>
          </a:p>
          <a:p>
            <a:pPr>
              <a:lnSpc>
                <a:spcPct val="200000"/>
              </a:lnSpc>
            </a:pPr>
            <a:endParaRPr lang="nl-NL" sz="2000" dirty="0">
              <a:cs typeface="Arial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D28358-2514-4ED8-B8FB-FED61B36B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Model bewerkersovereenkomst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dirty="0" smtClean="0">
                <a:cs typeface="Arial"/>
              </a:rPr>
              <a:t>Rolverdeling 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dirty="0" smtClean="0">
                <a:cs typeface="Arial"/>
              </a:rPr>
              <a:t>Doeleinden 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dirty="0" smtClean="0">
                <a:cs typeface="Arial"/>
              </a:rPr>
              <a:t>Beveiliging </a:t>
            </a:r>
            <a:r>
              <a:rPr lang="nl-NL" dirty="0">
                <a:cs typeface="Arial"/>
              </a:rPr>
              <a:t>regelen is verplicht (beveiligingsbeleid)</a:t>
            </a:r>
            <a:endParaRPr lang="nl-NL" dirty="0"/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dirty="0">
                <a:cs typeface="Arial"/>
              </a:rPr>
              <a:t>Afspraken datalekken: ook leverancier mág melden 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b="1" dirty="0" smtClean="0">
                <a:cs typeface="Arial"/>
              </a:rPr>
              <a:t>Bijlage 1: </a:t>
            </a:r>
            <a:r>
              <a:rPr lang="nl-NL" b="1" dirty="0" err="1" smtClean="0">
                <a:cs typeface="Arial"/>
              </a:rPr>
              <a:t>privacybijsluiter</a:t>
            </a:r>
            <a:endParaRPr lang="nl-NL" b="1" dirty="0" smtClean="0">
              <a:cs typeface="Arial"/>
            </a:endParaRP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b="1" dirty="0" smtClean="0">
                <a:cs typeface="Arial"/>
              </a:rPr>
              <a:t>Bijlage 2: beveiligingsbijlage</a:t>
            </a:r>
            <a:endParaRPr lang="nl-NL" dirty="0" smtClean="0">
              <a:cs typeface="Arial"/>
            </a:endParaRP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dirty="0" smtClean="0"/>
              <a:t>Afwijken </a:t>
            </a:r>
            <a:r>
              <a:rPr lang="nl-NL" dirty="0"/>
              <a:t>van het model </a:t>
            </a:r>
            <a:r>
              <a:rPr lang="nl-NL" dirty="0" smtClean="0"/>
              <a:t>moet </a:t>
            </a:r>
            <a:r>
              <a:rPr lang="nl-NL" dirty="0"/>
              <a:t>uitzondering zijn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nl-NL" dirty="0" smtClean="0">
                <a:cs typeface="Arial"/>
              </a:rPr>
              <a:t>Voldoet aan </a:t>
            </a:r>
            <a:r>
              <a:rPr lang="nl-NL" dirty="0" err="1" smtClean="0">
                <a:cs typeface="Arial"/>
              </a:rPr>
              <a:t>Wbp</a:t>
            </a:r>
            <a:r>
              <a:rPr lang="nl-NL" dirty="0" smtClean="0">
                <a:cs typeface="Arial"/>
              </a:rPr>
              <a:t>, straks in versie 3.0 aan de AVG</a:t>
            </a:r>
            <a:endParaRPr lang="nl-NL" dirty="0">
              <a:cs typeface="Arial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384">
            <a:off x="7007346" y="1487153"/>
            <a:ext cx="1662005" cy="2309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5AFA7-5A7C-4FBD-AD5C-DB167228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695450"/>
            <a:ext cx="8064000" cy="583200"/>
          </a:xfrm>
        </p:spPr>
        <p:txBody>
          <a:bodyPr/>
          <a:lstStyle/>
          <a:p>
            <a:r>
              <a:rPr lang="nl-NL" dirty="0" smtClean="0">
                <a:cs typeface="Arial"/>
              </a:rPr>
              <a:t>Hoe gebruik ik het convenant?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D28358-2514-4ED8-B8FB-FED61B36B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15</a:t>
            </a:fld>
            <a:endParaRPr lang="nl-NL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91C349E-485A-4E22-88AB-A77EB1A18D1C}"/>
              </a:ext>
            </a:extLst>
          </p:cNvPr>
          <p:cNvGraphicFramePr/>
          <p:nvPr>
            <p:extLst/>
          </p:nvPr>
        </p:nvGraphicFramePr>
        <p:xfrm>
          <a:off x="899592" y="2348880"/>
          <a:ext cx="7205932" cy="296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71525" y="5528240"/>
            <a:ext cx="8064000" cy="756451"/>
          </a:xfrm>
        </p:spPr>
        <p:txBody>
          <a:bodyPr/>
          <a:lstStyle/>
          <a:p>
            <a:r>
              <a:rPr lang="nl-NL" dirty="0" smtClean="0"/>
              <a:t>Is je leverancier niet aangesloten? Gebruik dan tóch het model!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Toekomstige ontwikkelingen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/>
            <a:r>
              <a:rPr lang="nl-NL" dirty="0" smtClean="0"/>
              <a:t>Versie 3.0: compliant aan AVG. </a:t>
            </a:r>
          </a:p>
          <a:p>
            <a:pPr lvl="1" indent="0">
              <a:buNone/>
            </a:pPr>
            <a:r>
              <a:rPr lang="nl-NL" dirty="0" smtClean="0"/>
              <a:t>     Concept gereed eind 2017, vastgesteld uiterlijk 3 februari 2018</a:t>
            </a:r>
          </a:p>
          <a:p>
            <a:pPr marL="285750" lvl="1" indent="-285750"/>
            <a:endParaRPr lang="nl-NL" dirty="0"/>
          </a:p>
          <a:p>
            <a:pPr marL="285750" lvl="1" indent="-285750"/>
            <a:r>
              <a:rPr lang="nl-NL" dirty="0" smtClean="0"/>
              <a:t>Overgangsregeling versie 2.0 naar 3.0 </a:t>
            </a:r>
          </a:p>
          <a:p>
            <a:pPr marL="285750" lvl="1" indent="-285750"/>
            <a:endParaRPr lang="nl-NL" dirty="0"/>
          </a:p>
          <a:p>
            <a:pPr marL="285750" lvl="1" indent="-285750"/>
            <a:r>
              <a:rPr lang="nl-NL" dirty="0" smtClean="0"/>
              <a:t>Kom je er niet uit met je leverancier? Signaal naar de PO-Raad, VO-raad of Kennisnet (helpdesk IBP: </a:t>
            </a:r>
            <a:r>
              <a:rPr lang="nl-NL" dirty="0" smtClean="0">
                <a:hlinkClick r:id="rId2"/>
              </a:rPr>
              <a:t>ibp@kennisnet.nl</a:t>
            </a:r>
            <a:r>
              <a:rPr lang="nl-NL" dirty="0" smtClean="0"/>
              <a:t>) </a:t>
            </a:r>
          </a:p>
          <a:p>
            <a:pPr marL="285750" lvl="1" indent="-285750"/>
            <a:endParaRPr lang="nl-NL" dirty="0" smtClean="0"/>
          </a:p>
          <a:p>
            <a:pPr marL="285750" lvl="1" indent="-285750"/>
            <a:r>
              <a:rPr lang="nl-NL" dirty="0" smtClean="0"/>
              <a:t>Werkgroep IBP sectorraden: samen toetsen van bewerkersovereenkomsten </a:t>
            </a:r>
          </a:p>
          <a:p>
            <a:pPr marL="285750" lvl="1" indent="-285750"/>
            <a:endParaRPr lang="nl-NL" dirty="0"/>
          </a:p>
          <a:p>
            <a:pPr marL="285750" lvl="1" indent="-285750"/>
            <a:r>
              <a:rPr lang="nl-NL" dirty="0" err="1" smtClean="0"/>
              <a:t>Privacyconvenant</a:t>
            </a:r>
            <a:r>
              <a:rPr lang="nl-NL" dirty="0" smtClean="0"/>
              <a:t> als sectorale norm</a:t>
            </a:r>
            <a:endParaRPr lang="nl-NL" dirty="0"/>
          </a:p>
          <a:p>
            <a:pPr marL="285750" lvl="1" indent="-285750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495D949-BC33-411D-972E-DEE357C20B95}"/>
              </a:ext>
            </a:extLst>
          </p:cNvPr>
          <p:cNvSpPr/>
          <p:nvPr/>
        </p:nvSpPr>
        <p:spPr>
          <a:xfrm>
            <a:off x="999587" y="5286468"/>
            <a:ext cx="7776864" cy="1200329"/>
          </a:xfrm>
          <a:prstGeom prst="rect">
            <a:avLst/>
          </a:prstGeom>
        </p:spPr>
        <p:txBody>
          <a:bodyPr wrap="square" numCol="2" anchor="t">
            <a:spAutoFit/>
          </a:bodyPr>
          <a:lstStyle/>
          <a:p>
            <a:pPr>
              <a:defRPr/>
            </a:pPr>
            <a:r>
              <a:rPr lang="nl-NL" sz="2400" b="1" i="1" dirty="0">
                <a:solidFill>
                  <a:srgbClr val="008FA6"/>
                </a:solidFill>
                <a:latin typeface="Calibri" panose="020F0502020204030204"/>
              </a:rPr>
              <a:t>Meer dan 190 </a:t>
            </a:r>
            <a:r>
              <a:rPr lang="nl-NL" sz="2400" b="1" i="1" dirty="0" smtClean="0">
                <a:solidFill>
                  <a:srgbClr val="008FA6"/>
                </a:solidFill>
                <a:latin typeface="Calibri" panose="020F0502020204030204"/>
              </a:rPr>
              <a:t>leveranciers  </a:t>
            </a:r>
            <a:r>
              <a:rPr lang="nl-NL" sz="2400" b="1" i="1" dirty="0">
                <a:solidFill>
                  <a:srgbClr val="008FA6"/>
                </a:solidFill>
                <a:latin typeface="Calibri" panose="020F0502020204030204"/>
              </a:rPr>
              <a:t>hebben al getekend! </a:t>
            </a:r>
          </a:p>
          <a:p>
            <a:pPr>
              <a:defRPr/>
            </a:pPr>
            <a:endParaRPr lang="nl-NL" b="1" dirty="0">
              <a:solidFill>
                <a:srgbClr val="008FA6"/>
              </a:solidFill>
              <a:latin typeface="Calibri" panose="020F0502020204030204"/>
            </a:endParaRPr>
          </a:p>
          <a:p>
            <a:pPr marL="358775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F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Waar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8F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vind ik meer informatie?</a:t>
            </a:r>
            <a:endParaRPr dirty="0">
              <a:cs typeface="Arial"/>
            </a:endParaRPr>
          </a:p>
          <a:p>
            <a:pPr marL="358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www.privacyvonvenant.nl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8F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8F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Certificeringsschema</a:t>
            </a:r>
            <a:br>
              <a:rPr lang="nl-NL"/>
            </a:br>
            <a:r>
              <a:rPr lang="nl-NL"/>
              <a:t>informatiebeveiliging en privacy ROSA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weet ik dat het veilig 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8064000" cy="4045069"/>
          </a:xfrm>
        </p:spPr>
        <p:txBody>
          <a:bodyPr/>
          <a:lstStyle/>
          <a:p>
            <a:pPr marL="342900" lvl="1" indent="-342900">
              <a:buFont typeface="+mj-lt"/>
              <a:buAutoNum type="arabicPeriod"/>
            </a:pPr>
            <a:endParaRPr lang="nl-NL"/>
          </a:p>
          <a:p>
            <a:pPr marL="342900" lvl="1" indent="-342900">
              <a:buFont typeface="+mj-lt"/>
              <a:buAutoNum type="arabicPeriod"/>
            </a:pPr>
            <a:endParaRPr lang="nl-NL"/>
          </a:p>
          <a:p>
            <a:pPr marL="342900" lvl="1" indent="-342900">
              <a:buFont typeface="+mj-lt"/>
              <a:buAutoNum type="arabicPeriod"/>
            </a:pPr>
            <a:r>
              <a:rPr lang="nl-NL"/>
              <a:t>Ik weet om welke gegevens het gaat</a:t>
            </a:r>
          </a:p>
          <a:p>
            <a:pPr marL="342900" lvl="1" indent="-342900">
              <a:buFont typeface="+mj-lt"/>
              <a:buAutoNum type="arabicPeriod"/>
            </a:pPr>
            <a:endParaRPr lang="nl-NL"/>
          </a:p>
          <a:p>
            <a:pPr marL="342900" lvl="1" indent="-342900">
              <a:buFont typeface="+mj-lt"/>
              <a:buAutoNum type="arabicPeriod"/>
            </a:pPr>
            <a:endParaRPr lang="nl-NL"/>
          </a:p>
          <a:p>
            <a:pPr marL="342900" lvl="1" indent="-342900">
              <a:buFont typeface="+mj-lt"/>
              <a:buAutoNum type="arabicPeriod"/>
            </a:pPr>
            <a:r>
              <a:rPr lang="nl-NL"/>
              <a:t>Ik weet wie bij deze gegevens mag</a:t>
            </a:r>
          </a:p>
          <a:p>
            <a:pPr marL="342900" lvl="1" indent="-342900">
              <a:buFont typeface="+mj-lt"/>
              <a:buAutoNum type="arabicPeriod"/>
            </a:pPr>
            <a:endParaRPr lang="nl-NL"/>
          </a:p>
          <a:p>
            <a:pPr marL="342900" lvl="1" indent="-342900">
              <a:buFont typeface="+mj-lt"/>
              <a:buAutoNum type="arabicPeriod"/>
            </a:pPr>
            <a:endParaRPr lang="nl-NL"/>
          </a:p>
          <a:p>
            <a:pPr marL="342900" lvl="1" indent="-342900">
              <a:buFont typeface="+mj-lt"/>
              <a:buAutoNum type="arabicPeriod"/>
            </a:pPr>
            <a:r>
              <a:rPr lang="nl-NL"/>
              <a:t>Ik weet dat de minimale maatregelen zijn getroffen</a:t>
            </a:r>
          </a:p>
          <a:p>
            <a:pPr marL="342900" lvl="1" indent="-342900">
              <a:buFont typeface="+mj-lt"/>
              <a:buAutoNum type="arabicPeriod"/>
            </a:pPr>
            <a:endParaRPr lang="nl-NL"/>
          </a:p>
          <a:p>
            <a:pPr marL="342900" lvl="1" indent="-342900">
              <a:buFont typeface="+mj-lt"/>
              <a:buAutoNum type="arabicPeriod"/>
            </a:pPr>
            <a:endParaRPr lang="nl-NL"/>
          </a:p>
          <a:p>
            <a:pPr marL="342900" lvl="1" indent="-342900">
              <a:buFont typeface="+mj-lt"/>
              <a:buAutoNum type="arabicPeriod"/>
            </a:pPr>
            <a:r>
              <a:rPr lang="nl-NL"/>
              <a:t>Ik kan dat eenvoudig zien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64904"/>
            <a:ext cx="2592288" cy="25922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6228184" y="2132856"/>
            <a:ext cx="2160240" cy="2880320"/>
            <a:chOff x="2579354" y="2132856"/>
            <a:chExt cx="2160240" cy="2880320"/>
          </a:xfrm>
        </p:grpSpPr>
        <p:sp>
          <p:nvSpPr>
            <p:cNvPr id="37" name="Round Diagonal Corner Rectangle 36"/>
            <p:cNvSpPr/>
            <p:nvPr/>
          </p:nvSpPr>
          <p:spPr>
            <a:xfrm flipH="1">
              <a:off x="2579354" y="2132856"/>
              <a:ext cx="2160240" cy="2880320"/>
            </a:xfrm>
            <a:prstGeom prst="round2Diag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t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Vertrouwelijkheid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Maatregelen: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028436" y="278138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028436" y="309413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028436" y="340688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28436" y="371963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28436" y="403238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028436" y="434513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028436" y="4657886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335715" y="278138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335715" y="309413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335715" y="340688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335715" y="371963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  <a:endPara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335715" y="403238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  <a:endPara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335715" y="434513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  <a:endPara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335715" y="4657886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70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≈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68144" y="2492896"/>
            <a:ext cx="2160240" cy="2880320"/>
            <a:chOff x="3135112" y="2768392"/>
            <a:chExt cx="2160240" cy="2880320"/>
          </a:xfrm>
        </p:grpSpPr>
        <p:sp>
          <p:nvSpPr>
            <p:cNvPr id="22" name="Round Diagonal Corner Rectangle 21"/>
            <p:cNvSpPr/>
            <p:nvPr/>
          </p:nvSpPr>
          <p:spPr>
            <a:xfrm flipH="1">
              <a:off x="3135112" y="2768392"/>
              <a:ext cx="2160240" cy="2880320"/>
            </a:xfrm>
            <a:prstGeom prst="round2Diag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0000" t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Integriteit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Maatregelen: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584194" y="324600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84194" y="355875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584194" y="387150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84194" y="418425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584194" y="449700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84194" y="4809755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584194" y="5122506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891473" y="324600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91473" y="355875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891473" y="387150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  <a:endPara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891473" y="418425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✗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891473" y="449700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  <a:endPara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891473" y="4809755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  <a:endPara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891473" y="5122506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  <a:endPara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Certificeringsschema biedt transparantie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508104" y="2852936"/>
            <a:ext cx="2160240" cy="2880320"/>
            <a:chOff x="3690870" y="3028234"/>
            <a:chExt cx="2160240" cy="2880320"/>
          </a:xfrm>
        </p:grpSpPr>
        <p:sp>
          <p:nvSpPr>
            <p:cNvPr id="7" name="Round Diagonal Corner Rectangle 6"/>
            <p:cNvSpPr/>
            <p:nvPr/>
          </p:nvSpPr>
          <p:spPr>
            <a:xfrm flipH="1">
              <a:off x="3690870" y="3028234"/>
              <a:ext cx="2160240" cy="2880320"/>
            </a:xfrm>
            <a:prstGeom prst="round2Diag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0000" t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Beschikbaarheid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Maatregelen: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139952" y="3676763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consectetuer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Aenean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commodo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ligula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39952" y="3989513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consectetuer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Aenean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commodo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39952" y="4302263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consectetuer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</a:t>
              </a:r>
              <a:endParaRPr kumimoji="0" lang="nl-NL" sz="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139952" y="4615013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Aenean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commodo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ligula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39952" y="4927763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Aenean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commodo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ligula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39952" y="5240513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Aenean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commodo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ligula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139952" y="5553264"/>
              <a:ext cx="1224136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Lorem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ipsum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dolor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consectetuer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adipiscing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elit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Aenean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nl-NL" sz="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ligula</a:t>
              </a:r>
              <a:r>
                <a:rPr kumimoji="0" lang="nl-NL" sz="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47231" y="3676763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447231" y="3989513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447231" y="4302263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47231" y="4615013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447231" y="4927763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47231" y="5240513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70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≈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447231" y="5553264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✓</a:t>
              </a:r>
            </a:p>
          </p:txBody>
        </p:sp>
      </p:grp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4344921" cy="4045069"/>
          </a:xfrm>
        </p:spPr>
        <p:txBody>
          <a:bodyPr/>
          <a:lstStyle/>
          <a:p>
            <a:pPr marL="285750" lvl="1" indent="-285750"/>
            <a:endParaRPr lang="nl-NL"/>
          </a:p>
          <a:p>
            <a:pPr marL="285750" lvl="1" indent="-285750"/>
            <a:r>
              <a:rPr lang="nl-NL"/>
              <a:t>Een eenvoudige rapportage laat zien:</a:t>
            </a:r>
          </a:p>
          <a:p>
            <a:pPr marL="955350" lvl="2" indent="-285750"/>
            <a:endParaRPr lang="nl-NL"/>
          </a:p>
          <a:p>
            <a:pPr marL="955350" lvl="2" indent="-285750"/>
            <a:r>
              <a:rPr lang="nl-NL"/>
              <a:t>De informatiebeveiliging en privacy van de toepassing is </a:t>
            </a:r>
            <a:r>
              <a:rPr lang="nl-NL" b="1"/>
              <a:t>recent</a:t>
            </a:r>
            <a:r>
              <a:rPr lang="nl-NL"/>
              <a:t> en </a:t>
            </a:r>
            <a:r>
              <a:rPr lang="nl-NL" b="1"/>
              <a:t>kritisch</a:t>
            </a:r>
            <a:r>
              <a:rPr lang="nl-NL"/>
              <a:t> beoordeeld</a:t>
            </a:r>
          </a:p>
          <a:p>
            <a:pPr marL="955350" lvl="2" indent="-285750"/>
            <a:endParaRPr lang="nl-NL"/>
          </a:p>
          <a:p>
            <a:pPr marL="955350" lvl="2" indent="-285750"/>
            <a:r>
              <a:rPr lang="nl-NL"/>
              <a:t>Maatregelen die de onderwijsketen ziet als ‘</a:t>
            </a:r>
            <a:r>
              <a:rPr lang="nl-NL" b="1"/>
              <a:t>best practices</a:t>
            </a:r>
            <a:r>
              <a:rPr lang="nl-NL"/>
              <a:t>’ zijn toegepast</a:t>
            </a:r>
          </a:p>
          <a:p>
            <a:pPr marL="955350" lvl="2" indent="-285750"/>
            <a:endParaRPr lang="nl-NL"/>
          </a:p>
          <a:p>
            <a:pPr marL="285750" lvl="1" indent="-285750"/>
            <a:r>
              <a:rPr lang="nl-NL"/>
              <a:t>Deze rapportage geeft invulling aan de documentatieplicht van genomen maatregelen ter bescherming van de privacy zoals bedoeld in de AVG.</a:t>
            </a:r>
          </a:p>
        </p:txBody>
      </p:sp>
      <p:pic>
        <p:nvPicPr>
          <p:cNvPr id="57" name="Afbeelding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58" name="Afbeelding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719999" y="1090481"/>
            <a:ext cx="8063999" cy="583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nl-NL" sz="3200" b="1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Programma</a:t>
            </a:r>
            <a:endParaRPr sz="32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19999" y="1673680"/>
            <a:ext cx="8195401" cy="42983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r>
              <a:rPr lang="nl-NL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10.00 	Welkom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r>
              <a:rPr lang="nl-NL" dirty="0" smtClean="0"/>
              <a:t>10.15 	Autoriteit Persoonsgegevens </a:t>
            </a:r>
          </a:p>
          <a:p>
            <a:pPr marL="285750" lvl="0" indent="-285750"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r>
              <a:rPr lang="nl-NL" dirty="0" smtClean="0"/>
              <a:t>11.00		Koffiepauze	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r>
              <a:rPr lang="nl-NL" dirty="0" smtClean="0"/>
              <a:t>11.30		Convenant/certificeringsschema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r>
              <a:rPr lang="nl-NL" dirty="0" smtClean="0"/>
              <a:t>12.00		UMC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r>
              <a:rPr lang="nl-NL" dirty="0" smtClean="0"/>
              <a:t>12.30		Lunchpauze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r>
              <a:rPr lang="nl-NL" dirty="0" smtClean="0"/>
              <a:t>13.30 	Start sessieronde 1: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De risicoanalyse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DDoS-aanval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AVG: wat verandert er?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r>
              <a:rPr lang="nl-NL" dirty="0" smtClean="0"/>
              <a:t>14.45		Start sessieronde 2: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De risicoanalyse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DDoS-aanval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AVG: wat verandert er?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r>
              <a:rPr lang="nl-NL" dirty="0" smtClean="0"/>
              <a:t>15.45		Borrel</a:t>
            </a:r>
          </a:p>
          <a:p>
            <a:pPr lvl="5" indent="0">
              <a:buNone/>
            </a:pPr>
            <a:r>
              <a:rPr lang="nl-NL" dirty="0" smtClean="0"/>
              <a:t>	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endParaRPr lang="nl-NL" sz="1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7693535" y="6304235"/>
            <a:ext cx="109046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nl-NL"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Wat is het en kan ik er mee?</a:t>
            </a:r>
            <a:endParaRPr lang="nl-N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8064000" cy="4045069"/>
          </a:xfrm>
        </p:spPr>
        <p:txBody>
          <a:bodyPr/>
          <a:lstStyle/>
          <a:p>
            <a:pPr lvl="1" indent="0">
              <a:buNone/>
            </a:pPr>
            <a:r>
              <a:rPr lang="nl-NL" dirty="0" smtClean="0"/>
              <a:t>Het is:</a:t>
            </a:r>
          </a:p>
          <a:p>
            <a:pPr marL="285750" lvl="1" indent="-285750"/>
            <a:r>
              <a:rPr lang="nl-NL" dirty="0"/>
              <a:t>een gezamenlijke afspraak tussen onderwijs en leveranciers </a:t>
            </a:r>
          </a:p>
          <a:p>
            <a:pPr marL="285750" lvl="1" indent="-285750"/>
            <a:r>
              <a:rPr lang="nl-NL" dirty="0"/>
              <a:t>een basis niveau van informatiebeveiligingsmaatregelen </a:t>
            </a:r>
          </a:p>
          <a:p>
            <a:pPr marL="285750" lvl="1" indent="-285750"/>
            <a:r>
              <a:rPr lang="nl-NL" dirty="0" smtClean="0"/>
              <a:t>een gemeenschappelijke taal voor informatiebeveiliging (</a:t>
            </a:r>
            <a:r>
              <a:rPr lang="nl-NL" dirty="0" err="1" smtClean="0"/>
              <a:t>bijv</a:t>
            </a:r>
            <a:r>
              <a:rPr lang="nl-NL" dirty="0" smtClean="0"/>
              <a:t>: wat betekent ‘informatie is vertrouwelijk’, ‘integriteit is noodzakelijk’, ‘beschikbaarheid is belangrijk’</a:t>
            </a:r>
          </a:p>
          <a:p>
            <a:pPr marL="342900" lvl="1" indent="-342900">
              <a:buFont typeface="+mj-lt"/>
              <a:buAutoNum type="arabicPeriod"/>
            </a:pPr>
            <a:endParaRPr lang="nl-NL" dirty="0"/>
          </a:p>
          <a:p>
            <a:pPr lvl="1" indent="0">
              <a:buNone/>
            </a:pPr>
            <a:r>
              <a:rPr lang="nl-NL" dirty="0" smtClean="0"/>
              <a:t>Ik kan er mee:</a:t>
            </a:r>
            <a:endParaRPr lang="nl-NL" dirty="0"/>
          </a:p>
          <a:p>
            <a:pPr marL="285750" lvl="1" indent="-285750"/>
            <a:r>
              <a:rPr lang="nl-NL" dirty="0" smtClean="0"/>
              <a:t>De verklaring en rapportage opvragen bij de leverancier om na te gaan of de juiste beveiligingsmaatregelen zijn getroffen.</a:t>
            </a:r>
            <a:endParaRPr lang="nl-NL" dirty="0"/>
          </a:p>
          <a:p>
            <a:pPr marL="285750" lvl="1" indent="-285750"/>
            <a:r>
              <a:rPr lang="nl-NL" dirty="0" smtClean="0"/>
              <a:t>Mij verantwoorden dat beveiligingsmaatregelen door de leverancier zijn getroffen</a:t>
            </a:r>
            <a:endParaRPr lang="nl-NL" dirty="0"/>
          </a:p>
          <a:p>
            <a:pPr marL="342900" lvl="1" indent="-342900">
              <a:buFont typeface="+mj-lt"/>
              <a:buAutoNum type="arabicPeriod"/>
            </a:pP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 smtClean="0"/>
              <a:t>maakt een leverancier </a:t>
            </a:r>
            <a:r>
              <a:rPr lang="nl-NL" sz="2800" dirty="0"/>
              <a:t>de rapportage?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76752" y="4869160"/>
            <a:ext cx="2007616" cy="1300480"/>
            <a:chOff x="4088384" y="2763519"/>
            <a:chExt cx="2007616" cy="1300480"/>
          </a:xfrm>
        </p:grpSpPr>
        <p:sp>
          <p:nvSpPr>
            <p:cNvPr id="29" name="Rounded Rectangle 28"/>
            <p:cNvSpPr/>
            <p:nvPr/>
          </p:nvSpPr>
          <p:spPr>
            <a:xfrm>
              <a:off x="4088384" y="2763519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4215232"/>
                <a:satOff val="-8861"/>
                <a:lumOff val="-83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471534" y="2763519"/>
              <a:ext cx="1595899" cy="127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Toets de eigen maatregelen aan het toetsingskader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20 uur)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03648" y="4869160"/>
            <a:ext cx="2007616" cy="1300480"/>
            <a:chOff x="0" y="2763519"/>
            <a:chExt cx="2007616" cy="1300480"/>
          </a:xfrm>
        </p:grpSpPr>
        <p:sp>
          <p:nvSpPr>
            <p:cNvPr id="27" name="Rounded Rectangle 26"/>
            <p:cNvSpPr/>
            <p:nvPr/>
          </p:nvSpPr>
          <p:spPr>
            <a:xfrm>
              <a:off x="0" y="2763519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6322847"/>
                <a:satOff val="-13291"/>
                <a:lumOff val="-1254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28567" y="2763519"/>
              <a:ext cx="1812424" cy="127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Plan verbeteringen en vul de rapportage template in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4-8 uur)</a:t>
              </a:r>
            </a:p>
            <a:p>
              <a:pPr marL="57150" marR="0" lvl="1" indent="-57150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6752" y="2146528"/>
            <a:ext cx="2007616" cy="1300480"/>
            <a:chOff x="4088384" y="40887"/>
            <a:chExt cx="2007616" cy="1300480"/>
          </a:xfrm>
        </p:grpSpPr>
        <p:sp>
          <p:nvSpPr>
            <p:cNvPr id="25" name="Rounded Rectangle 24"/>
            <p:cNvSpPr/>
            <p:nvPr/>
          </p:nvSpPr>
          <p:spPr>
            <a:xfrm>
              <a:off x="4088384" y="40887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2107616"/>
                <a:satOff val="-4430"/>
                <a:lumOff val="-418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8"/>
            <p:cNvSpPr/>
            <p:nvPr/>
          </p:nvSpPr>
          <p:spPr>
            <a:xfrm>
              <a:off x="4342616" y="69454"/>
              <a:ext cx="172481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Classificeer de gegevens en benoem de risico’s</a:t>
              </a: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18 uur)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3648" y="2151612"/>
            <a:ext cx="2007616" cy="1300480"/>
            <a:chOff x="0" y="45971"/>
            <a:chExt cx="2007616" cy="1300480"/>
          </a:xfrm>
        </p:grpSpPr>
        <p:sp>
          <p:nvSpPr>
            <p:cNvPr id="23" name="Rounded Rectangle 22"/>
            <p:cNvSpPr/>
            <p:nvPr/>
          </p:nvSpPr>
          <p:spPr>
            <a:xfrm>
              <a:off x="0" y="45971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28567" y="74538"/>
              <a:ext cx="1979049" cy="827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Maak een overzicht van de toepassing en de gegevens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4-8 uur)</a:t>
              </a:r>
            </a:p>
          </p:txBody>
        </p:sp>
      </p:grpSp>
      <p:sp>
        <p:nvSpPr>
          <p:cNvPr id="21" name="Pie 20"/>
          <p:cNvSpPr/>
          <p:nvPr/>
        </p:nvSpPr>
        <p:spPr>
          <a:xfrm>
            <a:off x="2845184" y="2337288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Pie 18"/>
          <p:cNvSpPr/>
          <p:nvPr/>
        </p:nvSpPr>
        <p:spPr>
          <a:xfrm rot="5400000">
            <a:off x="4686176" y="2337288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107616"/>
              <a:satOff val="-4430"/>
              <a:lumOff val="-4183"/>
              <a:alphaOff val="0"/>
            </a:schemeClr>
          </a:fillRef>
          <a:effectRef idx="1">
            <a:schemeClr val="accent4">
              <a:hueOff val="-2107616"/>
              <a:satOff val="-4430"/>
              <a:lumOff val="-4183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Pie 16"/>
          <p:cNvSpPr/>
          <p:nvPr/>
        </p:nvSpPr>
        <p:spPr>
          <a:xfrm rot="10800000">
            <a:off x="4686176" y="4178281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215232"/>
              <a:satOff val="-8861"/>
              <a:lumOff val="-8365"/>
              <a:alphaOff val="0"/>
            </a:schemeClr>
          </a:fillRef>
          <a:effectRef idx="1">
            <a:schemeClr val="accent4">
              <a:hueOff val="-4215232"/>
              <a:satOff val="-8861"/>
              <a:lumOff val="-836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Pie 14"/>
          <p:cNvSpPr/>
          <p:nvPr/>
        </p:nvSpPr>
        <p:spPr>
          <a:xfrm rot="16200000">
            <a:off x="2845184" y="4178281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322847"/>
              <a:satOff val="-13291"/>
              <a:lumOff val="-12548"/>
              <a:alphaOff val="0"/>
            </a:schemeClr>
          </a:fillRef>
          <a:effectRef idx="1">
            <a:schemeClr val="accent4">
              <a:hueOff val="-6322847"/>
              <a:satOff val="-13291"/>
              <a:lumOff val="-12548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ircular Arrow 12"/>
          <p:cNvSpPr/>
          <p:nvPr/>
        </p:nvSpPr>
        <p:spPr>
          <a:xfrm>
            <a:off x="4341752" y="3771881"/>
            <a:ext cx="607568" cy="528320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341752" y="3975081"/>
            <a:ext cx="607568" cy="528320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2995928" y="3212976"/>
            <a:ext cx="16480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Voorbereiding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54936" y="3212976"/>
            <a:ext cx="17892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Classificatie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risicoanalyse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8024" y="4397623"/>
            <a:ext cx="14718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Toetsen van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maatregelen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29590" y="4397623"/>
            <a:ext cx="15424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Verbeterplan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rapportage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12448" y="3212976"/>
            <a:ext cx="90000" cy="180000"/>
            <a:chOff x="395536" y="2492896"/>
            <a:chExt cx="144016" cy="288032"/>
          </a:xfrm>
        </p:grpSpPr>
        <p:sp>
          <p:nvSpPr>
            <p:cNvPr id="3" name="Triangle 2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664848" y="3212976"/>
            <a:ext cx="90000" cy="180000"/>
            <a:chOff x="395536" y="2492896"/>
            <a:chExt cx="144016" cy="288032"/>
          </a:xfrm>
        </p:grpSpPr>
        <p:sp>
          <p:nvSpPr>
            <p:cNvPr id="36" name="Triangle 35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512448" y="5913923"/>
            <a:ext cx="90000" cy="180000"/>
            <a:chOff x="395536" y="2492896"/>
            <a:chExt cx="144016" cy="288032"/>
          </a:xfrm>
        </p:grpSpPr>
        <p:sp>
          <p:nvSpPr>
            <p:cNvPr id="39" name="Triangle 38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1664848" y="5913923"/>
            <a:ext cx="90000" cy="180000"/>
            <a:chOff x="395536" y="2492896"/>
            <a:chExt cx="144016" cy="288032"/>
          </a:xfrm>
        </p:grpSpPr>
        <p:sp>
          <p:nvSpPr>
            <p:cNvPr id="42" name="Triangle 41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7179230" y="3227916"/>
            <a:ext cx="90000" cy="180000"/>
            <a:chOff x="395536" y="2492896"/>
            <a:chExt cx="144016" cy="288032"/>
          </a:xfrm>
        </p:grpSpPr>
        <p:sp>
          <p:nvSpPr>
            <p:cNvPr id="45" name="Triangle 44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7327541" y="3227916"/>
            <a:ext cx="90000" cy="180000"/>
            <a:chOff x="395536" y="2492896"/>
            <a:chExt cx="144016" cy="288032"/>
          </a:xfrm>
        </p:grpSpPr>
        <p:sp>
          <p:nvSpPr>
            <p:cNvPr id="48" name="Triangle 47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7475852" y="3227916"/>
            <a:ext cx="90000" cy="180000"/>
            <a:chOff x="395536" y="2492896"/>
            <a:chExt cx="144016" cy="288032"/>
          </a:xfrm>
        </p:grpSpPr>
        <p:sp>
          <p:nvSpPr>
            <p:cNvPr id="51" name="Triangle 50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7624162" y="3227916"/>
            <a:ext cx="90000" cy="180000"/>
            <a:chOff x="395536" y="2492896"/>
            <a:chExt cx="144016" cy="288032"/>
          </a:xfrm>
        </p:grpSpPr>
        <p:sp>
          <p:nvSpPr>
            <p:cNvPr id="54" name="Triangle 53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7179230" y="5937993"/>
            <a:ext cx="90000" cy="180000"/>
            <a:chOff x="395536" y="2492896"/>
            <a:chExt cx="144016" cy="288032"/>
          </a:xfrm>
        </p:grpSpPr>
        <p:sp>
          <p:nvSpPr>
            <p:cNvPr id="57" name="Triangle 56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7327541" y="5937993"/>
            <a:ext cx="90000" cy="180000"/>
            <a:chOff x="395536" y="2492896"/>
            <a:chExt cx="144016" cy="288032"/>
          </a:xfrm>
        </p:grpSpPr>
        <p:sp>
          <p:nvSpPr>
            <p:cNvPr id="60" name="Triangle 59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7475852" y="5937993"/>
            <a:ext cx="90000" cy="180000"/>
            <a:chOff x="395536" y="2492896"/>
            <a:chExt cx="144016" cy="288032"/>
          </a:xfrm>
        </p:grpSpPr>
        <p:sp>
          <p:nvSpPr>
            <p:cNvPr id="63" name="Triangle 62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7624162" y="5937993"/>
            <a:ext cx="90000" cy="180000"/>
            <a:chOff x="395536" y="2492896"/>
            <a:chExt cx="144016" cy="288032"/>
          </a:xfrm>
        </p:grpSpPr>
        <p:sp>
          <p:nvSpPr>
            <p:cNvPr id="66" name="Triangle 65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8" name="Afbeelding 6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69" name="Afbeelding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76752" y="4869160"/>
            <a:ext cx="2007616" cy="1300480"/>
            <a:chOff x="4088384" y="2763519"/>
            <a:chExt cx="2007616" cy="1300480"/>
          </a:xfrm>
        </p:grpSpPr>
        <p:sp>
          <p:nvSpPr>
            <p:cNvPr id="29" name="Rounded Rectangle 28"/>
            <p:cNvSpPr/>
            <p:nvPr/>
          </p:nvSpPr>
          <p:spPr>
            <a:xfrm>
              <a:off x="4088384" y="2763519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4215232"/>
                <a:satOff val="-8861"/>
                <a:lumOff val="-83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471534" y="2763519"/>
              <a:ext cx="1595899" cy="127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Toets de eigen maatregelen aan het toetsingskader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20 uur)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03648" y="4869160"/>
            <a:ext cx="2007616" cy="1300480"/>
            <a:chOff x="0" y="2763519"/>
            <a:chExt cx="2007616" cy="1300480"/>
          </a:xfrm>
        </p:grpSpPr>
        <p:sp>
          <p:nvSpPr>
            <p:cNvPr id="27" name="Rounded Rectangle 26"/>
            <p:cNvSpPr/>
            <p:nvPr/>
          </p:nvSpPr>
          <p:spPr>
            <a:xfrm>
              <a:off x="0" y="2763519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6322847"/>
                <a:satOff val="-13291"/>
                <a:lumOff val="-1254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28567" y="2763519"/>
              <a:ext cx="1812424" cy="127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Plan verbeteringen en vul de rapportage template in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4-8 uur)</a:t>
              </a:r>
            </a:p>
            <a:p>
              <a:pPr marL="57150" marR="0" lvl="1" indent="-57150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6752" y="2146528"/>
            <a:ext cx="2007616" cy="1300480"/>
            <a:chOff x="4088384" y="40887"/>
            <a:chExt cx="2007616" cy="1300480"/>
          </a:xfrm>
        </p:grpSpPr>
        <p:sp>
          <p:nvSpPr>
            <p:cNvPr id="25" name="Rounded Rectangle 24"/>
            <p:cNvSpPr/>
            <p:nvPr/>
          </p:nvSpPr>
          <p:spPr>
            <a:xfrm>
              <a:off x="4088384" y="40887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2107616"/>
                <a:satOff val="-4430"/>
                <a:lumOff val="-418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8"/>
            <p:cNvSpPr/>
            <p:nvPr/>
          </p:nvSpPr>
          <p:spPr>
            <a:xfrm>
              <a:off x="4342616" y="69454"/>
              <a:ext cx="172481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Classificeer de gegevens en benoem de risico’s</a:t>
              </a: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18 uur)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3648" y="2151612"/>
            <a:ext cx="2007616" cy="1300480"/>
            <a:chOff x="0" y="45971"/>
            <a:chExt cx="2007616" cy="1300480"/>
          </a:xfrm>
        </p:grpSpPr>
        <p:sp>
          <p:nvSpPr>
            <p:cNvPr id="23" name="Rounded Rectangle 22"/>
            <p:cNvSpPr/>
            <p:nvPr/>
          </p:nvSpPr>
          <p:spPr>
            <a:xfrm>
              <a:off x="0" y="45971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28567" y="74538"/>
              <a:ext cx="1979049" cy="827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Maak een overzicht van de toepassing en de gegevens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4-8 uur)</a:t>
              </a:r>
            </a:p>
          </p:txBody>
        </p:sp>
      </p:grpSp>
      <p:sp>
        <p:nvSpPr>
          <p:cNvPr id="21" name="Pie 20"/>
          <p:cNvSpPr/>
          <p:nvPr/>
        </p:nvSpPr>
        <p:spPr>
          <a:xfrm>
            <a:off x="2845184" y="2337288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Pie 18"/>
          <p:cNvSpPr/>
          <p:nvPr/>
        </p:nvSpPr>
        <p:spPr>
          <a:xfrm rot="5400000">
            <a:off x="4686176" y="2337288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107616"/>
              <a:satOff val="-4430"/>
              <a:lumOff val="-4183"/>
              <a:alphaOff val="0"/>
            </a:schemeClr>
          </a:fillRef>
          <a:effectRef idx="1">
            <a:schemeClr val="accent4">
              <a:hueOff val="-2107616"/>
              <a:satOff val="-4430"/>
              <a:lumOff val="-4183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Pie 16"/>
          <p:cNvSpPr/>
          <p:nvPr/>
        </p:nvSpPr>
        <p:spPr>
          <a:xfrm rot="10800000">
            <a:off x="4686176" y="4178281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215232"/>
              <a:satOff val="-8861"/>
              <a:lumOff val="-8365"/>
              <a:alphaOff val="0"/>
            </a:schemeClr>
          </a:fillRef>
          <a:effectRef idx="1">
            <a:schemeClr val="accent4">
              <a:hueOff val="-4215232"/>
              <a:satOff val="-8861"/>
              <a:lumOff val="-836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Pie 14"/>
          <p:cNvSpPr/>
          <p:nvPr/>
        </p:nvSpPr>
        <p:spPr>
          <a:xfrm rot="16200000">
            <a:off x="2845184" y="4178281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322847"/>
              <a:satOff val="-13291"/>
              <a:lumOff val="-12548"/>
              <a:alphaOff val="0"/>
            </a:schemeClr>
          </a:fillRef>
          <a:effectRef idx="1">
            <a:schemeClr val="accent4">
              <a:hueOff val="-6322847"/>
              <a:satOff val="-13291"/>
              <a:lumOff val="-12548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ircular Arrow 12"/>
          <p:cNvSpPr/>
          <p:nvPr/>
        </p:nvSpPr>
        <p:spPr>
          <a:xfrm>
            <a:off x="4341752" y="3771881"/>
            <a:ext cx="607568" cy="528320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341752" y="3975081"/>
            <a:ext cx="607568" cy="528320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2995928" y="3212976"/>
            <a:ext cx="16480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Voorbereiding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54936" y="3212976"/>
            <a:ext cx="17892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Classificatie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risicoanalyse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8024" y="4397623"/>
            <a:ext cx="14718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Toetsen van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maatregelen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29590" y="4397623"/>
            <a:ext cx="15424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Verbeterplan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rapportage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12448" y="3212976"/>
            <a:ext cx="90000" cy="180000"/>
            <a:chOff x="395536" y="2492896"/>
            <a:chExt cx="144016" cy="288032"/>
          </a:xfrm>
        </p:grpSpPr>
        <p:sp>
          <p:nvSpPr>
            <p:cNvPr id="3" name="Triangle 2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664848" y="3212976"/>
            <a:ext cx="90000" cy="180000"/>
            <a:chOff x="395536" y="2492896"/>
            <a:chExt cx="144016" cy="288032"/>
          </a:xfrm>
        </p:grpSpPr>
        <p:sp>
          <p:nvSpPr>
            <p:cNvPr id="36" name="Triangle 35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512448" y="5913923"/>
            <a:ext cx="90000" cy="180000"/>
            <a:chOff x="395536" y="2492896"/>
            <a:chExt cx="144016" cy="288032"/>
          </a:xfrm>
        </p:grpSpPr>
        <p:sp>
          <p:nvSpPr>
            <p:cNvPr id="39" name="Triangle 38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1664848" y="5913923"/>
            <a:ext cx="90000" cy="180000"/>
            <a:chOff x="395536" y="2492896"/>
            <a:chExt cx="144016" cy="288032"/>
          </a:xfrm>
        </p:grpSpPr>
        <p:sp>
          <p:nvSpPr>
            <p:cNvPr id="42" name="Triangle 41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7179230" y="3227916"/>
            <a:ext cx="90000" cy="180000"/>
            <a:chOff x="395536" y="2492896"/>
            <a:chExt cx="144016" cy="288032"/>
          </a:xfrm>
        </p:grpSpPr>
        <p:sp>
          <p:nvSpPr>
            <p:cNvPr id="45" name="Triangle 44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7327541" y="3227916"/>
            <a:ext cx="90000" cy="180000"/>
            <a:chOff x="395536" y="2492896"/>
            <a:chExt cx="144016" cy="288032"/>
          </a:xfrm>
        </p:grpSpPr>
        <p:sp>
          <p:nvSpPr>
            <p:cNvPr id="48" name="Triangle 47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7475852" y="3227916"/>
            <a:ext cx="90000" cy="180000"/>
            <a:chOff x="395536" y="2492896"/>
            <a:chExt cx="144016" cy="288032"/>
          </a:xfrm>
        </p:grpSpPr>
        <p:sp>
          <p:nvSpPr>
            <p:cNvPr id="51" name="Triangle 50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7624162" y="3227916"/>
            <a:ext cx="90000" cy="180000"/>
            <a:chOff x="395536" y="2492896"/>
            <a:chExt cx="144016" cy="288032"/>
          </a:xfrm>
        </p:grpSpPr>
        <p:sp>
          <p:nvSpPr>
            <p:cNvPr id="54" name="Triangle 53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7179230" y="5937993"/>
            <a:ext cx="90000" cy="180000"/>
            <a:chOff x="395536" y="2492896"/>
            <a:chExt cx="144016" cy="288032"/>
          </a:xfrm>
        </p:grpSpPr>
        <p:sp>
          <p:nvSpPr>
            <p:cNvPr id="57" name="Triangle 56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7327541" y="5937993"/>
            <a:ext cx="90000" cy="180000"/>
            <a:chOff x="395536" y="2492896"/>
            <a:chExt cx="144016" cy="288032"/>
          </a:xfrm>
        </p:grpSpPr>
        <p:sp>
          <p:nvSpPr>
            <p:cNvPr id="60" name="Triangle 59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7475852" y="5937993"/>
            <a:ext cx="90000" cy="180000"/>
            <a:chOff x="395536" y="2492896"/>
            <a:chExt cx="144016" cy="288032"/>
          </a:xfrm>
        </p:grpSpPr>
        <p:sp>
          <p:nvSpPr>
            <p:cNvPr id="63" name="Triangle 62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7624162" y="5937993"/>
            <a:ext cx="90000" cy="180000"/>
            <a:chOff x="395536" y="2492896"/>
            <a:chExt cx="144016" cy="288032"/>
          </a:xfrm>
        </p:grpSpPr>
        <p:sp>
          <p:nvSpPr>
            <p:cNvPr id="66" name="Triangle 65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654936" y="1821073"/>
            <a:ext cx="3661480" cy="448316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60170" y="4178280"/>
            <a:ext cx="3861251" cy="203838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NL"/>
          </a:p>
          <a:p>
            <a:pPr marL="381000" lvl="1" indent="-381000"/>
            <a:r>
              <a:rPr lang="nl-NL"/>
              <a:t>Het procesdocument legt alle stappen in detail uit. Zie de documenten ‘Algemene beschrijving’ en ‘Proces’ op de webpagina van het certificeringsschema: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marL="400050" lvl="1" indent="-390525"/>
            <a:r>
              <a:rPr lang="nl-NL">
                <a:hlinkClick r:id="rId2"/>
              </a:rPr>
              <a:t>https://www.edustandaard.nl/standaard_afspraken/certificeringsschema-informatiebeveiliging-en-privacy-rosa/</a:t>
            </a:r>
            <a:endParaRPr lang="nl-NL"/>
          </a:p>
          <a:p>
            <a:pPr lvl="1"/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Classificatie &amp; risicoanalyse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76752" y="4869160"/>
            <a:ext cx="2007616" cy="1300480"/>
            <a:chOff x="4088384" y="2763519"/>
            <a:chExt cx="2007616" cy="1300480"/>
          </a:xfrm>
        </p:grpSpPr>
        <p:sp>
          <p:nvSpPr>
            <p:cNvPr id="29" name="Rounded Rectangle 28"/>
            <p:cNvSpPr/>
            <p:nvPr/>
          </p:nvSpPr>
          <p:spPr>
            <a:xfrm>
              <a:off x="4088384" y="2763519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4215232"/>
                <a:satOff val="-8861"/>
                <a:lumOff val="-83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471534" y="2763519"/>
              <a:ext cx="1595899" cy="127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Toets de eigen maatregelen aan het toetsingskader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20 uur)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03648" y="4869160"/>
            <a:ext cx="2007616" cy="1300480"/>
            <a:chOff x="0" y="2763519"/>
            <a:chExt cx="2007616" cy="1300480"/>
          </a:xfrm>
        </p:grpSpPr>
        <p:sp>
          <p:nvSpPr>
            <p:cNvPr id="27" name="Rounded Rectangle 26"/>
            <p:cNvSpPr/>
            <p:nvPr/>
          </p:nvSpPr>
          <p:spPr>
            <a:xfrm>
              <a:off x="0" y="2763519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6322847"/>
                <a:satOff val="-13291"/>
                <a:lumOff val="-1254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28567" y="2763519"/>
              <a:ext cx="1812424" cy="127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Plan verbeteringen en vul de rapportage template in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4-8 uur)</a:t>
              </a:r>
            </a:p>
            <a:p>
              <a:pPr marL="57150" marR="0" lvl="1" indent="-57150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6752" y="2146528"/>
            <a:ext cx="2007616" cy="1300480"/>
            <a:chOff x="4088384" y="40887"/>
            <a:chExt cx="2007616" cy="1300480"/>
          </a:xfrm>
        </p:grpSpPr>
        <p:sp>
          <p:nvSpPr>
            <p:cNvPr id="25" name="Rounded Rectangle 24"/>
            <p:cNvSpPr/>
            <p:nvPr/>
          </p:nvSpPr>
          <p:spPr>
            <a:xfrm>
              <a:off x="4088384" y="40887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2107616"/>
                <a:satOff val="-4430"/>
                <a:lumOff val="-418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8"/>
            <p:cNvSpPr/>
            <p:nvPr/>
          </p:nvSpPr>
          <p:spPr>
            <a:xfrm>
              <a:off x="4342616" y="69454"/>
              <a:ext cx="172481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Classificeer de gegevens en benoem de risico’s</a:t>
              </a: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18 uur)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3648" y="2151612"/>
            <a:ext cx="2007616" cy="1300480"/>
            <a:chOff x="0" y="45971"/>
            <a:chExt cx="2007616" cy="1300480"/>
          </a:xfrm>
        </p:grpSpPr>
        <p:sp>
          <p:nvSpPr>
            <p:cNvPr id="23" name="Rounded Rectangle 22"/>
            <p:cNvSpPr/>
            <p:nvPr/>
          </p:nvSpPr>
          <p:spPr>
            <a:xfrm>
              <a:off x="0" y="45971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28567" y="74538"/>
              <a:ext cx="1979049" cy="827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Maak een overzicht van de toepassing en de gegevens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4-8 uur)</a:t>
              </a:r>
            </a:p>
          </p:txBody>
        </p:sp>
      </p:grpSp>
      <p:sp>
        <p:nvSpPr>
          <p:cNvPr id="21" name="Pie 20"/>
          <p:cNvSpPr/>
          <p:nvPr/>
        </p:nvSpPr>
        <p:spPr>
          <a:xfrm>
            <a:off x="2845184" y="2337288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Pie 18"/>
          <p:cNvSpPr/>
          <p:nvPr/>
        </p:nvSpPr>
        <p:spPr>
          <a:xfrm rot="5400000">
            <a:off x="4686176" y="2337288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107616"/>
              <a:satOff val="-4430"/>
              <a:lumOff val="-4183"/>
              <a:alphaOff val="0"/>
            </a:schemeClr>
          </a:fillRef>
          <a:effectRef idx="1">
            <a:schemeClr val="accent4">
              <a:hueOff val="-2107616"/>
              <a:satOff val="-4430"/>
              <a:lumOff val="-4183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Pie 16"/>
          <p:cNvSpPr/>
          <p:nvPr/>
        </p:nvSpPr>
        <p:spPr>
          <a:xfrm rot="10800000">
            <a:off x="4686176" y="4178281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215232"/>
              <a:satOff val="-8861"/>
              <a:lumOff val="-8365"/>
              <a:alphaOff val="0"/>
            </a:schemeClr>
          </a:fillRef>
          <a:effectRef idx="1">
            <a:schemeClr val="accent4">
              <a:hueOff val="-4215232"/>
              <a:satOff val="-8861"/>
              <a:lumOff val="-836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Pie 14"/>
          <p:cNvSpPr/>
          <p:nvPr/>
        </p:nvSpPr>
        <p:spPr>
          <a:xfrm rot="16200000">
            <a:off x="2845184" y="4178281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322847"/>
              <a:satOff val="-13291"/>
              <a:lumOff val="-12548"/>
              <a:alphaOff val="0"/>
            </a:schemeClr>
          </a:fillRef>
          <a:effectRef idx="1">
            <a:schemeClr val="accent4">
              <a:hueOff val="-6322847"/>
              <a:satOff val="-13291"/>
              <a:lumOff val="-12548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ircular Arrow 12"/>
          <p:cNvSpPr/>
          <p:nvPr/>
        </p:nvSpPr>
        <p:spPr>
          <a:xfrm>
            <a:off x="4341752" y="3771881"/>
            <a:ext cx="607568" cy="528320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341752" y="3975081"/>
            <a:ext cx="607568" cy="528320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2995928" y="3212976"/>
            <a:ext cx="16480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Voorbereiding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54936" y="3212976"/>
            <a:ext cx="17892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Classificatie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risicoanalyse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8024" y="4397623"/>
            <a:ext cx="14718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Toetsen van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maatregelen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29590" y="4397623"/>
            <a:ext cx="15424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Verbeterplan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rapportage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12448" y="3212976"/>
            <a:ext cx="90000" cy="180000"/>
            <a:chOff x="395536" y="2492896"/>
            <a:chExt cx="144016" cy="288032"/>
          </a:xfrm>
        </p:grpSpPr>
        <p:sp>
          <p:nvSpPr>
            <p:cNvPr id="3" name="Triangle 2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664848" y="3212976"/>
            <a:ext cx="90000" cy="180000"/>
            <a:chOff x="395536" y="2492896"/>
            <a:chExt cx="144016" cy="288032"/>
          </a:xfrm>
        </p:grpSpPr>
        <p:sp>
          <p:nvSpPr>
            <p:cNvPr id="36" name="Triangle 35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512448" y="5913923"/>
            <a:ext cx="90000" cy="180000"/>
            <a:chOff x="395536" y="2492896"/>
            <a:chExt cx="144016" cy="288032"/>
          </a:xfrm>
        </p:grpSpPr>
        <p:sp>
          <p:nvSpPr>
            <p:cNvPr id="39" name="Triangle 38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1664848" y="5913923"/>
            <a:ext cx="90000" cy="180000"/>
            <a:chOff x="395536" y="2492896"/>
            <a:chExt cx="144016" cy="288032"/>
          </a:xfrm>
        </p:grpSpPr>
        <p:sp>
          <p:nvSpPr>
            <p:cNvPr id="42" name="Triangle 41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7179230" y="3227916"/>
            <a:ext cx="90000" cy="180000"/>
            <a:chOff x="395536" y="2492896"/>
            <a:chExt cx="144016" cy="288032"/>
          </a:xfrm>
        </p:grpSpPr>
        <p:sp>
          <p:nvSpPr>
            <p:cNvPr id="45" name="Triangle 44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7327541" y="3227916"/>
            <a:ext cx="90000" cy="180000"/>
            <a:chOff x="395536" y="2492896"/>
            <a:chExt cx="144016" cy="288032"/>
          </a:xfrm>
        </p:grpSpPr>
        <p:sp>
          <p:nvSpPr>
            <p:cNvPr id="48" name="Triangle 47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7475852" y="3227916"/>
            <a:ext cx="90000" cy="180000"/>
            <a:chOff x="395536" y="2492896"/>
            <a:chExt cx="144016" cy="288032"/>
          </a:xfrm>
        </p:grpSpPr>
        <p:sp>
          <p:nvSpPr>
            <p:cNvPr id="51" name="Triangle 50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7624162" y="3227916"/>
            <a:ext cx="90000" cy="180000"/>
            <a:chOff x="395536" y="2492896"/>
            <a:chExt cx="144016" cy="288032"/>
          </a:xfrm>
        </p:grpSpPr>
        <p:sp>
          <p:nvSpPr>
            <p:cNvPr id="54" name="Triangle 53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7179230" y="5937993"/>
            <a:ext cx="90000" cy="180000"/>
            <a:chOff x="395536" y="2492896"/>
            <a:chExt cx="144016" cy="288032"/>
          </a:xfrm>
        </p:grpSpPr>
        <p:sp>
          <p:nvSpPr>
            <p:cNvPr id="57" name="Triangle 56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7327541" y="5937993"/>
            <a:ext cx="90000" cy="180000"/>
            <a:chOff x="395536" y="2492896"/>
            <a:chExt cx="144016" cy="288032"/>
          </a:xfrm>
        </p:grpSpPr>
        <p:sp>
          <p:nvSpPr>
            <p:cNvPr id="60" name="Triangle 59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7475852" y="5937993"/>
            <a:ext cx="90000" cy="180000"/>
            <a:chOff x="395536" y="2492896"/>
            <a:chExt cx="144016" cy="288032"/>
          </a:xfrm>
        </p:grpSpPr>
        <p:sp>
          <p:nvSpPr>
            <p:cNvPr id="63" name="Triangle 62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7624162" y="5937993"/>
            <a:ext cx="90000" cy="180000"/>
            <a:chOff x="395536" y="2492896"/>
            <a:chExt cx="144016" cy="288032"/>
          </a:xfrm>
        </p:grpSpPr>
        <p:sp>
          <p:nvSpPr>
            <p:cNvPr id="66" name="Triangle 65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60170" y="1808824"/>
            <a:ext cx="3661480" cy="24791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60170" y="4178280"/>
            <a:ext cx="7212230" cy="203838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Classificatie &amp; risicoanalyse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NL"/>
          </a:p>
          <a:p>
            <a:pPr marL="381000" lvl="1" indent="-381000"/>
            <a:r>
              <a:rPr lang="nl-NL"/>
              <a:t>Om de gegevens te classificeren is een spreadsheet gemaakt met vragen die je daarbij helpen. Zie het document ‘Classificatie’ op de webpagina van het certificeringsschema:</a:t>
            </a:r>
          </a:p>
          <a:p>
            <a:pPr lvl="1"/>
            <a:endParaRPr lang="nl-NL"/>
          </a:p>
          <a:p>
            <a:pPr marL="400050" lvl="1" indent="-390525"/>
            <a:r>
              <a:rPr lang="nl-NL">
                <a:hlinkClick r:id="rId2"/>
              </a:rPr>
              <a:t>https://www.edustandaard.nl/standaard_afspraken/certificeringsschema-informatiebeveiliging-en-privacy-rosa/</a:t>
            </a:r>
            <a:endParaRPr lang="nl-NL"/>
          </a:p>
          <a:p>
            <a:pPr lvl="1"/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Voorbeelden van classificatie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95393" y="1916832"/>
          <a:ext cx="8088607" cy="11414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08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r>
                        <a:rPr lang="nl-NL" sz="1400" b="1" u="none" strike="noStrike" noProof="0">
                          <a:effectLst/>
                        </a:rPr>
                        <a:t>Beschikbaarheid</a:t>
                      </a: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866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Bedenk welk </a:t>
                      </a:r>
                      <a:r>
                        <a:rPr lang="nl-NL" sz="1400" b="1" u="none" strike="noStrike" noProof="0">
                          <a:effectLst/>
                        </a:rPr>
                        <a:t>proces</a:t>
                      </a:r>
                      <a:r>
                        <a:rPr lang="nl-NL" sz="1400" u="none" strike="noStrike" noProof="0">
                          <a:effectLst/>
                        </a:rPr>
                        <a:t> (het onderwijsproces of een specifiek ondersteunend proces) de </a:t>
                      </a:r>
                      <a:r>
                        <a:rPr lang="nl-NL" sz="1400" u="none" strike="noStrike" noProof="0" err="1">
                          <a:effectLst/>
                        </a:rPr>
                        <a:t>ict</a:t>
                      </a:r>
                      <a:r>
                        <a:rPr lang="nl-NL" sz="1400" u="none" strike="noStrike" noProof="0">
                          <a:effectLst/>
                        </a:rPr>
                        <a:t>-toepassing ondersteunt. Vul aan de hand van onderstaande vragen een motivatie in en plaats een X in de bijbehorende kolom. Controleer vervolgens aan de hand van de toelichting of het niveau passend is.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Voorbeelden van classificatie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95393" y="1916832"/>
          <a:ext cx="8088607" cy="434712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748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r>
                        <a:rPr lang="nl-NL" sz="1400" b="1" u="none" strike="noStrike" noProof="0">
                          <a:effectLst/>
                        </a:rPr>
                        <a:t>Beschikbaarheid</a:t>
                      </a:r>
                    </a:p>
                  </a:txBody>
                  <a:tcPr marL="72000" marR="72000" marT="72000" marB="7200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charset="0"/>
                      </a:endParaRPr>
                    </a:p>
                  </a:txBody>
                  <a:tcPr marL="4623" marR="4623" marT="462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900" b="1" i="0" u="none" strike="noStrike">
                        <a:effectLst/>
                        <a:latin typeface="Arial" charset="0"/>
                      </a:endParaRPr>
                    </a:p>
                  </a:txBody>
                  <a:tcPr marL="4623" marR="4623" marT="4623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effectLst/>
                        <a:latin typeface="Arial" charset="0"/>
                      </a:endParaRPr>
                    </a:p>
                  </a:txBody>
                  <a:tcPr marL="4623" marR="4623" marT="462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866">
                <a:tc gridSpan="5">
                  <a:txBody>
                    <a:bodyPr/>
                    <a:lstStyle/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Bedenk welk </a:t>
                      </a:r>
                      <a:r>
                        <a:rPr lang="nl-NL" sz="1400" b="1" u="none" strike="noStrike" noProof="0">
                          <a:effectLst/>
                        </a:rPr>
                        <a:t>proces</a:t>
                      </a:r>
                      <a:r>
                        <a:rPr lang="nl-NL" sz="1400" u="none" strike="noStrike" noProof="0">
                          <a:effectLst/>
                        </a:rPr>
                        <a:t> (het onderwijsproces of een specifiek ondersteunend proces) de </a:t>
                      </a:r>
                      <a:r>
                        <a:rPr lang="nl-NL" sz="1400" u="none" strike="noStrike" noProof="0" err="1">
                          <a:effectLst/>
                        </a:rPr>
                        <a:t>ict</a:t>
                      </a:r>
                      <a:r>
                        <a:rPr lang="nl-NL" sz="1400" u="none" strike="noStrike" noProof="0">
                          <a:effectLst/>
                        </a:rPr>
                        <a:t>-toepassing ondersteunt. Vul aan de hand van onderstaande vragen een motivatie in en plaats een X in de bijbehorende kolom. Controleer vervolgens aan de hand van de toelichting of het niveau passend is.</a:t>
                      </a:r>
                    </a:p>
                  </a:txBody>
                  <a:tcPr marL="72000" marR="72000" marT="72000" marB="7200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sk-SK" sz="900" b="1" i="0" u="none" strike="noStrike">
                        <a:effectLst/>
                        <a:latin typeface="Arial" charset="0"/>
                      </a:endParaRPr>
                    </a:p>
                  </a:txBody>
                  <a:tcPr marL="4623" marR="4623" marT="4623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5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noProof="0">
                          <a:effectLst/>
                        </a:rPr>
                        <a:t>Vragen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u="none" strike="noStrike" noProof="0">
                          <a:effectLst/>
                        </a:rPr>
                        <a:t>Motivatie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noProof="0">
                          <a:effectLst/>
                        </a:rPr>
                        <a:t>L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u="none" strike="noStrike" noProof="0">
                          <a:effectLst/>
                        </a:rPr>
                        <a:t>M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noProof="0">
                          <a:effectLst/>
                        </a:rPr>
                        <a:t>H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963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Wat is de verwachtte belasting van de </a:t>
                      </a:r>
                      <a:r>
                        <a:rPr lang="nl-NL" sz="1400" u="none" strike="noStrike" noProof="0" err="1">
                          <a:effectLst/>
                        </a:rPr>
                        <a:t>ict</a:t>
                      </a:r>
                      <a:r>
                        <a:rPr lang="nl-NL" sz="1400" u="none" strike="noStrike" noProof="0">
                          <a:effectLst/>
                        </a:rPr>
                        <a:t>-toepassing?</a:t>
                      </a:r>
                    </a:p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/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Laag = weinig gelijktijdige gebruikers, weinig transacties (±1 per uur)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Midden = veel gelijktijdige gebruikers, normale hoeveelheid transacties (±10 per uur)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Hoog = veel gelijktijdige gebruikers, veel transacties (&gt;100 per uur)</a:t>
                      </a:r>
                      <a:endParaRPr lang="nl-NL" sz="1400" b="0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400" b="0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564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Wat is de langste periode dat de </a:t>
                      </a:r>
                      <a:r>
                        <a:rPr lang="nl-NL" sz="1400" u="none" strike="noStrike" noProof="0" err="1">
                          <a:effectLst/>
                        </a:rPr>
                        <a:t>ict</a:t>
                      </a:r>
                      <a:r>
                        <a:rPr lang="nl-NL" sz="1400" u="none" strike="noStrike" noProof="0">
                          <a:effectLst/>
                        </a:rPr>
                        <a:t>-toepassing niet beschikbaar mag zijn?</a:t>
                      </a:r>
                    </a:p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/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Laag = maximaal enkele dagen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Midden = maximaal een werkdag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Hoog = maximaal een aantal uur</a:t>
                      </a:r>
                      <a:endParaRPr lang="nl-NL" sz="1400" b="0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400" b="0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444208" y="3416089"/>
          <a:ext cx="2339792" cy="14241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8963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i="1" u="none" strike="noStrike" noProof="0">
                          <a:effectLst/>
                        </a:rPr>
                        <a:t>Gebruik door leraren</a:t>
                      </a:r>
                      <a:r>
                        <a:rPr lang="nl-NL" sz="1200" i="1" u="none" strike="noStrike" baseline="0" noProof="0">
                          <a:effectLst/>
                        </a:rPr>
                        <a:t> is verspreid over de hele dag</a:t>
                      </a:r>
                      <a:endParaRPr lang="nl-NL" sz="1400" b="0" i="0" u="none" strike="noStrike" baseline="0" noProof="0">
                        <a:effectLst/>
                        <a:latin typeface="Arial" charset="0"/>
                      </a:endParaRPr>
                    </a:p>
                    <a:p>
                      <a:pPr algn="l" fontAlgn="t"/>
                      <a:endParaRPr lang="nl-NL" sz="1200" i="1" u="none" strike="noStrike" baseline="0" noProof="0">
                        <a:effectLst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✗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444208" y="4840248"/>
          <a:ext cx="2339792" cy="142370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3703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i="1" u="none" strike="noStrike" noProof="0">
                          <a:effectLst/>
                        </a:rPr>
                        <a:t>Dagelijkse invoer</a:t>
                      </a:r>
                      <a:r>
                        <a:rPr lang="nl-NL" sz="1200" i="1" u="none" strike="noStrike" baseline="0" noProof="0">
                          <a:effectLst/>
                        </a:rPr>
                        <a:t> is normaal</a:t>
                      </a:r>
                      <a:r>
                        <a:rPr lang="nl-NL" sz="1200" i="1" u="none" strike="noStrike" noProof="0">
                          <a:effectLst/>
                        </a:rPr>
                        <a:t>, maar kan ook een dag</a:t>
                      </a:r>
                      <a:r>
                        <a:rPr lang="nl-NL" sz="1200" i="1" u="none" strike="noStrike" baseline="0" noProof="0">
                          <a:effectLst/>
                        </a:rPr>
                        <a:t> later</a:t>
                      </a:r>
                      <a:endParaRPr lang="nl-NL" sz="1200" i="1" u="none" strike="noStrike" noProof="0">
                        <a:effectLst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✗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Afbeelding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95393" y="1556792"/>
          <a:ext cx="8088607" cy="32056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748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85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noProof="0">
                          <a:effectLst/>
                        </a:rPr>
                        <a:t>Vragen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u="none" strike="noStrike" noProof="0">
                          <a:effectLst/>
                        </a:rPr>
                        <a:t>Motivatie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noProof="0">
                          <a:effectLst/>
                        </a:rPr>
                        <a:t>L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u="none" strike="noStrike" noProof="0">
                          <a:effectLst/>
                        </a:rPr>
                        <a:t>M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noProof="0">
                          <a:effectLst/>
                        </a:rPr>
                        <a:t>H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963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Wat is de verwachtte belasting van de </a:t>
                      </a:r>
                      <a:r>
                        <a:rPr lang="nl-NL" sz="1400" u="none" strike="noStrike" noProof="0" err="1">
                          <a:effectLst/>
                        </a:rPr>
                        <a:t>ict</a:t>
                      </a:r>
                      <a:r>
                        <a:rPr lang="nl-NL" sz="1400" u="none" strike="noStrike" noProof="0">
                          <a:effectLst/>
                        </a:rPr>
                        <a:t>-toepassing?</a:t>
                      </a:r>
                    </a:p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/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Laag = weinig gelijktijdige gebruikers, weinig transacties (±1 per uur)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Midden = veel gelijktijdige gebruikers, normale hoeveelheid transacties (±10 per uur)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Hoog = veel gelijktijdige gebruikers, veel transacties (&gt;100 per uur)</a:t>
                      </a:r>
                      <a:endParaRPr lang="nl-NL" sz="1400" b="0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400" b="0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564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Wat is de langste periode dat de </a:t>
                      </a:r>
                      <a:r>
                        <a:rPr lang="nl-NL" sz="1400" u="none" strike="noStrike" noProof="0" err="1">
                          <a:effectLst/>
                        </a:rPr>
                        <a:t>ict</a:t>
                      </a:r>
                      <a:r>
                        <a:rPr lang="nl-NL" sz="1400" u="none" strike="noStrike" noProof="0">
                          <a:effectLst/>
                        </a:rPr>
                        <a:t>-toepassing niet beschikbaar mag zijn?</a:t>
                      </a:r>
                    </a:p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/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Laag = maximaal enkele dagen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Midden = maximaal een werkdag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Hoog = maximaal een aantal uur</a:t>
                      </a:r>
                      <a:endParaRPr lang="nl-NL" sz="1400" b="0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400" b="0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444208" y="1916832"/>
          <a:ext cx="2339792" cy="14241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8963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i="1" u="none" strike="noStrike" noProof="0">
                          <a:effectLst/>
                        </a:rPr>
                        <a:t>Gebruik door leraren</a:t>
                      </a:r>
                      <a:r>
                        <a:rPr lang="nl-NL" sz="1200" i="1" u="none" strike="noStrike" baseline="0" noProof="0">
                          <a:effectLst/>
                        </a:rPr>
                        <a:t> is verspreid over de hele dag</a:t>
                      </a:r>
                      <a:endParaRPr lang="nl-NL" sz="1400" b="0" i="0" u="none" strike="noStrike" baseline="0" noProof="0">
                        <a:effectLst/>
                        <a:latin typeface="Arial" charset="0"/>
                      </a:endParaRPr>
                    </a:p>
                    <a:p>
                      <a:pPr algn="l" fontAlgn="t"/>
                      <a:endParaRPr lang="nl-NL" sz="1200" i="1" u="none" strike="noStrike" baseline="0" noProof="0">
                        <a:effectLst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✗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444208" y="3340991"/>
          <a:ext cx="2339792" cy="142370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3703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i="1" u="none" strike="noStrike" noProof="0">
                          <a:effectLst/>
                        </a:rPr>
                        <a:t>Dagelijkse invoer</a:t>
                      </a:r>
                      <a:r>
                        <a:rPr lang="nl-NL" sz="1200" i="1" u="none" strike="noStrike" baseline="0" noProof="0">
                          <a:effectLst/>
                        </a:rPr>
                        <a:t> is normaal</a:t>
                      </a:r>
                      <a:r>
                        <a:rPr lang="nl-NL" sz="1200" i="1" u="none" strike="noStrike" noProof="0">
                          <a:effectLst/>
                        </a:rPr>
                        <a:t>, maar kan ook een dag</a:t>
                      </a:r>
                      <a:r>
                        <a:rPr lang="nl-NL" sz="1200" i="1" u="none" strike="noStrike" baseline="0" noProof="0">
                          <a:effectLst/>
                        </a:rPr>
                        <a:t> later</a:t>
                      </a:r>
                      <a:endParaRPr lang="nl-NL" sz="1200" i="1" u="none" strike="noStrike" noProof="0">
                        <a:effectLst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✗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endParaRPr lang="nl-NL" sz="1400" b="1" i="0" u="none" strike="noStrike" noProof="0"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11560" y="1484784"/>
            <a:ext cx="8280919" cy="1825898"/>
          </a:xfrm>
          <a:prstGeom prst="rect">
            <a:avLst/>
          </a:prstGeom>
          <a:gradFill>
            <a:gsLst>
              <a:gs pos="0">
                <a:schemeClr val="bg1"/>
              </a:gs>
              <a:gs pos="58000">
                <a:schemeClr val="bg1">
                  <a:alpha val="87000"/>
                </a:schemeClr>
              </a:gs>
              <a:gs pos="100000">
                <a:schemeClr val="bg1">
                  <a:alpha val="1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Uitkomst van classificatie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11464" y="4964568"/>
          <a:ext cx="8088607" cy="13548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08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noProof="0">
                          <a:effectLst/>
                        </a:rPr>
                        <a:t> </a:t>
                      </a:r>
                      <a:r>
                        <a:rPr lang="nl-NL" sz="1400" b="1" u="none" strike="noStrike" noProof="0">
                          <a:effectLst/>
                        </a:rPr>
                        <a:t>Beschikbaarheid </a:t>
                      </a:r>
                      <a:r>
                        <a:rPr lang="mr-IN" sz="1400" b="1" u="none" strike="noStrike" noProof="0">
                          <a:effectLst/>
                        </a:rPr>
                        <a:t>–</a:t>
                      </a:r>
                      <a:r>
                        <a:rPr lang="nl-NL" sz="1400" b="1" u="none" strike="noStrike" noProof="0">
                          <a:effectLst/>
                        </a:rPr>
                        <a:t> niveau 2 </a:t>
                      </a:r>
                      <a:r>
                        <a:rPr lang="mr-IN" sz="1400" b="1" u="none" strike="noStrike" noProof="0">
                          <a:effectLst/>
                        </a:rPr>
                        <a:t>–</a:t>
                      </a:r>
                      <a:r>
                        <a:rPr lang="nl-NL" sz="1400" b="1" u="none" strike="noStrike" noProof="0">
                          <a:effectLst/>
                        </a:rPr>
                        <a:t> midden </a:t>
                      </a: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866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Beschikbaarheid is belangrijk.</a:t>
                      </a:r>
                    </a:p>
                    <a:p>
                      <a:pPr algn="l" fontAlgn="t"/>
                      <a:endParaRPr lang="nl-NL" sz="1400" u="none" strike="noStrike" noProof="0">
                        <a:effectLst/>
                      </a:endParaRPr>
                    </a:p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Algeheel verlies of niet beschikbaar zijn van deze informatie gedurende een dag brengt merkbare schade toe aan de belangen van de instelling, haar medewerkers of haar studenten of klanten.</a:t>
                      </a:r>
                    </a:p>
                  </a:txBody>
                  <a:tcPr marL="72000" marR="72000" marT="72000" marB="72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8100392" y="4519168"/>
            <a:ext cx="0" cy="57606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524328" y="5095232"/>
            <a:ext cx="540000" cy="0"/>
          </a:xfrm>
          <a:prstGeom prst="line">
            <a:avLst/>
          </a:prstGeom>
          <a:ln>
            <a:prstDash val="sysDot"/>
            <a:headEnd type="none"/>
            <a:tailEnd type="arrow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Toetsen van maatregelen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76752" y="4869160"/>
            <a:ext cx="2007616" cy="1300480"/>
            <a:chOff x="4088384" y="2763519"/>
            <a:chExt cx="2007616" cy="1300480"/>
          </a:xfrm>
        </p:grpSpPr>
        <p:sp>
          <p:nvSpPr>
            <p:cNvPr id="29" name="Rounded Rectangle 28"/>
            <p:cNvSpPr/>
            <p:nvPr/>
          </p:nvSpPr>
          <p:spPr>
            <a:xfrm>
              <a:off x="4088384" y="2763519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4215232"/>
                <a:satOff val="-8861"/>
                <a:lumOff val="-83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471534" y="2763519"/>
              <a:ext cx="1595899" cy="127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Toets de eigen maatregelen aan het toetsingskader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20 uur)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03648" y="4869160"/>
            <a:ext cx="2007616" cy="1300480"/>
            <a:chOff x="0" y="2763519"/>
            <a:chExt cx="2007616" cy="1300480"/>
          </a:xfrm>
        </p:grpSpPr>
        <p:sp>
          <p:nvSpPr>
            <p:cNvPr id="27" name="Rounded Rectangle 26"/>
            <p:cNvSpPr/>
            <p:nvPr/>
          </p:nvSpPr>
          <p:spPr>
            <a:xfrm>
              <a:off x="0" y="2763519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6322847"/>
                <a:satOff val="-13291"/>
                <a:lumOff val="-1254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28567" y="2763519"/>
              <a:ext cx="1812424" cy="127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Plan verbeteringen en vul de rapportage template in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4-8 uur)</a:t>
              </a:r>
            </a:p>
            <a:p>
              <a:pPr marL="57150" marR="0" lvl="1" indent="-57150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6752" y="2146528"/>
            <a:ext cx="2007616" cy="1300480"/>
            <a:chOff x="4088384" y="40887"/>
            <a:chExt cx="2007616" cy="1300480"/>
          </a:xfrm>
        </p:grpSpPr>
        <p:sp>
          <p:nvSpPr>
            <p:cNvPr id="25" name="Rounded Rectangle 24"/>
            <p:cNvSpPr/>
            <p:nvPr/>
          </p:nvSpPr>
          <p:spPr>
            <a:xfrm>
              <a:off x="4088384" y="40887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2107616"/>
                <a:satOff val="-4430"/>
                <a:lumOff val="-418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8"/>
            <p:cNvSpPr/>
            <p:nvPr/>
          </p:nvSpPr>
          <p:spPr>
            <a:xfrm>
              <a:off x="4342616" y="69454"/>
              <a:ext cx="172481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Classificeer de gegevens en benoem de risico’s</a:t>
              </a: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18 uur)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3648" y="2151612"/>
            <a:ext cx="2007616" cy="1300480"/>
            <a:chOff x="0" y="45971"/>
            <a:chExt cx="2007616" cy="1300480"/>
          </a:xfrm>
        </p:grpSpPr>
        <p:sp>
          <p:nvSpPr>
            <p:cNvPr id="23" name="Rounded Rectangle 22"/>
            <p:cNvSpPr/>
            <p:nvPr/>
          </p:nvSpPr>
          <p:spPr>
            <a:xfrm>
              <a:off x="0" y="45971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28567" y="74538"/>
              <a:ext cx="1979049" cy="827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Maak een overzicht van de toepassing en de gegevens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4-8 uur)</a:t>
              </a:r>
            </a:p>
          </p:txBody>
        </p:sp>
      </p:grpSp>
      <p:sp>
        <p:nvSpPr>
          <p:cNvPr id="21" name="Pie 20"/>
          <p:cNvSpPr/>
          <p:nvPr/>
        </p:nvSpPr>
        <p:spPr>
          <a:xfrm>
            <a:off x="2845184" y="2337288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Pie 18"/>
          <p:cNvSpPr/>
          <p:nvPr/>
        </p:nvSpPr>
        <p:spPr>
          <a:xfrm rot="5400000">
            <a:off x="4686176" y="2337288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107616"/>
              <a:satOff val="-4430"/>
              <a:lumOff val="-4183"/>
              <a:alphaOff val="0"/>
            </a:schemeClr>
          </a:fillRef>
          <a:effectRef idx="1">
            <a:schemeClr val="accent4">
              <a:hueOff val="-2107616"/>
              <a:satOff val="-4430"/>
              <a:lumOff val="-4183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Pie 16"/>
          <p:cNvSpPr/>
          <p:nvPr/>
        </p:nvSpPr>
        <p:spPr>
          <a:xfrm rot="10800000">
            <a:off x="4686176" y="4178281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215232"/>
              <a:satOff val="-8861"/>
              <a:lumOff val="-8365"/>
              <a:alphaOff val="0"/>
            </a:schemeClr>
          </a:fillRef>
          <a:effectRef idx="1">
            <a:schemeClr val="accent4">
              <a:hueOff val="-4215232"/>
              <a:satOff val="-8861"/>
              <a:lumOff val="-836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Pie 14"/>
          <p:cNvSpPr/>
          <p:nvPr/>
        </p:nvSpPr>
        <p:spPr>
          <a:xfrm rot="16200000">
            <a:off x="2845184" y="4178281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322847"/>
              <a:satOff val="-13291"/>
              <a:lumOff val="-12548"/>
              <a:alphaOff val="0"/>
            </a:schemeClr>
          </a:fillRef>
          <a:effectRef idx="1">
            <a:schemeClr val="accent4">
              <a:hueOff val="-6322847"/>
              <a:satOff val="-13291"/>
              <a:lumOff val="-12548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ircular Arrow 12"/>
          <p:cNvSpPr/>
          <p:nvPr/>
        </p:nvSpPr>
        <p:spPr>
          <a:xfrm>
            <a:off x="4341752" y="3771881"/>
            <a:ext cx="607568" cy="528320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341752" y="3975081"/>
            <a:ext cx="607568" cy="528320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2995928" y="3212976"/>
            <a:ext cx="16480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Voorbereiding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54936" y="3212976"/>
            <a:ext cx="17892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Classificatie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risicoanalyse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8024" y="4397623"/>
            <a:ext cx="14718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Toetsen van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maatregelen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29590" y="4397623"/>
            <a:ext cx="15424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Verbeterplan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rapportage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12448" y="3212976"/>
            <a:ext cx="90000" cy="180000"/>
            <a:chOff x="395536" y="2492896"/>
            <a:chExt cx="144016" cy="288032"/>
          </a:xfrm>
        </p:grpSpPr>
        <p:sp>
          <p:nvSpPr>
            <p:cNvPr id="3" name="Triangle 2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664848" y="3212976"/>
            <a:ext cx="90000" cy="180000"/>
            <a:chOff x="395536" y="2492896"/>
            <a:chExt cx="144016" cy="288032"/>
          </a:xfrm>
        </p:grpSpPr>
        <p:sp>
          <p:nvSpPr>
            <p:cNvPr id="36" name="Triangle 35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512448" y="5913923"/>
            <a:ext cx="90000" cy="180000"/>
            <a:chOff x="395536" y="2492896"/>
            <a:chExt cx="144016" cy="288032"/>
          </a:xfrm>
        </p:grpSpPr>
        <p:sp>
          <p:nvSpPr>
            <p:cNvPr id="39" name="Triangle 38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1664848" y="5913923"/>
            <a:ext cx="90000" cy="180000"/>
            <a:chOff x="395536" y="2492896"/>
            <a:chExt cx="144016" cy="288032"/>
          </a:xfrm>
        </p:grpSpPr>
        <p:sp>
          <p:nvSpPr>
            <p:cNvPr id="42" name="Triangle 41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7179230" y="3227916"/>
            <a:ext cx="90000" cy="180000"/>
            <a:chOff x="395536" y="2492896"/>
            <a:chExt cx="144016" cy="288032"/>
          </a:xfrm>
        </p:grpSpPr>
        <p:sp>
          <p:nvSpPr>
            <p:cNvPr id="45" name="Triangle 44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7327541" y="3227916"/>
            <a:ext cx="90000" cy="180000"/>
            <a:chOff x="395536" y="2492896"/>
            <a:chExt cx="144016" cy="288032"/>
          </a:xfrm>
        </p:grpSpPr>
        <p:sp>
          <p:nvSpPr>
            <p:cNvPr id="48" name="Triangle 47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7475852" y="3227916"/>
            <a:ext cx="90000" cy="180000"/>
            <a:chOff x="395536" y="2492896"/>
            <a:chExt cx="144016" cy="288032"/>
          </a:xfrm>
        </p:grpSpPr>
        <p:sp>
          <p:nvSpPr>
            <p:cNvPr id="51" name="Triangle 50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7624162" y="3227916"/>
            <a:ext cx="90000" cy="180000"/>
            <a:chOff x="395536" y="2492896"/>
            <a:chExt cx="144016" cy="288032"/>
          </a:xfrm>
        </p:grpSpPr>
        <p:sp>
          <p:nvSpPr>
            <p:cNvPr id="54" name="Triangle 53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7179230" y="5937993"/>
            <a:ext cx="90000" cy="180000"/>
            <a:chOff x="395536" y="2492896"/>
            <a:chExt cx="144016" cy="288032"/>
          </a:xfrm>
        </p:grpSpPr>
        <p:sp>
          <p:nvSpPr>
            <p:cNvPr id="57" name="Triangle 56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7327541" y="5937993"/>
            <a:ext cx="90000" cy="180000"/>
            <a:chOff x="395536" y="2492896"/>
            <a:chExt cx="144016" cy="288032"/>
          </a:xfrm>
        </p:grpSpPr>
        <p:sp>
          <p:nvSpPr>
            <p:cNvPr id="60" name="Triangle 59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7475852" y="5937993"/>
            <a:ext cx="90000" cy="180000"/>
            <a:chOff x="395536" y="2492896"/>
            <a:chExt cx="144016" cy="288032"/>
          </a:xfrm>
        </p:grpSpPr>
        <p:sp>
          <p:nvSpPr>
            <p:cNvPr id="63" name="Triangle 62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7624162" y="5937993"/>
            <a:ext cx="90000" cy="180000"/>
            <a:chOff x="395536" y="2492896"/>
            <a:chExt cx="144016" cy="288032"/>
          </a:xfrm>
        </p:grpSpPr>
        <p:sp>
          <p:nvSpPr>
            <p:cNvPr id="66" name="Triangle 65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644008" y="1713150"/>
            <a:ext cx="3661480" cy="24791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60170" y="1916832"/>
            <a:ext cx="3666199" cy="429982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ctrTitle"/>
          </p:nvPr>
        </p:nvSpPr>
        <p:spPr>
          <a:xfrm>
            <a:off x="396000" y="4320000"/>
            <a:ext cx="8279999" cy="10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lvl="0">
              <a:buSzPct val="25000"/>
            </a:pPr>
            <a:r>
              <a:rPr lang="nl-NL" dirty="0"/>
              <a:t>Landelijk Congres IBP in het onderwijs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96000" y="5687126"/>
            <a:ext cx="8279999" cy="2889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buSzPct val="25000"/>
            </a:pPr>
            <a:r>
              <a:rPr lang="nl-NL" dirty="0">
                <a:solidFill>
                  <a:schemeClr val="dk1"/>
                </a:solidFill>
              </a:rPr>
              <a:t>Woensdag 11 oktober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Toetsen van maatregelen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NL"/>
          </a:p>
          <a:p>
            <a:pPr marL="381000" lvl="1" indent="-381000"/>
            <a:r>
              <a:rPr lang="nl-NL"/>
              <a:t>Het toetsingskader bevat de maatregelen die worden gezien als ‘best practices’ waaraan je je eigen maatregelen kan toetsen. Zie het document ‘Toetsingskader’ op de webpagina van het certificeringsschema:</a:t>
            </a:r>
          </a:p>
          <a:p>
            <a:pPr lvl="1"/>
            <a:endParaRPr lang="nl-NL"/>
          </a:p>
          <a:p>
            <a:pPr marL="400050" lvl="1" indent="-390525"/>
            <a:r>
              <a:rPr lang="nl-NL">
                <a:hlinkClick r:id="rId2"/>
              </a:rPr>
              <a:t>https://www.edustandaard.nl/standaard_afspraken/certificeringsschema-informatiebeveiliging-en-privacy-rosa/</a:t>
            </a:r>
            <a:endParaRPr lang="nl-NL"/>
          </a:p>
          <a:p>
            <a:pPr lvl="1"/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Voorbeelden van maatregelen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20000" y="2276872"/>
          <a:ext cx="8064000" cy="342172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1400" b="1" u="none" strike="noStrike" noProof="0">
                          <a:effectLst/>
                        </a:rPr>
                        <a:t>Beschikbaarheid – niveau 2 – midden </a:t>
                      </a:r>
                      <a:endParaRPr lang="nl-NL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76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noProof="0">
                          <a:effectLst/>
                        </a:rPr>
                        <a:t>Overbelasting</a:t>
                      </a:r>
                      <a:endParaRPr lang="nl-NL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804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Er is regulering: maatregelen zijn aanwezig om onevenredige belasting per gebruiker te voorkomen of te reguleren middels load </a:t>
                      </a:r>
                      <a:r>
                        <a:rPr lang="nl-NL" sz="1400" u="none" strike="noStrike" noProof="0" err="1">
                          <a:effectLst/>
                        </a:rPr>
                        <a:t>balancers</a:t>
                      </a:r>
                      <a:r>
                        <a:rPr lang="nl-NL" sz="1400" u="none" strike="noStrike" noProof="0">
                          <a:effectLst/>
                        </a:rPr>
                        <a:t> of een soortgelijke oplossing.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/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Er zijn maatregelen getroffen om overbelasting van het systeem te voorkomen, middels </a:t>
                      </a:r>
                      <a:r>
                        <a:rPr lang="nl-NL" sz="1400" u="none" strike="noStrike" noProof="0" err="1">
                          <a:effectLst/>
                        </a:rPr>
                        <a:t>trafficshapers</a:t>
                      </a:r>
                      <a:r>
                        <a:rPr lang="nl-NL" sz="1400" u="none" strike="noStrike" noProof="0">
                          <a:effectLst/>
                        </a:rPr>
                        <a:t> of soortgelijke oplossing.</a:t>
                      </a:r>
                      <a:endParaRPr lang="nl-NL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408000" y="2634232"/>
          <a:ext cx="2688000" cy="30643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noProof="0">
                          <a:effectLst/>
                        </a:rPr>
                        <a:t>Business </a:t>
                      </a:r>
                      <a:r>
                        <a:rPr lang="nl-NL" sz="1400" b="1" u="none" strike="noStrike" noProof="0" err="1">
                          <a:effectLst/>
                        </a:rPr>
                        <a:t>continuity</a:t>
                      </a:r>
                      <a:endParaRPr lang="nl-NL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3215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Er is een 'Warm </a:t>
                      </a:r>
                      <a:r>
                        <a:rPr lang="nl-NL" sz="1400" u="none" strike="noStrike" noProof="0" err="1">
                          <a:effectLst/>
                        </a:rPr>
                        <a:t>Standby</a:t>
                      </a:r>
                      <a:r>
                        <a:rPr lang="nl-NL" sz="1400" u="none" strike="noStrike" noProof="0">
                          <a:effectLst/>
                        </a:rPr>
                        <a:t>' aanwezig: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redundant systeem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specifieke </a:t>
                      </a:r>
                      <a:r>
                        <a:rPr lang="nl-NL" sz="1400" u="none" strike="noStrike" noProof="0" err="1">
                          <a:effectLst/>
                        </a:rPr>
                        <a:t>spare</a:t>
                      </a:r>
                      <a:r>
                        <a:rPr lang="nl-NL" sz="1400" u="none" strike="noStrike" noProof="0">
                          <a:effectLst/>
                        </a:rPr>
                        <a:t> (</a:t>
                      </a:r>
                      <a:r>
                        <a:rPr lang="nl-NL" sz="1400" u="none" strike="noStrike" noProof="0" err="1">
                          <a:effectLst/>
                        </a:rPr>
                        <a:t>active-passive</a:t>
                      </a:r>
                      <a:r>
                        <a:rPr lang="nl-NL" sz="1400" u="none" strike="noStrike" noProof="0">
                          <a:effectLst/>
                        </a:rPr>
                        <a:t>)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</a:t>
                      </a:r>
                      <a:r>
                        <a:rPr lang="nl-NL" sz="1400" u="none" strike="noStrike" noProof="0" err="1">
                          <a:effectLst/>
                        </a:rPr>
                        <a:t>local</a:t>
                      </a:r>
                      <a:r>
                        <a:rPr lang="nl-NL" sz="1400" u="none" strike="noStrike" noProof="0">
                          <a:effectLst/>
                        </a:rPr>
                        <a:t> cluster of </a:t>
                      </a:r>
                      <a:r>
                        <a:rPr lang="nl-NL" sz="1400" u="none" strike="noStrike" noProof="0" err="1">
                          <a:effectLst/>
                        </a:rPr>
                        <a:t>geo</a:t>
                      </a:r>
                      <a:r>
                        <a:rPr lang="nl-NL" sz="1400" u="none" strike="noStrike" noProof="0">
                          <a:effectLst/>
                        </a:rPr>
                        <a:t> cluster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- replicatie door </a:t>
                      </a:r>
                      <a:r>
                        <a:rPr lang="nl-NL" sz="1400" u="none" strike="noStrike" noProof="0" err="1">
                          <a:effectLst/>
                        </a:rPr>
                        <a:t>mirroring</a:t>
                      </a:r>
                      <a:endParaRPr lang="nl-NL" sz="1400" u="none" strike="noStrike" noProof="0">
                        <a:effectLst/>
                      </a:endParaRPr>
                    </a:p>
                    <a:p>
                      <a:pPr algn="l" fontAlgn="t"/>
                      <a:endParaRPr lang="nl-NL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algn="l" fontAlgn="t"/>
                      <a:endParaRPr lang="nl-NL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algn="l" fontAlgn="t"/>
                      <a:endParaRPr lang="nl-NL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algn="l" fontAlgn="t"/>
                      <a:endParaRPr lang="nl-NL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algn="l" fontAlgn="t"/>
                      <a:endParaRPr lang="nl-NL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096000" y="2636912"/>
          <a:ext cx="2688000" cy="30616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176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noProof="0" err="1">
                          <a:effectLst/>
                        </a:rPr>
                        <a:t>Backup</a:t>
                      </a:r>
                      <a:r>
                        <a:rPr lang="nl-NL" sz="1400" b="1" u="none" strike="noStrike" noProof="0">
                          <a:effectLst/>
                        </a:rPr>
                        <a:t>/ </a:t>
                      </a:r>
                      <a:r>
                        <a:rPr lang="nl-NL" sz="1400" b="1" u="none" strike="noStrike" noProof="0" err="1">
                          <a:effectLst/>
                        </a:rPr>
                        <a:t>restore</a:t>
                      </a:r>
                      <a:r>
                        <a:rPr lang="nl-NL" sz="1400" b="1" u="none" strike="noStrike" noProof="0">
                          <a:effectLst/>
                        </a:rPr>
                        <a:t>/ recovery</a:t>
                      </a:r>
                      <a:endParaRPr lang="nl-NL" sz="1400" b="1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804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u="none" strike="noStrike" noProof="0" err="1">
                          <a:effectLst/>
                        </a:rPr>
                        <a:t>Backup</a:t>
                      </a:r>
                      <a:r>
                        <a:rPr lang="nl-NL" sz="1400" u="none" strike="noStrike" noProof="0">
                          <a:effectLst/>
                        </a:rPr>
                        <a:t> verplicht, minimaal dagelijks.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endParaRPr lang="nl-NL" sz="1400" u="none" strike="noStrike" noProof="0">
                        <a:effectLst/>
                      </a:endParaRPr>
                    </a:p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Recovery test= 2x per jaar.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RPO max= 1 dag.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RTO max= 24 uur.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endParaRPr lang="nl-NL" sz="1400" u="none" strike="noStrike" noProof="0">
                        <a:effectLst/>
                      </a:endParaRPr>
                    </a:p>
                    <a:p>
                      <a:pPr algn="l" fontAlgn="t"/>
                      <a:r>
                        <a:rPr lang="nl-NL" sz="1400" u="none" strike="noStrike" noProof="0">
                          <a:effectLst/>
                        </a:rPr>
                        <a:t>Automatische online </a:t>
                      </a:r>
                      <a:r>
                        <a:rPr lang="nl-NL" sz="1400" u="none" strike="noStrike" noProof="0" err="1">
                          <a:effectLst/>
                        </a:rPr>
                        <a:t>failover</a:t>
                      </a:r>
                      <a:r>
                        <a:rPr lang="nl-NL" sz="1400" u="none" strike="noStrike" noProof="0">
                          <a:effectLst/>
                        </a:rPr>
                        <a:t> bij uitval van 1 node (</a:t>
                      </a:r>
                      <a:r>
                        <a:rPr lang="nl-NL" sz="1400" u="none" strike="noStrike" noProof="0" err="1">
                          <a:effectLst/>
                        </a:rPr>
                        <a:t>session</a:t>
                      </a:r>
                      <a:r>
                        <a:rPr lang="nl-NL" sz="1400" u="none" strike="noStrike" noProof="0">
                          <a:effectLst/>
                        </a:rPr>
                        <a:t> lost)</a:t>
                      </a:r>
                      <a:br>
                        <a:rPr lang="nl-NL" sz="1400" u="none" strike="noStrike" noProof="0">
                          <a:effectLst/>
                        </a:rPr>
                      </a:br>
                      <a:r>
                        <a:rPr lang="nl-NL" sz="1400" u="none" strike="noStrike" noProof="0">
                          <a:effectLst/>
                        </a:rPr>
                        <a:t>Automatisch opnieuw opstarten van systeem (</a:t>
                      </a:r>
                      <a:r>
                        <a:rPr lang="nl-NL" sz="1400" u="none" strike="noStrike" noProof="0" err="1">
                          <a:effectLst/>
                        </a:rPr>
                        <a:t>session</a:t>
                      </a:r>
                      <a:r>
                        <a:rPr lang="nl-NL" sz="1400" u="none" strike="noStrike" noProof="0">
                          <a:effectLst/>
                        </a:rPr>
                        <a:t> lost, transaction lost)</a:t>
                      </a:r>
                      <a:endParaRPr lang="nl-NL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Afbeelding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Verbeterplan en rapportage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76752" y="4869160"/>
            <a:ext cx="2007616" cy="1300480"/>
            <a:chOff x="4088384" y="2763519"/>
            <a:chExt cx="2007616" cy="1300480"/>
          </a:xfrm>
        </p:grpSpPr>
        <p:sp>
          <p:nvSpPr>
            <p:cNvPr id="29" name="Rounded Rectangle 28"/>
            <p:cNvSpPr/>
            <p:nvPr/>
          </p:nvSpPr>
          <p:spPr>
            <a:xfrm>
              <a:off x="4088384" y="2763519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4215232"/>
                <a:satOff val="-8861"/>
                <a:lumOff val="-83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471534" y="2763519"/>
              <a:ext cx="1595899" cy="127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Toets de eigen maatregelen aan het toetsingskader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20 uur)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03648" y="4869160"/>
            <a:ext cx="2007616" cy="1300480"/>
            <a:chOff x="0" y="2763519"/>
            <a:chExt cx="2007616" cy="1300480"/>
          </a:xfrm>
        </p:grpSpPr>
        <p:sp>
          <p:nvSpPr>
            <p:cNvPr id="27" name="Rounded Rectangle 26"/>
            <p:cNvSpPr/>
            <p:nvPr/>
          </p:nvSpPr>
          <p:spPr>
            <a:xfrm>
              <a:off x="0" y="2763519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6322847"/>
                <a:satOff val="-13291"/>
                <a:lumOff val="-1254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28567" y="2763519"/>
              <a:ext cx="1812424" cy="127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Plan verbeteringen en vul de rapportage template in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4-8 uur)</a:t>
              </a:r>
            </a:p>
            <a:p>
              <a:pPr marL="57150" marR="0" lvl="1" indent="-57150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6752" y="2146528"/>
            <a:ext cx="2007616" cy="1300480"/>
            <a:chOff x="4088384" y="40887"/>
            <a:chExt cx="2007616" cy="1300480"/>
          </a:xfrm>
        </p:grpSpPr>
        <p:sp>
          <p:nvSpPr>
            <p:cNvPr id="25" name="Rounded Rectangle 24"/>
            <p:cNvSpPr/>
            <p:nvPr/>
          </p:nvSpPr>
          <p:spPr>
            <a:xfrm>
              <a:off x="4088384" y="40887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-2107616"/>
                <a:satOff val="-4430"/>
                <a:lumOff val="-418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8"/>
            <p:cNvSpPr/>
            <p:nvPr/>
          </p:nvSpPr>
          <p:spPr>
            <a:xfrm>
              <a:off x="4342616" y="69454"/>
              <a:ext cx="1724817" cy="91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Classificeer de gegevens en benoem de risico’s</a:t>
              </a: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18 uur)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3648" y="2151612"/>
            <a:ext cx="2007616" cy="1300480"/>
            <a:chOff x="0" y="45971"/>
            <a:chExt cx="2007616" cy="1300480"/>
          </a:xfrm>
        </p:grpSpPr>
        <p:sp>
          <p:nvSpPr>
            <p:cNvPr id="23" name="Rounded Rectangle 22"/>
            <p:cNvSpPr/>
            <p:nvPr/>
          </p:nvSpPr>
          <p:spPr>
            <a:xfrm>
              <a:off x="0" y="45971"/>
              <a:ext cx="2007616" cy="1300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28567" y="74538"/>
              <a:ext cx="1979049" cy="827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Maak een overzicht van de toepassing en de gegevens</a:t>
              </a:r>
            </a:p>
            <a:p>
              <a:pPr marL="9525" marR="0" lvl="1" indent="-9525" algn="l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9525" marR="0" lvl="1" indent="-9525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(± 4-8 uur)</a:t>
              </a:r>
            </a:p>
          </p:txBody>
        </p:sp>
      </p:grpSp>
      <p:sp>
        <p:nvSpPr>
          <p:cNvPr id="21" name="Pie 20"/>
          <p:cNvSpPr/>
          <p:nvPr/>
        </p:nvSpPr>
        <p:spPr>
          <a:xfrm>
            <a:off x="2845184" y="2337288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Pie 18"/>
          <p:cNvSpPr/>
          <p:nvPr/>
        </p:nvSpPr>
        <p:spPr>
          <a:xfrm rot="5400000">
            <a:off x="4686176" y="2337288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107616"/>
              <a:satOff val="-4430"/>
              <a:lumOff val="-4183"/>
              <a:alphaOff val="0"/>
            </a:schemeClr>
          </a:fillRef>
          <a:effectRef idx="1">
            <a:schemeClr val="accent4">
              <a:hueOff val="-2107616"/>
              <a:satOff val="-4430"/>
              <a:lumOff val="-4183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Pie 16"/>
          <p:cNvSpPr/>
          <p:nvPr/>
        </p:nvSpPr>
        <p:spPr>
          <a:xfrm rot="10800000">
            <a:off x="4686176" y="4178281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215232"/>
              <a:satOff val="-8861"/>
              <a:lumOff val="-8365"/>
              <a:alphaOff val="0"/>
            </a:schemeClr>
          </a:fillRef>
          <a:effectRef idx="1">
            <a:schemeClr val="accent4">
              <a:hueOff val="-4215232"/>
              <a:satOff val="-8861"/>
              <a:lumOff val="-836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Pie 14"/>
          <p:cNvSpPr/>
          <p:nvPr/>
        </p:nvSpPr>
        <p:spPr>
          <a:xfrm rot="16200000">
            <a:off x="2845184" y="4178281"/>
            <a:ext cx="1759712" cy="1759712"/>
          </a:xfrm>
          <a:prstGeom prst="pieWedg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322847"/>
              <a:satOff val="-13291"/>
              <a:lumOff val="-12548"/>
              <a:alphaOff val="0"/>
            </a:schemeClr>
          </a:fillRef>
          <a:effectRef idx="1">
            <a:schemeClr val="accent4">
              <a:hueOff val="-6322847"/>
              <a:satOff val="-13291"/>
              <a:lumOff val="-12548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ircular Arrow 12"/>
          <p:cNvSpPr/>
          <p:nvPr/>
        </p:nvSpPr>
        <p:spPr>
          <a:xfrm>
            <a:off x="4341752" y="3771881"/>
            <a:ext cx="607568" cy="528320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ircular Arrow 13"/>
          <p:cNvSpPr/>
          <p:nvPr/>
        </p:nvSpPr>
        <p:spPr>
          <a:xfrm rot="10800000">
            <a:off x="4341752" y="3975081"/>
            <a:ext cx="607568" cy="528320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2995928" y="3212976"/>
            <a:ext cx="16480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Voorbereiding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54936" y="3212976"/>
            <a:ext cx="17892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Classificatie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risicoanalyse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8024" y="4397623"/>
            <a:ext cx="14718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Toetsen van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maatregelen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29590" y="4397623"/>
            <a:ext cx="15424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Verbeterplan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rapportage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12448" y="3212976"/>
            <a:ext cx="90000" cy="180000"/>
            <a:chOff x="395536" y="2492896"/>
            <a:chExt cx="144016" cy="288032"/>
          </a:xfrm>
        </p:grpSpPr>
        <p:sp>
          <p:nvSpPr>
            <p:cNvPr id="3" name="Triangle 2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664848" y="3212976"/>
            <a:ext cx="90000" cy="180000"/>
            <a:chOff x="395536" y="2492896"/>
            <a:chExt cx="144016" cy="288032"/>
          </a:xfrm>
        </p:grpSpPr>
        <p:sp>
          <p:nvSpPr>
            <p:cNvPr id="36" name="Triangle 35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512448" y="5913923"/>
            <a:ext cx="90000" cy="180000"/>
            <a:chOff x="395536" y="2492896"/>
            <a:chExt cx="144016" cy="288032"/>
          </a:xfrm>
        </p:grpSpPr>
        <p:sp>
          <p:nvSpPr>
            <p:cNvPr id="39" name="Triangle 38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1664848" y="5913923"/>
            <a:ext cx="90000" cy="180000"/>
            <a:chOff x="395536" y="2492896"/>
            <a:chExt cx="144016" cy="288032"/>
          </a:xfrm>
        </p:grpSpPr>
        <p:sp>
          <p:nvSpPr>
            <p:cNvPr id="42" name="Triangle 41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7179230" y="3227916"/>
            <a:ext cx="90000" cy="180000"/>
            <a:chOff x="395536" y="2492896"/>
            <a:chExt cx="144016" cy="288032"/>
          </a:xfrm>
        </p:grpSpPr>
        <p:sp>
          <p:nvSpPr>
            <p:cNvPr id="45" name="Triangle 44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7327541" y="3227916"/>
            <a:ext cx="90000" cy="180000"/>
            <a:chOff x="395536" y="2492896"/>
            <a:chExt cx="144016" cy="288032"/>
          </a:xfrm>
        </p:grpSpPr>
        <p:sp>
          <p:nvSpPr>
            <p:cNvPr id="48" name="Triangle 47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7475852" y="3227916"/>
            <a:ext cx="90000" cy="180000"/>
            <a:chOff x="395536" y="2492896"/>
            <a:chExt cx="144016" cy="288032"/>
          </a:xfrm>
        </p:grpSpPr>
        <p:sp>
          <p:nvSpPr>
            <p:cNvPr id="51" name="Triangle 50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7624162" y="3227916"/>
            <a:ext cx="90000" cy="180000"/>
            <a:chOff x="395536" y="2492896"/>
            <a:chExt cx="144016" cy="288032"/>
          </a:xfrm>
        </p:grpSpPr>
        <p:sp>
          <p:nvSpPr>
            <p:cNvPr id="54" name="Triangle 53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7179230" y="5937993"/>
            <a:ext cx="90000" cy="180000"/>
            <a:chOff x="395536" y="2492896"/>
            <a:chExt cx="144016" cy="288032"/>
          </a:xfrm>
        </p:grpSpPr>
        <p:sp>
          <p:nvSpPr>
            <p:cNvPr id="57" name="Triangle 56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7327541" y="5937993"/>
            <a:ext cx="90000" cy="180000"/>
            <a:chOff x="395536" y="2492896"/>
            <a:chExt cx="144016" cy="288032"/>
          </a:xfrm>
        </p:grpSpPr>
        <p:sp>
          <p:nvSpPr>
            <p:cNvPr id="60" name="Triangle 59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7475852" y="5937993"/>
            <a:ext cx="90000" cy="180000"/>
            <a:chOff x="395536" y="2492896"/>
            <a:chExt cx="144016" cy="288032"/>
          </a:xfrm>
        </p:grpSpPr>
        <p:sp>
          <p:nvSpPr>
            <p:cNvPr id="63" name="Triangle 62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7624162" y="5937993"/>
            <a:ext cx="90000" cy="180000"/>
            <a:chOff x="395536" y="2492896"/>
            <a:chExt cx="144016" cy="288032"/>
          </a:xfrm>
        </p:grpSpPr>
        <p:sp>
          <p:nvSpPr>
            <p:cNvPr id="66" name="Triangle 65"/>
            <p:cNvSpPr/>
            <p:nvPr/>
          </p:nvSpPr>
          <p:spPr>
            <a:xfrm>
              <a:off x="395536" y="2636912"/>
              <a:ext cx="144016" cy="1440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644008" y="1713149"/>
            <a:ext cx="3661480" cy="459108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60170" y="1916832"/>
            <a:ext cx="3666199" cy="22142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9" name="Afbeelding 6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Verbeterplan en rapportage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NL"/>
          </a:p>
          <a:p>
            <a:pPr marL="381000" lvl="1" indent="-381000"/>
            <a:r>
              <a:rPr lang="nl-NL"/>
              <a:t>De rapportagetemplate maakt het makkelijk om de bevindingen vast te leggen. Zie het document ‘Toezicht’ op de webpagina van het certificeringsschema:</a:t>
            </a:r>
          </a:p>
          <a:p>
            <a:pPr lvl="1"/>
            <a:endParaRPr lang="nl-NL"/>
          </a:p>
          <a:p>
            <a:pPr marL="400050" lvl="1" indent="-390525"/>
            <a:r>
              <a:rPr lang="nl-NL">
                <a:hlinkClick r:id="rId2"/>
              </a:rPr>
              <a:t>https://www.edustandaard.nl/standaard_afspraken/certificeringsschema-informatiebeveiliging-en-privacy-rosa/</a:t>
            </a:r>
            <a:endParaRPr lang="nl-NL"/>
          </a:p>
          <a:p>
            <a:pPr lvl="1"/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Comply</a:t>
            </a:r>
            <a:r>
              <a:rPr lang="nl-NL"/>
              <a:t> or </a:t>
            </a:r>
            <a:r>
              <a:rPr lang="nl-NL" err="1"/>
              <a:t>explain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8064000" cy="4045069"/>
          </a:xfrm>
        </p:spPr>
        <p:txBody>
          <a:bodyPr/>
          <a:lstStyle/>
          <a:p>
            <a:pPr marL="285750" lvl="1" indent="-285750"/>
            <a:r>
              <a:rPr lang="nl-NL" dirty="0"/>
              <a:t>Omdat het certificeringsschema een baseline is, geldt voor alle maatregelen ’</a:t>
            </a:r>
            <a:r>
              <a:rPr lang="nl-NL" dirty="0" err="1"/>
              <a:t>comply</a:t>
            </a:r>
            <a:r>
              <a:rPr lang="nl-NL" dirty="0"/>
              <a:t> or </a:t>
            </a:r>
            <a:r>
              <a:rPr lang="nl-NL" dirty="0" err="1"/>
              <a:t>explain</a:t>
            </a:r>
            <a:r>
              <a:rPr lang="nl-NL" dirty="0"/>
              <a:t>’. Bij een afwijking kan </a:t>
            </a:r>
            <a:r>
              <a:rPr lang="nl-NL" dirty="0" smtClean="0"/>
              <a:t>de uitleg bijvoorbeeld zijn:</a:t>
            </a:r>
            <a:endParaRPr lang="nl-NL" dirty="0"/>
          </a:p>
        </p:txBody>
      </p:sp>
      <p:sp>
        <p:nvSpPr>
          <p:cNvPr id="5" name="Rounded Rectangle 4"/>
          <p:cNvSpPr/>
          <p:nvPr/>
        </p:nvSpPr>
        <p:spPr>
          <a:xfrm>
            <a:off x="720000" y="2924944"/>
            <a:ext cx="8064000" cy="30725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maatregel hebben we niet getroffen, …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Tx/>
              <a:buFont typeface="Wingdings" charset="2"/>
              <a:buChar char="§"/>
              <a:tabLst/>
              <a:defRPr/>
            </a:pPr>
            <a:endParaRPr kumimoji="0" lang="nl-NL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553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Tx/>
              <a:buFont typeface=".AppleSystemUIFont" charset="-120"/>
              <a:buChar char="-"/>
              <a:tabLst/>
              <a:defRPr/>
            </a:pPr>
            <a:r>
              <a:rPr kumimoji="0" lang="nl-NL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omdat dit risico voor deze toepassing niet relevant is, want: …</a:t>
            </a:r>
          </a:p>
          <a:p>
            <a:pPr marL="9553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Tx/>
              <a:buFont typeface=".AppleSystemUIFont" charset="-120"/>
              <a:buChar char="-"/>
              <a:tabLst/>
              <a:defRPr/>
            </a:pPr>
            <a:endParaRPr kumimoji="0" lang="nl-NL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553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Tx/>
              <a:buFont typeface=".AppleSystemUIFont" charset="-120"/>
              <a:buChar char="-"/>
              <a:tabLst/>
              <a:defRPr/>
            </a:pPr>
            <a:r>
              <a:rPr kumimoji="0" lang="nl-NL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maar er is een andere maatregel die hetzelfde of een betere bescherming biedt tegen het risico, namelijk: …</a:t>
            </a:r>
          </a:p>
          <a:p>
            <a:pPr marL="9553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Tx/>
              <a:buFont typeface=".AppleSystemUIFont" charset="-120"/>
              <a:buChar char="-"/>
              <a:tabLst/>
              <a:defRPr/>
            </a:pPr>
            <a:endParaRPr kumimoji="0" lang="nl-NL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553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Tx/>
              <a:buFont typeface=".AppleSystemUIFont" charset="-120"/>
              <a:buChar char="-"/>
              <a:tabLst/>
              <a:defRPr/>
            </a:pPr>
            <a:r>
              <a:rPr kumimoji="0" lang="nl-NL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maar de maatregel wordt binnenkort geïmplementeerd, namelijk: …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F3A69F-0596-44EE-873F-3EF1C4D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35</a:t>
            </a:fld>
            <a:endParaRPr lang="nl-NL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B855B99C-110B-4ED1-B9BE-876D041FB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143000"/>
            <a:ext cx="8737582" cy="49878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uw aandacht!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059287" y="2540091"/>
            <a:ext cx="7739999" cy="1523794"/>
          </a:xfrm>
        </p:spPr>
        <p:txBody>
          <a:bodyPr/>
          <a:lstStyle/>
          <a:p>
            <a:r>
              <a:rPr lang="nl-NL" dirty="0"/>
              <a:t>Dirk Linden (CTO)		Job Vos (adviseur privacy)	</a:t>
            </a:r>
          </a:p>
          <a:p>
            <a:r>
              <a:rPr lang="nl-NL" b="0" dirty="0" err="1"/>
              <a:t>LinkedIN</a:t>
            </a:r>
            <a:r>
              <a:rPr lang="nl-NL" b="0" dirty="0"/>
              <a:t> linden00		</a:t>
            </a:r>
            <a:r>
              <a:rPr lang="nl-NL" b="0" dirty="0" err="1"/>
              <a:t>LinkedIN</a:t>
            </a:r>
            <a:r>
              <a:rPr lang="nl-NL" b="0" dirty="0"/>
              <a:t>  </a:t>
            </a:r>
            <a:r>
              <a:rPr lang="nl-NL" b="0" dirty="0" err="1"/>
              <a:t>jobavos</a:t>
            </a:r>
            <a:endParaRPr lang="nl-NL" b="0" dirty="0"/>
          </a:p>
          <a:p>
            <a:r>
              <a:rPr lang="nl-NL" b="0" dirty="0"/>
              <a:t>			</a:t>
            </a:r>
            <a:r>
              <a:rPr lang="nl-NL" b="0" dirty="0" smtClean="0"/>
              <a:t>	Twitter     </a:t>
            </a:r>
            <a:r>
              <a:rPr lang="nl-NL" b="0" dirty="0"/>
              <a:t>@</a:t>
            </a:r>
            <a:r>
              <a:rPr lang="nl-NL" b="0" dirty="0" err="1"/>
              <a:t>jobavos</a:t>
            </a:r>
            <a:endParaRPr lang="nl-NL" b="0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</a:t>
            </a:r>
          </a:p>
          <a:p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www.poraad.nl	  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www.vo-raad.nl             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www.kennisnet.nl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ctrTitle"/>
          </p:nvPr>
        </p:nvSpPr>
        <p:spPr bwMode="auto">
          <a:xfrm>
            <a:off x="677863" y="2255837"/>
            <a:ext cx="7402512" cy="11731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smtClean="0">
                <a:latin typeface="Segoe UI" pitchFamily="34" charset="0"/>
              </a:rPr>
              <a:t>Informatieveiligheid en Privacy</a:t>
            </a:r>
          </a:p>
        </p:txBody>
      </p:sp>
      <p:sp>
        <p:nvSpPr>
          <p:cNvPr id="53251" name="Subtitel 2"/>
          <p:cNvSpPr>
            <a:spLocks noGrp="1"/>
          </p:cNvSpPr>
          <p:nvPr>
            <p:ph type="subTitle" idx="1"/>
          </p:nvPr>
        </p:nvSpPr>
        <p:spPr bwMode="auto">
          <a:xfrm>
            <a:off x="677863" y="3226425"/>
            <a:ext cx="7402512" cy="1752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 smtClean="0">
                <a:latin typeface="Segoe UI" pitchFamily="34" charset="0"/>
                <a:cs typeface="Segoe UI" pitchFamily="34" charset="0"/>
              </a:rPr>
              <a:t>Landelijk Congres IBP in het Onderwijs</a:t>
            </a:r>
          </a:p>
          <a:p>
            <a:pPr eaLnBrk="1" hangingPunct="1"/>
            <a:endParaRPr lang="nl-NL" altLang="nl-NL" dirty="0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nl-NL" altLang="nl-NL" dirty="0" smtClean="0">
                <a:latin typeface="Segoe UI" pitchFamily="34" charset="0"/>
                <a:cs typeface="Segoe UI" pitchFamily="34" charset="0"/>
              </a:rPr>
              <a:t>11 oktober 2017</a:t>
            </a:r>
          </a:p>
          <a:p>
            <a:pPr eaLnBrk="1" hangingPunct="1"/>
            <a:endParaRPr lang="nl-NL" altLang="nl-NL" dirty="0" smtClean="0">
              <a:latin typeface="Segoe UI" pitchFamily="34" charset="0"/>
              <a:cs typeface="Segoe UI" pitchFamily="34" charset="0"/>
            </a:endParaRPr>
          </a:p>
          <a:p>
            <a:pPr eaLnBrk="1" hangingPunct="1"/>
            <a:r>
              <a:rPr lang="nl-NL" altLang="nl-NL" sz="1800" dirty="0" err="1">
                <a:latin typeface="Segoe UI" pitchFamily="34" charset="0"/>
                <a:cs typeface="Segoe UI" pitchFamily="34" charset="0"/>
              </a:rPr>
              <a:t>Han</a:t>
            </a:r>
            <a:r>
              <a:rPr lang="nl-NL" altLang="nl-NL" sz="1800" dirty="0">
                <a:latin typeface="Segoe UI" pitchFamily="34" charset="0"/>
                <a:cs typeface="Segoe UI" pitchFamily="34" charset="0"/>
              </a:rPr>
              <a:t> van der Zee</a:t>
            </a:r>
          </a:p>
          <a:p>
            <a:pPr eaLnBrk="1" hangingPunct="1"/>
            <a:r>
              <a:rPr lang="nl-NL" altLang="nl-NL" sz="1800" dirty="0">
                <a:latin typeface="Segoe UI" pitchFamily="34" charset="0"/>
                <a:cs typeface="Segoe UI" pitchFamily="34" charset="0"/>
              </a:rPr>
              <a:t>Bart van Rijn</a:t>
            </a:r>
          </a:p>
        </p:txBody>
      </p:sp>
      <p:sp>
        <p:nvSpPr>
          <p:cNvPr id="2" name="Rechthoek 1"/>
          <p:cNvSpPr/>
          <p:nvPr/>
        </p:nvSpPr>
        <p:spPr>
          <a:xfrm>
            <a:off x="2671423" y="384506"/>
            <a:ext cx="1688353" cy="885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 bwMode="auto">
          <a:xfrm>
            <a:off x="739775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smtClean="0">
                <a:latin typeface="Segoe UI" pitchFamily="34" charset="0"/>
              </a:rPr>
              <a:t>Agenda</a:t>
            </a:r>
          </a:p>
        </p:txBody>
      </p:sp>
      <p:sp>
        <p:nvSpPr>
          <p:cNvPr id="9" name="Rechthoek 8"/>
          <p:cNvSpPr/>
          <p:nvPr/>
        </p:nvSpPr>
        <p:spPr>
          <a:xfrm>
            <a:off x="739775" y="2266958"/>
            <a:ext cx="1830388" cy="1185863"/>
          </a:xfrm>
          <a:prstGeom prst="rect">
            <a:avLst/>
          </a:prstGeom>
          <a:solidFill>
            <a:srgbClr val="1961A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232151" y="2266958"/>
            <a:ext cx="1830388" cy="1185863"/>
          </a:xfrm>
          <a:prstGeom prst="rect">
            <a:avLst/>
          </a:prstGeom>
          <a:solidFill>
            <a:srgbClr val="79B8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9B8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679739" y="2264817"/>
            <a:ext cx="1830388" cy="11842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983239" y="3829635"/>
            <a:ext cx="1830388" cy="11858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4464501" y="3818523"/>
            <a:ext cx="1830387" cy="1185863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81" name="Tekstvak 12"/>
          <p:cNvSpPr txBox="1">
            <a:spLocks noChangeArrowheads="1"/>
          </p:cNvSpPr>
          <p:nvPr/>
        </p:nvSpPr>
        <p:spPr bwMode="auto">
          <a:xfrm>
            <a:off x="803275" y="2262189"/>
            <a:ext cx="1944688" cy="113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Arial" charset="0"/>
              </a:rPr>
              <a:t>1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Arial" charset="0"/>
              </a:rPr>
              <a:t>Introductie</a:t>
            </a:r>
            <a:endParaRPr kumimoji="0" lang="nl-NL" altLang="nl-NL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4282" name="Tekstvak 13"/>
          <p:cNvSpPr txBox="1">
            <a:spLocks noChangeArrowheads="1"/>
          </p:cNvSpPr>
          <p:nvPr/>
        </p:nvSpPr>
        <p:spPr bwMode="auto">
          <a:xfrm>
            <a:off x="3302000" y="2262189"/>
            <a:ext cx="1944688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Arial" charset="0"/>
              </a:rPr>
              <a:t>2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Arial" charset="0"/>
              </a:rPr>
              <a:t>Info. beveiliging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Arial" charset="0"/>
              </a:rPr>
              <a:t>&amp; privacy in context</a:t>
            </a: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4283" name="Tekstvak 14"/>
          <p:cNvSpPr txBox="1">
            <a:spLocks noChangeArrowheads="1"/>
          </p:cNvSpPr>
          <p:nvPr/>
        </p:nvSpPr>
        <p:spPr bwMode="auto">
          <a:xfrm>
            <a:off x="5679739" y="2264815"/>
            <a:ext cx="1944688" cy="113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Arial" charset="0"/>
              </a:rPr>
              <a:t>3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Arial" charset="0"/>
              </a:rPr>
              <a:t>Awareness</a:t>
            </a:r>
            <a:endParaRPr kumimoji="0" lang="nl-NL" altLang="nl-NL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4285" name="Tekstvak 16"/>
          <p:cNvSpPr txBox="1">
            <a:spLocks noChangeArrowheads="1"/>
          </p:cNvSpPr>
          <p:nvPr/>
        </p:nvSpPr>
        <p:spPr bwMode="auto">
          <a:xfrm>
            <a:off x="2046739" y="3858206"/>
            <a:ext cx="1944688" cy="116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Arial" charset="0"/>
              </a:rPr>
              <a:t>4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Arial" charset="0"/>
              </a:rPr>
              <a:t>Leerpunten en huidige acties</a:t>
            </a: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4286" name="Tekstvak 17"/>
          <p:cNvSpPr txBox="1">
            <a:spLocks noChangeArrowheads="1"/>
          </p:cNvSpPr>
          <p:nvPr/>
        </p:nvSpPr>
        <p:spPr bwMode="auto">
          <a:xfrm>
            <a:off x="4534359" y="3847089"/>
            <a:ext cx="1944687" cy="113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Arial" charset="0"/>
              </a:rPr>
              <a:t>5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Arial" charset="0"/>
              </a:rPr>
              <a:t>Vragen?</a:t>
            </a: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368657" y="1853377"/>
            <a:ext cx="4541406" cy="3714673"/>
          </a:xfrm>
        </p:spPr>
        <p:txBody>
          <a:bodyPr/>
          <a:lstStyle/>
          <a:p>
            <a:pPr marL="0" indent="0">
              <a:buNone/>
              <a:defRPr/>
            </a:pPr>
            <a:endParaRPr lang="nl-NL" sz="1800" b="1" dirty="0"/>
          </a:p>
          <a:p>
            <a:pPr marL="0" indent="0">
              <a:buNone/>
              <a:defRPr/>
            </a:pPr>
            <a:r>
              <a:rPr lang="nl-NL" sz="1800" b="1" dirty="0" err="1"/>
              <a:t>Han</a:t>
            </a:r>
            <a:r>
              <a:rPr lang="nl-NL" sz="1800" b="1" dirty="0"/>
              <a:t> van der Zee</a:t>
            </a:r>
          </a:p>
          <a:p>
            <a:pPr marL="0" indent="0">
              <a:buNone/>
              <a:defRPr/>
            </a:pPr>
            <a:endParaRPr lang="nl-NL" sz="1800" dirty="0"/>
          </a:p>
          <a:p>
            <a:pPr>
              <a:defRPr/>
            </a:pPr>
            <a:r>
              <a:rPr lang="nl-NL" sz="1800" dirty="0"/>
              <a:t>Tot 1/9/2017 Functionaris voor </a:t>
            </a:r>
            <a:br>
              <a:rPr lang="nl-NL" sz="1800" dirty="0"/>
            </a:br>
            <a:r>
              <a:rPr lang="nl-NL" sz="1800" dirty="0"/>
              <a:t>de Gegevensbescherming </a:t>
            </a:r>
            <a:br>
              <a:rPr lang="nl-NL" sz="1800" dirty="0"/>
            </a:br>
            <a:r>
              <a:rPr lang="nl-NL" sz="1800" dirty="0"/>
              <a:t>UMC Utrecht</a:t>
            </a:r>
          </a:p>
          <a:p>
            <a:pPr>
              <a:defRPr/>
            </a:pPr>
            <a:r>
              <a:rPr lang="nl-NL" sz="1800" dirty="0"/>
              <a:t>Consultant, Interim ICT manager / CIO</a:t>
            </a:r>
          </a:p>
          <a:p>
            <a:pPr>
              <a:defRPr/>
            </a:pPr>
            <a:r>
              <a:rPr lang="nl-NL" sz="1800" dirty="0"/>
              <a:t>Voormalig hoogleraar Informatiemanagement </a:t>
            </a:r>
            <a:br>
              <a:rPr lang="nl-NL" sz="1800" dirty="0"/>
            </a:br>
            <a:r>
              <a:rPr lang="nl-NL" sz="1800" dirty="0" err="1"/>
              <a:t>UvT</a:t>
            </a:r>
            <a:r>
              <a:rPr lang="nl-NL" sz="1800" dirty="0"/>
              <a:t>, </a:t>
            </a:r>
            <a:r>
              <a:rPr lang="nl-NL" sz="1800" dirty="0" err="1"/>
              <a:t>Nijenrode</a:t>
            </a:r>
            <a:endParaRPr lang="nl-NL" sz="1800" dirty="0"/>
          </a:p>
          <a:p>
            <a:pPr>
              <a:defRPr/>
            </a:pPr>
            <a:r>
              <a:rPr lang="nl-NL" sz="1800" dirty="0">
                <a:hlinkClick r:id="rId3"/>
              </a:rPr>
              <a:t>hanvanderzee@gmail.com</a:t>
            </a:r>
            <a:endParaRPr lang="nl-NL" sz="1800" dirty="0"/>
          </a:p>
          <a:p>
            <a:pPr marL="0" indent="0">
              <a:buNone/>
              <a:defRPr/>
            </a:pPr>
            <a:endParaRPr lang="nl-NL" sz="1800" dirty="0"/>
          </a:p>
          <a:p>
            <a:pPr marL="0" indent="0">
              <a:buNone/>
              <a:defRPr/>
            </a:pPr>
            <a:endParaRPr lang="nl-NL" sz="1600" dirty="0"/>
          </a:p>
          <a:p>
            <a:pPr lvl="1">
              <a:defRPr/>
            </a:pPr>
            <a:endParaRPr lang="nl-NL" sz="14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4"/>
          </p:nvPr>
        </p:nvSpPr>
        <p:spPr>
          <a:xfrm>
            <a:off x="4796802" y="1853377"/>
            <a:ext cx="4236825" cy="3714673"/>
          </a:xfrm>
        </p:spPr>
        <p:txBody>
          <a:bodyPr/>
          <a:lstStyle/>
          <a:p>
            <a:pPr marL="0" indent="0">
              <a:buNone/>
              <a:defRPr/>
            </a:pPr>
            <a:endParaRPr lang="nl-NL" sz="1800" b="1" dirty="0"/>
          </a:p>
          <a:p>
            <a:pPr marL="0" indent="0">
              <a:buNone/>
              <a:defRPr/>
            </a:pPr>
            <a:r>
              <a:rPr lang="nl-NL" sz="1800" b="1" dirty="0"/>
              <a:t>Bart van Rijn</a:t>
            </a:r>
          </a:p>
          <a:p>
            <a:pPr marL="0" indent="0">
              <a:buNone/>
              <a:defRPr/>
            </a:pPr>
            <a:endParaRPr lang="nl-NL" sz="1800" dirty="0"/>
          </a:p>
          <a:p>
            <a:pPr>
              <a:defRPr/>
            </a:pPr>
            <a:r>
              <a:rPr lang="nl-NL" sz="1800" dirty="0"/>
              <a:t>Sinds 1/9/2017 Functionaris voor </a:t>
            </a:r>
            <a:br>
              <a:rPr lang="nl-NL" sz="1800" dirty="0"/>
            </a:br>
            <a:r>
              <a:rPr lang="nl-NL" sz="1800" dirty="0"/>
              <a:t>de Gegevensbescherming </a:t>
            </a:r>
            <a:br>
              <a:rPr lang="nl-NL" sz="1800" dirty="0"/>
            </a:br>
            <a:r>
              <a:rPr lang="nl-NL" sz="1800" dirty="0"/>
              <a:t>UMC Utrecht</a:t>
            </a:r>
          </a:p>
          <a:p>
            <a:pPr>
              <a:defRPr/>
            </a:pPr>
            <a:r>
              <a:rPr lang="nl-NL" sz="1800" dirty="0"/>
              <a:t>Sinds 1/9/2017 Corporate Information Security Officer</a:t>
            </a:r>
          </a:p>
          <a:p>
            <a:pPr>
              <a:defRPr/>
            </a:pPr>
            <a:r>
              <a:rPr lang="nl-NL" sz="1800" dirty="0"/>
              <a:t>Voormalig (o.a.) Manager ICT Support en Beheer UMC Utrecht</a:t>
            </a:r>
          </a:p>
          <a:p>
            <a:pPr>
              <a:defRPr/>
            </a:pPr>
            <a:r>
              <a:rPr lang="nl-NL" sz="1800" dirty="0">
                <a:hlinkClick r:id="rId4"/>
              </a:rPr>
              <a:t>B.vanRijn@umcutrecht.nl</a:t>
            </a:r>
            <a:endParaRPr lang="nl-NL" sz="2000" dirty="0"/>
          </a:p>
        </p:txBody>
      </p:sp>
      <p:sp>
        <p:nvSpPr>
          <p:cNvPr id="55300" name="Titel 1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Introductie sprekers</a:t>
            </a:r>
          </a:p>
        </p:txBody>
      </p:sp>
    </p:spTree>
    <p:extLst>
      <p:ext uri="{BB962C8B-B14F-4D97-AF65-F5344CB8AC3E}">
        <p14:creationId xmlns:p14="http://schemas.microsoft.com/office/powerpoint/2010/main" val="35432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044625" y="4319939"/>
            <a:ext cx="7739999" cy="1080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lvl="0">
              <a:buSzPct val="25000"/>
            </a:pPr>
            <a:r>
              <a:rPr lang="nl-NL" dirty="0"/>
              <a:t>Wilbert </a:t>
            </a:r>
            <a:r>
              <a:rPr lang="nl-NL" dirty="0" err="1"/>
              <a:t>Tomesen</a:t>
            </a:r>
            <a:r>
              <a:rPr lang="nl-NL" dirty="0"/>
              <a:t>, </a:t>
            </a:r>
            <a:r>
              <a:rPr lang="nl-NL" dirty="0" err="1"/>
              <a:t>vice</a:t>
            </a:r>
            <a:r>
              <a:rPr lang="nl-NL" dirty="0"/>
              <a:t> voorzitter van de Autoriteit Persoonsgegevens 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1"/>
          </p:nvPr>
        </p:nvSpPr>
        <p:spPr>
          <a:xfrm>
            <a:off x="1044067" y="5661248"/>
            <a:ext cx="7739999" cy="359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3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Introductie UMC Utrecht: </a:t>
            </a:r>
            <a:br>
              <a:rPr lang="nl-NL" altLang="nl-NL" dirty="0" smtClean="0">
                <a:latin typeface="Segoe UI" pitchFamily="34" charset="0"/>
              </a:rPr>
            </a:br>
            <a:r>
              <a:rPr lang="nl-NL" altLang="nl-NL" dirty="0" smtClean="0">
                <a:latin typeface="Segoe UI" pitchFamily="34" charset="0"/>
              </a:rPr>
              <a:t>Zorg, onderzoek, onderwijs</a:t>
            </a:r>
          </a:p>
        </p:txBody>
      </p:sp>
      <p:sp>
        <p:nvSpPr>
          <p:cNvPr id="56323" name="Tijdelijke aanduiding voor inhoud 4"/>
          <p:cNvSpPr>
            <a:spLocks noGrp="1"/>
          </p:cNvSpPr>
          <p:nvPr>
            <p:ph idx="1"/>
          </p:nvPr>
        </p:nvSpPr>
        <p:spPr bwMode="auto">
          <a:xfrm>
            <a:off x="719139" y="2328196"/>
            <a:ext cx="7989964" cy="34893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altLang="nl-NL" sz="2000" dirty="0">
                <a:latin typeface="Segoe UI" pitchFamily="34" charset="0"/>
              </a:rPr>
              <a:t>In 2000 ontstaan uit een samenvoeging van: </a:t>
            </a:r>
          </a:p>
          <a:p>
            <a:pPr lvl="1">
              <a:defRPr/>
            </a:pPr>
            <a:r>
              <a:rPr lang="nl-NL" altLang="nl-NL" dirty="0" smtClean="0">
                <a:latin typeface="Segoe UI" pitchFamily="34" charset="0"/>
              </a:rPr>
              <a:t>Academisch Ziekenhuis Utrecht</a:t>
            </a:r>
          </a:p>
          <a:p>
            <a:pPr lvl="1">
              <a:defRPr/>
            </a:pPr>
            <a:r>
              <a:rPr lang="nl-NL" altLang="nl-NL" dirty="0" smtClean="0">
                <a:latin typeface="Segoe UI" pitchFamily="34" charset="0"/>
              </a:rPr>
              <a:t>Wilhelmina Kinderziekenhuis </a:t>
            </a:r>
          </a:p>
          <a:p>
            <a:pPr lvl="1">
              <a:defRPr/>
            </a:pPr>
            <a:r>
              <a:rPr lang="nl-NL" altLang="nl-NL" dirty="0" smtClean="0">
                <a:latin typeface="Segoe UI" pitchFamily="34" charset="0"/>
              </a:rPr>
              <a:t>Medische Faculteit van de Universiteit Utrecht</a:t>
            </a:r>
          </a:p>
          <a:p>
            <a:pPr marL="457131" lvl="1" indent="0">
              <a:buNone/>
              <a:defRPr/>
            </a:pPr>
            <a:endParaRPr lang="nl-NL" altLang="nl-NL" dirty="0" smtClean="0">
              <a:latin typeface="Segoe UI" pitchFamily="34" charset="0"/>
            </a:endParaRPr>
          </a:p>
          <a:p>
            <a:pPr>
              <a:defRPr/>
            </a:pPr>
            <a:r>
              <a:rPr lang="nl-NL" altLang="nl-NL" sz="2000" dirty="0">
                <a:latin typeface="Segoe UI" pitchFamily="34" charset="0"/>
              </a:rPr>
              <a:t>Kerncijfers:</a:t>
            </a:r>
          </a:p>
          <a:p>
            <a:pPr lvl="1">
              <a:defRPr/>
            </a:pPr>
            <a:r>
              <a:rPr lang="nl-NL" altLang="nl-NL" sz="1800" dirty="0">
                <a:latin typeface="Segoe UI" pitchFamily="34" charset="0"/>
              </a:rPr>
              <a:t>Financieel: 	1,2 </a:t>
            </a:r>
            <a:r>
              <a:rPr lang="nl-NL" altLang="nl-NL" sz="1800" dirty="0" err="1">
                <a:latin typeface="Segoe UI" pitchFamily="34" charset="0"/>
              </a:rPr>
              <a:t>mln</a:t>
            </a:r>
            <a:r>
              <a:rPr lang="nl-NL" altLang="nl-NL" sz="1800" dirty="0">
                <a:latin typeface="Segoe UI" pitchFamily="34" charset="0"/>
              </a:rPr>
              <a:t> €		</a:t>
            </a:r>
            <a:r>
              <a:rPr lang="nl-NL" altLang="nl-NL" sz="1800" b="1" dirty="0">
                <a:latin typeface="Segoe UI" pitchFamily="34" charset="0"/>
              </a:rPr>
              <a:t>-</a:t>
            </a:r>
            <a:r>
              <a:rPr lang="nl-NL" altLang="nl-NL" sz="1800" dirty="0">
                <a:latin typeface="Segoe UI" pitchFamily="34" charset="0"/>
              </a:rPr>
              <a:t> Verpleegdagen:	215,000</a:t>
            </a:r>
          </a:p>
          <a:p>
            <a:pPr lvl="1">
              <a:defRPr/>
            </a:pPr>
            <a:r>
              <a:rPr lang="nl-NL" altLang="nl-NL" sz="1800" dirty="0">
                <a:latin typeface="Segoe UI" pitchFamily="34" charset="0"/>
              </a:rPr>
              <a:t>Medewerkers: 	11,200			</a:t>
            </a:r>
            <a:r>
              <a:rPr lang="nl-NL" altLang="nl-NL" sz="1800" b="1" dirty="0">
                <a:latin typeface="Segoe UI" pitchFamily="34" charset="0"/>
              </a:rPr>
              <a:t>-</a:t>
            </a:r>
            <a:r>
              <a:rPr lang="nl-NL" altLang="nl-NL" sz="1800" dirty="0">
                <a:latin typeface="Segoe UI" pitchFamily="34" charset="0"/>
              </a:rPr>
              <a:t> Polibezoek:		130,000</a:t>
            </a:r>
          </a:p>
          <a:p>
            <a:pPr lvl="1">
              <a:defRPr/>
            </a:pPr>
            <a:r>
              <a:rPr lang="nl-NL" altLang="nl-NL" sz="1800" dirty="0">
                <a:latin typeface="Segoe UI" pitchFamily="34" charset="0"/>
              </a:rPr>
              <a:t>Studenten:	</a:t>
            </a:r>
            <a:r>
              <a:rPr lang="nl-NL" altLang="nl-NL" sz="1800" dirty="0" smtClean="0">
                <a:latin typeface="Segoe UI" pitchFamily="34" charset="0"/>
              </a:rPr>
              <a:t>3,700</a:t>
            </a:r>
            <a:r>
              <a:rPr lang="nl-NL" altLang="nl-NL" sz="1800" dirty="0">
                <a:latin typeface="Segoe UI" pitchFamily="34" charset="0"/>
              </a:rPr>
              <a:t>			</a:t>
            </a:r>
            <a:r>
              <a:rPr lang="nl-NL" altLang="nl-NL" sz="1800" b="1" dirty="0">
                <a:latin typeface="Segoe UI" pitchFamily="34" charset="0"/>
              </a:rPr>
              <a:t>-</a:t>
            </a:r>
            <a:r>
              <a:rPr lang="nl-NL" altLang="nl-NL" sz="1800" dirty="0">
                <a:latin typeface="Segoe UI" pitchFamily="34" charset="0"/>
              </a:rPr>
              <a:t> Publicaties:		2,500</a:t>
            </a:r>
          </a:p>
          <a:p>
            <a:pPr marL="457131" lvl="1" indent="0">
              <a:buNone/>
              <a:defRPr/>
            </a:pPr>
            <a:r>
              <a:rPr lang="nl-NL" altLang="nl-NL" sz="1800" dirty="0">
                <a:latin typeface="Segoe UI" pitchFamily="34" charset="0"/>
              </a:rPr>
              <a:t>		</a:t>
            </a:r>
            <a:endParaRPr lang="nl-NL" altLang="nl-NL" sz="1600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UMC Utrecht organisatie</a:t>
            </a:r>
          </a:p>
        </p:txBody>
      </p:sp>
      <p:pic>
        <p:nvPicPr>
          <p:cNvPr id="573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1871664"/>
            <a:ext cx="5795961" cy="494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 bwMode="auto">
          <a:xfrm>
            <a:off x="739782" y="1228725"/>
            <a:ext cx="8099425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Informatiebeveiliging en Privacybescherming</a:t>
            </a:r>
            <a:r>
              <a:rPr lang="nl-NL" altLang="nl-N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altLang="nl-N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Stand van zaken UMC-Utrecht-breed</a:t>
            </a:r>
          </a:p>
        </p:txBody>
      </p:sp>
      <p:sp>
        <p:nvSpPr>
          <p:cNvPr id="5" name="PIJL-OMLAAG 4"/>
          <p:cNvSpPr/>
          <p:nvPr/>
        </p:nvSpPr>
        <p:spPr>
          <a:xfrm>
            <a:off x="34835" y="3408861"/>
            <a:ext cx="1236616" cy="18946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123325" y="5745549"/>
            <a:ext cx="7159627" cy="29238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Bron: Overbeek, 2006 -  5 stadia van informatiebeveiliging in een organisatie 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69965" y="3408863"/>
            <a:ext cx="853363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1158161" y="2509225"/>
          <a:ext cx="7159627" cy="3098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8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nl-NL" sz="1200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Ontwikkelstadium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Houding van management 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Status van beveiliging 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Onbezorgd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Beschouwt beveiliging als niet relevant en meer iets voor anderen 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Er is geen budget voor beveiligingsmaatregelen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Onbekend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Beschouwt beveiliging als bewaking en iets voor beveiligers 	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Beveiliging heeft geen duidelijke positie in de organisatie. Oplossingen worden ad hoc gekozen </a:t>
                      </a:r>
                      <a:endParaRPr lang="nl-NL" sz="1200" smtClean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Ontluikend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Beschouwt beveiligingsproblemen als relevant en vindt specifieke aanpak nodig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Beveiliging is een stafaangelegenheid 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Beheerst 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Beschouwt beveiliging als een verantwoordelijkheid van het lijnmanagement 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Beveiliging is een lijnmanagementaangelegenheid 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Professioneel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Beschouwt beveiliging als een integraal onderdeel van de bedrijfsvoering </a:t>
                      </a:r>
                      <a:endParaRPr lang="nl-NL" sz="120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nl-NL" sz="12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Beveiliging is een directieaangelegenheid en een continu aandachtspunt 	</a:t>
                      </a:r>
                      <a:endParaRPr lang="nl-NL" sz="12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5109" marR="551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95802" y="4641139"/>
            <a:ext cx="1140823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WORDT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09045" y="4112701"/>
            <a:ext cx="853363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8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" y="2215929"/>
            <a:ext cx="2837340" cy="27425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</p:pic>
      <p:sp>
        <p:nvSpPr>
          <p:cNvPr id="2" name="Rechthoek 1"/>
          <p:cNvSpPr/>
          <p:nvPr/>
        </p:nvSpPr>
        <p:spPr>
          <a:xfrm>
            <a:off x="295182" y="2580352"/>
            <a:ext cx="2604295" cy="206209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1961AB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Connecting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rgbClr val="1961AB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kumimoji="0" lang="nl-NL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961AB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U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61AB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is de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961AB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bedrijfsstrategie van het UMC Utrecht </a:t>
            </a: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rgbClr val="1961AB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961AB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961AB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IT </a:t>
            </a:r>
            <a:r>
              <a:rPr kumimoji="0" lang="nl-NL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961AB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Connects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61AB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961AB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is de ICT strategie van het UMC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61AB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Utrecht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961AB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9394" name="Titel 1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Strategie, Architectuur en </a:t>
            </a:r>
            <a:r>
              <a:rPr lang="nl-NL" altLang="nl-NL" dirty="0" err="1" smtClean="0">
                <a:latin typeface="Segoe UI" pitchFamily="34" charset="0"/>
              </a:rPr>
              <a:t>Informatie-beveiliging</a:t>
            </a:r>
            <a:r>
              <a:rPr lang="nl-NL" altLang="nl-NL" dirty="0" smtClean="0">
                <a:latin typeface="Segoe UI" pitchFamily="34" charset="0"/>
              </a:rPr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82" y="1928170"/>
            <a:ext cx="4608513" cy="343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fgeronde rechthoek 9"/>
          <p:cNvSpPr/>
          <p:nvPr/>
        </p:nvSpPr>
        <p:spPr>
          <a:xfrm>
            <a:off x="2420706" y="5400451"/>
            <a:ext cx="899601" cy="45765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Audit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3524015" y="5400451"/>
            <a:ext cx="901844" cy="45765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Pentest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7757891" y="2332035"/>
            <a:ext cx="901844" cy="45765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 &amp; PB Beleid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7762652" y="4268759"/>
            <a:ext cx="899600" cy="45765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PIA / Risico analyse</a:t>
            </a:r>
          </a:p>
        </p:txBody>
      </p:sp>
    </p:spTree>
    <p:extLst>
      <p:ext uri="{BB962C8B-B14F-4D97-AF65-F5344CB8AC3E}">
        <p14:creationId xmlns:p14="http://schemas.microsoft.com/office/powerpoint/2010/main" val="29326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inhoud 3"/>
          <p:cNvSpPr>
            <a:spLocks noGrp="1"/>
          </p:cNvSpPr>
          <p:nvPr>
            <p:ph sz="half" idx="14"/>
          </p:nvPr>
        </p:nvSpPr>
        <p:spPr bwMode="auto">
          <a:xfrm>
            <a:off x="4619633" y="2149476"/>
            <a:ext cx="3663951" cy="331606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1800" dirty="0">
                <a:latin typeface="Segoe UI" pitchFamily="34" charset="0"/>
                <a:cs typeface="Segoe UI" pitchFamily="34" charset="0"/>
              </a:rPr>
              <a:t>Specifieke domeinen en generieke aspecten als basis voor het architectuur-</a:t>
            </a:r>
            <a:br>
              <a:rPr lang="nl-NL" altLang="nl-NL" sz="1800" dirty="0">
                <a:latin typeface="Segoe UI" pitchFamily="34" charset="0"/>
                <a:cs typeface="Segoe UI" pitchFamily="34" charset="0"/>
              </a:rPr>
            </a:br>
            <a:r>
              <a:rPr lang="nl-NL" altLang="nl-NL" sz="1800" dirty="0">
                <a:latin typeface="Segoe UI" pitchFamily="34" charset="0"/>
                <a:cs typeface="Segoe UI" pitchFamily="34" charset="0"/>
              </a:rPr>
              <a:t>“</a:t>
            </a:r>
            <a:r>
              <a:rPr lang="nl-NL" altLang="nl-NL" sz="1800" dirty="0" err="1">
                <a:latin typeface="Segoe UI" pitchFamily="34" charset="0"/>
                <a:cs typeface="Segoe UI" pitchFamily="34" charset="0"/>
              </a:rPr>
              <a:t>bouw-werk</a:t>
            </a:r>
            <a:r>
              <a:rPr lang="nl-NL" altLang="nl-NL" sz="1800" dirty="0">
                <a:latin typeface="Segoe UI" pitchFamily="34" charset="0"/>
                <a:cs typeface="Segoe UI" pitchFamily="34" charset="0"/>
              </a:rPr>
              <a:t>”</a:t>
            </a:r>
          </a:p>
          <a:p>
            <a:endParaRPr lang="nl-NL" altLang="nl-NL" sz="1800" dirty="0">
              <a:latin typeface="Segoe UI" pitchFamily="34" charset="0"/>
              <a:cs typeface="Segoe UI" pitchFamily="34" charset="0"/>
            </a:endParaRPr>
          </a:p>
          <a:p>
            <a:r>
              <a:rPr lang="nl-NL" altLang="nl-NL" sz="1800" dirty="0">
                <a:latin typeface="Segoe UI" pitchFamily="34" charset="0"/>
                <a:cs typeface="Segoe UI" pitchFamily="34" charset="0"/>
              </a:rPr>
              <a:t>Het totaal is de Enterprise Architectuur, waarbij security, privacy en wet- en regelgeving integraal onderdeel vormen van de architectuur</a:t>
            </a:r>
          </a:p>
          <a:p>
            <a:endParaRPr lang="nl-NL" altLang="nl-NL" sz="1600" dirty="0">
              <a:latin typeface="Segoe UI" pitchFamily="34" charset="0"/>
            </a:endParaRPr>
          </a:p>
        </p:txBody>
      </p:sp>
      <p:sp>
        <p:nvSpPr>
          <p:cNvPr id="60419" name="Titel 3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Enterprise architectuur 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863600" y="2073277"/>
            <a:ext cx="3260725" cy="3295651"/>
          </a:xfrm>
          <a:prstGeom prst="roundRect">
            <a:avLst>
              <a:gd name="adj" fmla="val 3298"/>
            </a:avLst>
          </a:prstGeom>
          <a:solidFill>
            <a:srgbClr val="1961AB">
              <a:alpha val="69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1917" tIns="60958" rIns="121917" bIns="60958" anchor="b"/>
          <a:lstStyle/>
          <a:p>
            <a:pPr marL="0" marR="0" lvl="0" indent="0" algn="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</p:txBody>
      </p:sp>
      <p:sp>
        <p:nvSpPr>
          <p:cNvPr id="7" name="Rounded Rectangle 13"/>
          <p:cNvSpPr/>
          <p:nvPr/>
        </p:nvSpPr>
        <p:spPr bwMode="auto">
          <a:xfrm rot="5400000">
            <a:off x="895349" y="3702051"/>
            <a:ext cx="2508251" cy="342900"/>
          </a:xfrm>
          <a:prstGeom prst="roundRect">
            <a:avLst>
              <a:gd name="adj" fmla="val 7844"/>
            </a:avLst>
          </a:prstGeom>
          <a:gradFill flip="none" rotWithShape="1">
            <a:gsLst>
              <a:gs pos="0">
                <a:srgbClr val="1961AB">
                  <a:lumMod val="75000"/>
                </a:srgbClr>
              </a:gs>
              <a:gs pos="50000">
                <a:srgbClr val="1961AB"/>
              </a:gs>
              <a:gs pos="100000">
                <a:sysClr val="window" lastClr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4405" tIns="42202" rIns="84405" bIns="42202" anchor="ctr"/>
          <a:lstStyle/>
          <a:p>
            <a:pPr marL="0" marR="0" lvl="0" indent="0" algn="l" defTabSz="91426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rPr>
              <a:t>Zorg</a:t>
            </a:r>
          </a:p>
        </p:txBody>
      </p:sp>
      <p:sp>
        <p:nvSpPr>
          <p:cNvPr id="8" name="Rounded Rectangle 14"/>
          <p:cNvSpPr/>
          <p:nvPr/>
        </p:nvSpPr>
        <p:spPr bwMode="auto">
          <a:xfrm rot="5400000">
            <a:off x="1320801" y="3702051"/>
            <a:ext cx="2508251" cy="342900"/>
          </a:xfrm>
          <a:prstGeom prst="roundRect">
            <a:avLst>
              <a:gd name="adj" fmla="val 7844"/>
            </a:avLst>
          </a:prstGeom>
          <a:gradFill flip="none" rotWithShape="1">
            <a:gsLst>
              <a:gs pos="0">
                <a:srgbClr val="1961AB">
                  <a:lumMod val="75000"/>
                </a:srgbClr>
              </a:gs>
              <a:gs pos="50000">
                <a:srgbClr val="1961AB"/>
              </a:gs>
              <a:gs pos="100000">
                <a:sysClr val="window" lastClr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4405" tIns="42202" rIns="84405" bIns="42202" anchor="ctr"/>
          <a:lstStyle/>
          <a:p>
            <a:pPr marL="0" marR="0" lvl="0" indent="0" algn="l" defTabSz="91426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rPr>
              <a:t>Onderzoek</a:t>
            </a:r>
          </a:p>
        </p:txBody>
      </p:sp>
      <p:sp>
        <p:nvSpPr>
          <p:cNvPr id="9" name="Rounded Rectangle 15"/>
          <p:cNvSpPr/>
          <p:nvPr/>
        </p:nvSpPr>
        <p:spPr bwMode="auto">
          <a:xfrm rot="5400000">
            <a:off x="1738313" y="3702051"/>
            <a:ext cx="2508251" cy="342900"/>
          </a:xfrm>
          <a:prstGeom prst="roundRect">
            <a:avLst>
              <a:gd name="adj" fmla="val 7844"/>
            </a:avLst>
          </a:prstGeom>
          <a:gradFill flip="none" rotWithShape="1">
            <a:gsLst>
              <a:gs pos="0">
                <a:srgbClr val="1961AB">
                  <a:lumMod val="75000"/>
                </a:srgbClr>
              </a:gs>
              <a:gs pos="50000">
                <a:srgbClr val="1961AB"/>
              </a:gs>
              <a:gs pos="100000">
                <a:sysClr val="window" lastClr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4405" tIns="42202" rIns="84405" bIns="42202" anchor="ctr"/>
          <a:lstStyle/>
          <a:p>
            <a:pPr marL="0" marR="0" lvl="0" indent="0" algn="l" defTabSz="91426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rPr>
              <a:t>Onderwijs</a:t>
            </a:r>
          </a:p>
        </p:txBody>
      </p:sp>
      <p:sp>
        <p:nvSpPr>
          <p:cNvPr id="10" name="Rounded Rectangle 16"/>
          <p:cNvSpPr/>
          <p:nvPr/>
        </p:nvSpPr>
        <p:spPr bwMode="auto">
          <a:xfrm rot="5400000">
            <a:off x="2155825" y="3702051"/>
            <a:ext cx="2508251" cy="342900"/>
          </a:xfrm>
          <a:prstGeom prst="roundRect">
            <a:avLst>
              <a:gd name="adj" fmla="val 7844"/>
            </a:avLst>
          </a:prstGeom>
          <a:gradFill flip="none" rotWithShape="1">
            <a:gsLst>
              <a:gs pos="0">
                <a:srgbClr val="1961AB">
                  <a:lumMod val="75000"/>
                </a:srgbClr>
              </a:gs>
              <a:gs pos="50000">
                <a:srgbClr val="1961AB"/>
              </a:gs>
              <a:gs pos="100000">
                <a:sysClr val="window" lastClr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84405" tIns="42202" rIns="84405" bIns="42202" anchor="ctr"/>
          <a:lstStyle/>
          <a:p>
            <a:pPr marL="0" marR="0" lvl="0" indent="0" algn="l" defTabSz="91426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rPr>
              <a:t>Bedrijfsvoering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 rot="5400000">
            <a:off x="2110953" y="3657373"/>
            <a:ext cx="316279" cy="2623791"/>
          </a:xfrm>
          <a:prstGeom prst="roundRect">
            <a:avLst>
              <a:gd name="adj" fmla="val 7844"/>
            </a:avLst>
          </a:prstGeom>
          <a:solidFill>
            <a:srgbClr val="D010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lIns="84405" tIns="42202" rIns="84405" bIns="42202" anchor="ctr"/>
          <a:lstStyle/>
          <a:p>
            <a:pPr marL="0" marR="0" lvl="0" indent="0" algn="l" defTabSz="84396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rPr>
              <a:t>ICT Infrastructuur</a:t>
            </a:r>
          </a:p>
        </p:txBody>
      </p:sp>
      <p:sp>
        <p:nvSpPr>
          <p:cNvPr id="12" name="Rounded Rectangle 12"/>
          <p:cNvSpPr/>
          <p:nvPr/>
        </p:nvSpPr>
        <p:spPr bwMode="auto">
          <a:xfrm rot="5400000">
            <a:off x="2110953" y="3300343"/>
            <a:ext cx="316279" cy="2623791"/>
          </a:xfrm>
          <a:prstGeom prst="roundRect">
            <a:avLst>
              <a:gd name="adj" fmla="val 7844"/>
            </a:avLst>
          </a:prstGeom>
          <a:solidFill>
            <a:srgbClr val="79B8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lIns="84405" tIns="42202" rIns="84405" bIns="42202" anchor="ctr"/>
          <a:lstStyle/>
          <a:p>
            <a:pPr marL="0" marR="0" lvl="0" indent="0" algn="l" defTabSz="91426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rPr>
              <a:t>Applicaties</a:t>
            </a:r>
          </a:p>
        </p:txBody>
      </p:sp>
      <p:sp>
        <p:nvSpPr>
          <p:cNvPr id="13" name="Rounded Rectangle 12"/>
          <p:cNvSpPr/>
          <p:nvPr/>
        </p:nvSpPr>
        <p:spPr bwMode="auto">
          <a:xfrm rot="5400000">
            <a:off x="2110953" y="2934553"/>
            <a:ext cx="316279" cy="2623791"/>
          </a:xfrm>
          <a:prstGeom prst="roundRect">
            <a:avLst>
              <a:gd name="adj" fmla="val 784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lIns="84405" tIns="42202" rIns="84405" bIns="42202" anchor="ctr"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rPr>
              <a:t>Informatie / data</a:t>
            </a:r>
          </a:p>
        </p:txBody>
      </p:sp>
      <p:sp>
        <p:nvSpPr>
          <p:cNvPr id="14" name="Rounded Rectangle 12"/>
          <p:cNvSpPr/>
          <p:nvPr/>
        </p:nvSpPr>
        <p:spPr bwMode="auto">
          <a:xfrm rot="5400000">
            <a:off x="2110953" y="2558153"/>
            <a:ext cx="316279" cy="2623791"/>
          </a:xfrm>
          <a:prstGeom prst="roundRect">
            <a:avLst>
              <a:gd name="adj" fmla="val 7844"/>
            </a:avLst>
          </a:prstGeom>
          <a:solidFill>
            <a:srgbClr val="FF63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lIns="84405" tIns="42202" rIns="84405" bIns="42202" anchor="ctr"/>
          <a:lstStyle/>
          <a:p>
            <a:pPr marL="0" marR="0" lvl="0" indent="0" algn="l" defTabSz="91426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rPr>
              <a:t>Bedrijfsprocessen</a:t>
            </a:r>
          </a:p>
        </p:txBody>
      </p:sp>
      <p:sp>
        <p:nvSpPr>
          <p:cNvPr id="60429" name="Tekstvak 14"/>
          <p:cNvSpPr txBox="1">
            <a:spLocks noChangeArrowheads="1"/>
          </p:cNvSpPr>
          <p:nvPr/>
        </p:nvSpPr>
        <p:spPr bwMode="auto">
          <a:xfrm>
            <a:off x="893764" y="2230445"/>
            <a:ext cx="3108325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Enterprise Architectuur UMC Utrecht </a:t>
            </a:r>
          </a:p>
        </p:txBody>
      </p:sp>
    </p:spTree>
    <p:extLst>
      <p:ext uri="{BB962C8B-B14F-4D97-AF65-F5344CB8AC3E}">
        <p14:creationId xmlns:p14="http://schemas.microsoft.com/office/powerpoint/2010/main" val="21554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IB &amp; PB: 3 Lines of Defense</a:t>
            </a:r>
          </a:p>
        </p:txBody>
      </p:sp>
      <p:sp>
        <p:nvSpPr>
          <p:cNvPr id="4" name="Rechthoek 3"/>
          <p:cNvSpPr/>
          <p:nvPr/>
        </p:nvSpPr>
        <p:spPr>
          <a:xfrm>
            <a:off x="400053" y="3133733"/>
            <a:ext cx="2352675" cy="2028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lijn</a:t>
            </a:r>
          </a:p>
        </p:txBody>
      </p:sp>
      <p:sp>
        <p:nvSpPr>
          <p:cNvPr id="5" name="Rechthoek 4"/>
          <p:cNvSpPr/>
          <p:nvPr/>
        </p:nvSpPr>
        <p:spPr>
          <a:xfrm>
            <a:off x="2914653" y="3133733"/>
            <a:ext cx="2352675" cy="2028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lijn</a:t>
            </a:r>
          </a:p>
        </p:txBody>
      </p:sp>
      <p:sp>
        <p:nvSpPr>
          <p:cNvPr id="6" name="Rechthoek 5"/>
          <p:cNvSpPr/>
          <p:nvPr/>
        </p:nvSpPr>
        <p:spPr>
          <a:xfrm>
            <a:off x="5391153" y="3133733"/>
            <a:ext cx="2352675" cy="2028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lijn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400053" y="2562225"/>
            <a:ext cx="4867275" cy="4476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divisie / directie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338513" y="1914525"/>
            <a:ext cx="4405312" cy="4762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RvB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5705477" y="3543301"/>
            <a:ext cx="1695451" cy="70485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 Audit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3233737" y="3509965"/>
            <a:ext cx="1695451" cy="70485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FG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1576388" y="3509965"/>
            <a:ext cx="838200" cy="704851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1576388" y="4295777"/>
            <a:ext cx="838200" cy="704851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mdw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623888" y="3529013"/>
            <a:ext cx="838200" cy="704851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233737" y="4310065"/>
            <a:ext cx="1695451" cy="70485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CISO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623888" y="4305301"/>
            <a:ext cx="838200" cy="704851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Lijn</a:t>
            </a:r>
          </a:p>
        </p:txBody>
      </p:sp>
      <p:cxnSp>
        <p:nvCxnSpPr>
          <p:cNvPr id="3" name="Rechte verbindingslijn 2"/>
          <p:cNvCxnSpPr/>
          <p:nvPr/>
        </p:nvCxnSpPr>
        <p:spPr>
          <a:xfrm flipH="1">
            <a:off x="4589425" y="2152651"/>
            <a:ext cx="1367247" cy="1728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5956671" y="2152652"/>
            <a:ext cx="896983" cy="1639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fgeronde rechthoek 19"/>
          <p:cNvSpPr/>
          <p:nvPr/>
        </p:nvSpPr>
        <p:spPr>
          <a:xfrm>
            <a:off x="6305005" y="1228725"/>
            <a:ext cx="1438819" cy="4762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RvT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Rechte verbindingslijn 20"/>
          <p:cNvCxnSpPr/>
          <p:nvPr/>
        </p:nvCxnSpPr>
        <p:spPr>
          <a:xfrm flipV="1">
            <a:off x="6036493" y="1496013"/>
            <a:ext cx="448491" cy="550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Ingerichte proces van informatiebeveiliging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468382"/>
            <a:ext cx="8026008" cy="3177297"/>
          </a:xfrm>
        </p:spPr>
        <p:txBody>
          <a:bodyPr/>
          <a:lstStyle/>
          <a:p>
            <a:pPr marL="219043" lvl="2" indent="-219043">
              <a:buSzPct val="100000"/>
              <a:buFontTx/>
              <a:buAutoNum type="arabicPeriod"/>
            </a:pPr>
            <a:endParaRPr lang="nl-NL" sz="1100" dirty="0">
              <a:latin typeface="Calibri" panose="020F0502020204030204" pitchFamily="34" charset="0"/>
            </a:endParaRPr>
          </a:p>
          <a:p>
            <a:pPr marL="0" lvl="2" indent="0">
              <a:buSzPct val="100000"/>
              <a:buNone/>
            </a:pPr>
            <a:endParaRPr lang="nl-NL" sz="1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5" name="Tijdelijke aanduiding voor inhoud 10"/>
          <p:cNvSpPr txBox="1">
            <a:spLocks/>
          </p:cNvSpPr>
          <p:nvPr/>
        </p:nvSpPr>
        <p:spPr>
          <a:xfrm>
            <a:off x="355755" y="2108649"/>
            <a:ext cx="5426736" cy="3219865"/>
          </a:xfrm>
          <a:prstGeom prst="rect">
            <a:avLst/>
          </a:prstGeom>
        </p:spPr>
        <p:txBody>
          <a:bodyPr lIns="121917" tIns="60958" rIns="121917" bIns="60958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Segoe UI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Segoe UI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Naast het 3LoD model voor de organisatie-inrichting wordt gebruik gemaakt van de basisinrichting van het informatie-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beveiligingproces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(inclusief privacybescherming) uit de NEN7510 / ISO27001 (incl. PDCA cyclus).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ijdelijke aanduiding voor inhoud 2"/>
          <p:cNvGraphicFramePr>
            <a:graphicFrameLocks/>
          </p:cNvGraphicFramePr>
          <p:nvPr>
            <p:extLst/>
          </p:nvPr>
        </p:nvGraphicFramePr>
        <p:xfrm>
          <a:off x="5303528" y="2462563"/>
          <a:ext cx="3840481" cy="304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ep 3"/>
          <p:cNvGrpSpPr/>
          <p:nvPr/>
        </p:nvGrpSpPr>
        <p:grpSpPr>
          <a:xfrm>
            <a:off x="426720" y="3218567"/>
            <a:ext cx="4988520" cy="2361976"/>
            <a:chOff x="841490" y="2768875"/>
            <a:chExt cx="4227654" cy="1657032"/>
          </a:xfrm>
        </p:grpSpPr>
        <p:sp>
          <p:nvSpPr>
            <p:cNvPr id="7" name="Rechthoek 6"/>
            <p:cNvSpPr/>
            <p:nvPr/>
          </p:nvSpPr>
          <p:spPr>
            <a:xfrm>
              <a:off x="841490" y="3957322"/>
              <a:ext cx="1081809" cy="46759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Operationele PDCA</a:t>
              </a:r>
            </a:p>
          </p:txBody>
        </p:sp>
        <p:sp>
          <p:nvSpPr>
            <p:cNvPr id="8" name="Rechthoek 7"/>
            <p:cNvSpPr/>
            <p:nvPr/>
          </p:nvSpPr>
          <p:spPr>
            <a:xfrm>
              <a:off x="841490" y="3458593"/>
              <a:ext cx="1081809" cy="4675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Tactische </a:t>
              </a: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PDCA</a:t>
              </a:r>
            </a:p>
          </p:txBody>
        </p:sp>
        <p:sp>
          <p:nvSpPr>
            <p:cNvPr id="9" name="Rechthoek 8"/>
            <p:cNvSpPr/>
            <p:nvPr/>
          </p:nvSpPr>
          <p:spPr>
            <a:xfrm>
              <a:off x="841490" y="2977504"/>
              <a:ext cx="1081809" cy="4675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Strategische PDCA</a:t>
              </a:r>
            </a:p>
          </p:txBody>
        </p:sp>
        <p:sp>
          <p:nvSpPr>
            <p:cNvPr id="10" name="Rechthoek 9"/>
            <p:cNvSpPr/>
            <p:nvPr/>
          </p:nvSpPr>
          <p:spPr>
            <a:xfrm>
              <a:off x="1979580" y="2977504"/>
              <a:ext cx="1412301" cy="4675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Vaststellen van algemeen beleidskader en “risk-</a:t>
              </a:r>
              <a:r>
                <a:rPr kumimoji="0" lang="nl-NL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appetite</a:t>
              </a:r>
              <a:r>
                <a: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”</a:t>
              </a: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3448162" y="2977504"/>
              <a:ext cx="781919" cy="4675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RvB / CISO / FG</a:t>
              </a: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4287225" y="2977504"/>
              <a:ext cx="781919" cy="4675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Per 3 jaar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1979580" y="3466110"/>
              <a:ext cx="1412301" cy="4675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Vaststellen informatie beveiligingsplan, beschikbaar stellen middelen, monitoren en rapporteren</a:t>
              </a: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3448162" y="3462509"/>
              <a:ext cx="781919" cy="4675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Divisies / Directies</a:t>
              </a: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4287225" y="3462509"/>
              <a:ext cx="781919" cy="4675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Per Jaar</a:t>
              </a: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979580" y="3958316"/>
              <a:ext cx="1412301" cy="46759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Regulier wijzigingenbeheer en projectmanagement. Cyber operations.</a:t>
              </a: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3448162" y="3954715"/>
              <a:ext cx="781919" cy="46759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Operations divisies/ directies</a:t>
              </a: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4287225" y="3954715"/>
              <a:ext cx="781919" cy="46759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Doorlopend</a:t>
              </a:r>
            </a:p>
          </p:txBody>
        </p:sp>
        <p:sp>
          <p:nvSpPr>
            <p:cNvPr id="19" name="Rechthoek 18"/>
            <p:cNvSpPr/>
            <p:nvPr/>
          </p:nvSpPr>
          <p:spPr>
            <a:xfrm>
              <a:off x="847772" y="2768875"/>
              <a:ext cx="1081809" cy="1802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niveau</a:t>
              </a:r>
            </a:p>
          </p:txBody>
        </p:sp>
        <p:sp>
          <p:nvSpPr>
            <p:cNvPr id="20" name="Rechthoek 19"/>
            <p:cNvSpPr/>
            <p:nvPr/>
          </p:nvSpPr>
          <p:spPr>
            <a:xfrm>
              <a:off x="1979580" y="2768875"/>
              <a:ext cx="1412301" cy="1802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activiteiten</a:t>
              </a:r>
            </a:p>
          </p:txBody>
        </p:sp>
        <p:sp>
          <p:nvSpPr>
            <p:cNvPr id="21" name="Rechthoek 20"/>
            <p:cNvSpPr/>
            <p:nvPr/>
          </p:nvSpPr>
          <p:spPr>
            <a:xfrm>
              <a:off x="3448162" y="2768875"/>
              <a:ext cx="781919" cy="1802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wie</a:t>
              </a:r>
            </a:p>
          </p:txBody>
        </p:sp>
        <p:sp>
          <p:nvSpPr>
            <p:cNvPr id="22" name="Rechthoek 21"/>
            <p:cNvSpPr/>
            <p:nvPr/>
          </p:nvSpPr>
          <p:spPr>
            <a:xfrm>
              <a:off x="4286361" y="2772444"/>
              <a:ext cx="781919" cy="1802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" tIns="32400" rIns="32400" bIns="32400" rtlCol="0" anchor="ctr" anchorCtr="0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frequentie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3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Afbeeldingsresultaat voor awareness privac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40" y="1708151"/>
            <a:ext cx="46577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itel 6"/>
          <p:cNvSpPr>
            <a:spLocks noGrp="1"/>
          </p:cNvSpPr>
          <p:nvPr>
            <p:ph type="title"/>
          </p:nvPr>
        </p:nvSpPr>
        <p:spPr bwMode="auto">
          <a:xfrm>
            <a:off x="363539" y="3732221"/>
            <a:ext cx="5764212" cy="6064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800" b="1">
                <a:latin typeface="Segoe UI" pitchFamily="34" charset="0"/>
              </a:rPr>
              <a:t>Awareness creëren</a:t>
            </a:r>
          </a:p>
        </p:txBody>
      </p:sp>
    </p:spTree>
    <p:extLst>
      <p:ext uri="{BB962C8B-B14F-4D97-AF65-F5344CB8AC3E}">
        <p14:creationId xmlns:p14="http://schemas.microsoft.com/office/powerpoint/2010/main" val="11905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Awareness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6" t="19936" r="48959" b="28343"/>
          <a:stretch>
            <a:fillRect/>
          </a:stretch>
        </p:blipFill>
        <p:spPr bwMode="auto">
          <a:xfrm>
            <a:off x="5894528" y="1228733"/>
            <a:ext cx="2368413" cy="35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ijdelijke aanduiding voor inhoud 4"/>
          <p:cNvSpPr>
            <a:spLocks noGrp="1"/>
          </p:cNvSpPr>
          <p:nvPr>
            <p:ph idx="1"/>
          </p:nvPr>
        </p:nvSpPr>
        <p:spPr bwMode="auto">
          <a:xfrm>
            <a:off x="513807" y="1893880"/>
            <a:ext cx="4790032" cy="34893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1800" dirty="0">
                <a:latin typeface="Segoe UI" pitchFamily="34" charset="0"/>
              </a:rPr>
              <a:t>Presentaties Wet meldplicht datalekken – centraal en decentraal</a:t>
            </a:r>
          </a:p>
          <a:p>
            <a:r>
              <a:rPr lang="nl-NL" altLang="nl-NL" sz="1800" dirty="0">
                <a:latin typeface="Segoe UI" pitchFamily="34" charset="0"/>
              </a:rPr>
              <a:t>Week van de Security</a:t>
            </a:r>
          </a:p>
          <a:p>
            <a:r>
              <a:rPr lang="nl-NL" altLang="nl-NL" sz="1800" dirty="0">
                <a:latin typeface="Segoe UI" pitchFamily="34" charset="0"/>
              </a:rPr>
              <a:t>Voorbereiding AVG </a:t>
            </a:r>
            <a:r>
              <a:rPr lang="nl-NL" altLang="nl-NL" sz="1800" dirty="0" err="1">
                <a:latin typeface="Segoe UI" pitchFamily="34" charset="0"/>
              </a:rPr>
              <a:t>compliancy</a:t>
            </a:r>
            <a:endParaRPr lang="nl-NL" altLang="nl-NL" sz="1800" dirty="0">
              <a:latin typeface="Segoe UI" pitchFamily="34" charset="0"/>
            </a:endParaRPr>
          </a:p>
          <a:p>
            <a:r>
              <a:rPr lang="nl-NL" altLang="nl-NL" sz="1800" dirty="0">
                <a:latin typeface="Segoe UI" pitchFamily="34" charset="0"/>
              </a:rPr>
              <a:t>Project Veilig digitaal werken</a:t>
            </a:r>
          </a:p>
          <a:p>
            <a:pPr lvl="1"/>
            <a:r>
              <a:rPr lang="nl-NL" altLang="nl-NL" sz="1600" dirty="0">
                <a:latin typeface="Segoe UI" pitchFamily="34" charset="0"/>
              </a:rPr>
              <a:t>Safety cards, posters, intranet</a:t>
            </a:r>
          </a:p>
          <a:p>
            <a:pPr lvl="1"/>
            <a:r>
              <a:rPr lang="nl-NL" altLang="nl-NL" sz="1600" dirty="0">
                <a:latin typeface="Segoe UI" pitchFamily="34" charset="0"/>
              </a:rPr>
              <a:t>E-</a:t>
            </a:r>
            <a:r>
              <a:rPr lang="nl-NL" altLang="nl-NL" sz="1600" dirty="0" err="1">
                <a:latin typeface="Segoe UI" pitchFamily="34" charset="0"/>
              </a:rPr>
              <a:t>learning</a:t>
            </a:r>
            <a:endParaRPr lang="nl-NL" altLang="nl-NL" sz="1600" dirty="0">
              <a:latin typeface="Segoe UI" pitchFamily="34" charset="0"/>
            </a:endParaRPr>
          </a:p>
          <a:p>
            <a:pPr lvl="1"/>
            <a:r>
              <a:rPr lang="nl-NL" altLang="nl-NL" sz="1600" dirty="0">
                <a:latin typeface="Segoe UI" pitchFamily="34" charset="0"/>
              </a:rPr>
              <a:t>Centrale introductie </a:t>
            </a:r>
            <a:r>
              <a:rPr lang="nl-NL" altLang="nl-NL" sz="1600" dirty="0" err="1">
                <a:latin typeface="Segoe UI" pitchFamily="34" charset="0"/>
              </a:rPr>
              <a:t>nwe</a:t>
            </a:r>
            <a:r>
              <a:rPr lang="nl-NL" altLang="nl-NL" sz="1600" dirty="0">
                <a:latin typeface="Segoe UI" pitchFamily="34" charset="0"/>
              </a:rPr>
              <a:t> medewerkers</a:t>
            </a:r>
          </a:p>
          <a:p>
            <a:r>
              <a:rPr lang="nl-NL" altLang="nl-NL" sz="1800" dirty="0">
                <a:latin typeface="Segoe UI" pitchFamily="34" charset="0"/>
              </a:rPr>
              <a:t>Presentaties docenten, studenten</a:t>
            </a:r>
            <a:endParaRPr lang="nl-NL" altLang="nl-NL" sz="1800" dirty="0">
              <a:solidFill>
                <a:srgbClr val="FF0000"/>
              </a:solidFill>
              <a:latin typeface="Segoe UI" pitchFamily="34" charset="0"/>
            </a:endParaRPr>
          </a:p>
          <a:p>
            <a:r>
              <a:rPr lang="nl-NL" altLang="nl-NL" sz="1800" dirty="0">
                <a:latin typeface="Segoe UI" pitchFamily="34" charset="0"/>
              </a:rPr>
              <a:t>Presentaties zorgverleners, onderzoekers</a:t>
            </a:r>
          </a:p>
          <a:p>
            <a:r>
              <a:rPr lang="nl-NL" altLang="nl-NL" sz="1800" dirty="0">
                <a:latin typeface="Segoe UI" pitchFamily="34" charset="0"/>
              </a:rPr>
              <a:t>Hoofdpagina Intranet</a:t>
            </a:r>
          </a:p>
          <a:p>
            <a:r>
              <a:rPr lang="nl-NL" altLang="nl-NL" sz="1800" dirty="0">
                <a:latin typeface="Segoe UI" pitchFamily="34" charset="0"/>
              </a:rPr>
              <a:t>Etc.</a:t>
            </a: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687" y="4316053"/>
            <a:ext cx="2740252" cy="13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Afbeeldingsresultaat voor datal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602041"/>
            <a:ext cx="3138488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ijdelijke aanduiding voor inhoud 1"/>
          <p:cNvSpPr>
            <a:spLocks noGrp="1"/>
          </p:cNvSpPr>
          <p:nvPr>
            <p:ph sz="half" idx="13"/>
          </p:nvPr>
        </p:nvSpPr>
        <p:spPr bwMode="auto">
          <a:xfrm>
            <a:off x="719141" y="2157413"/>
            <a:ext cx="7621587" cy="31003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>
              <a:buSzPct val="150000"/>
            </a:pPr>
            <a:r>
              <a:rPr lang="nl-NL" altLang="nl-NL" sz="1600" dirty="0">
                <a:latin typeface="Segoe UI" pitchFamily="34" charset="0"/>
              </a:rPr>
              <a:t>Persoonsgegevens in handen van onbevoegden</a:t>
            </a:r>
          </a:p>
          <a:p>
            <a:pPr>
              <a:buSzPct val="150000"/>
            </a:pPr>
            <a:r>
              <a:rPr lang="nl-NL" altLang="nl-NL" sz="1600" dirty="0">
                <a:latin typeface="Segoe UI" pitchFamily="34" charset="0"/>
              </a:rPr>
              <a:t>Persoonsgegevens zijn ingezien/gebruikt door iemand die dat niet mocht</a:t>
            </a:r>
          </a:p>
          <a:p>
            <a:pPr>
              <a:buSzPct val="150000"/>
            </a:pPr>
            <a:r>
              <a:rPr lang="nl-NL" altLang="nl-NL" sz="1600" dirty="0">
                <a:latin typeface="Segoe UI" pitchFamily="34" charset="0"/>
              </a:rPr>
              <a:t>Documenten of bestanden met persoonsgegevens zijn niet meer beschikbaar</a:t>
            </a:r>
          </a:p>
          <a:p>
            <a:pPr marL="361902" lvl="2" indent="-361902">
              <a:buSzPct val="150000"/>
              <a:buFontTx/>
              <a:buChar char="-"/>
            </a:pPr>
            <a:endParaRPr lang="nl-NL" altLang="nl-NL" sz="1600" dirty="0">
              <a:latin typeface="Segoe UI" pitchFamily="34" charset="0"/>
            </a:endParaRPr>
          </a:p>
        </p:txBody>
      </p:sp>
      <p:sp>
        <p:nvSpPr>
          <p:cNvPr id="71684" name="Titel 3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Wanneer een datalek?</a:t>
            </a:r>
          </a:p>
        </p:txBody>
      </p:sp>
    </p:spTree>
    <p:extLst>
      <p:ext uri="{BB962C8B-B14F-4D97-AF65-F5344CB8AC3E}">
        <p14:creationId xmlns:p14="http://schemas.microsoft.com/office/powerpoint/2010/main" val="35381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044625" y="4319939"/>
            <a:ext cx="7739999" cy="1080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nl-NL" sz="3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Pauze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1"/>
          </p:nvPr>
        </p:nvSpPr>
        <p:spPr>
          <a:xfrm>
            <a:off x="1044067" y="5661248"/>
            <a:ext cx="7739999" cy="359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Afbeeldingsresultaat voor datalek mel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49" y="1658932"/>
            <a:ext cx="2736851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el 1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Wanneer melden bij toezichthouder</a:t>
            </a:r>
            <a:r>
              <a:rPr lang="en-GB" altLang="nl-NL" dirty="0" smtClean="0">
                <a:latin typeface="Segoe UI" pitchFamily="34" charset="0"/>
              </a:rPr>
              <a:t/>
            </a:r>
            <a:br>
              <a:rPr lang="en-GB" altLang="nl-NL" dirty="0" smtClean="0">
                <a:latin typeface="Segoe UI" pitchFamily="34" charset="0"/>
              </a:rPr>
            </a:br>
            <a:endParaRPr lang="nl-NL" altLang="nl-NL" dirty="0" smtClean="0">
              <a:latin typeface="Segoe U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139" y="2147895"/>
            <a:ext cx="7543800" cy="3090863"/>
          </a:xfrm>
        </p:spPr>
        <p:txBody>
          <a:bodyPr/>
          <a:lstStyle/>
          <a:p>
            <a:pPr marL="0" lvl="2" indent="0">
              <a:buSzPct val="150000"/>
              <a:buNone/>
              <a:defRPr/>
            </a:pPr>
            <a:r>
              <a:rPr lang="nl-NL" altLang="nl-NL" sz="1600" i="1" dirty="0"/>
              <a:t>Kwalitatief</a:t>
            </a:r>
            <a:r>
              <a:rPr lang="nl-NL" altLang="nl-NL" sz="1600" dirty="0"/>
              <a:t> </a:t>
            </a:r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bijzondere persoonsgegevens </a:t>
            </a:r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kan leiden tot stigmatisering/uitsluiting</a:t>
            </a:r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gebruikersnamen en wachtwoorden</a:t>
            </a:r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kan worden gebruikt voor identiteitsfraude</a:t>
            </a:r>
          </a:p>
          <a:p>
            <a:pPr marL="0" lvl="2" indent="0">
              <a:buSzPct val="150000"/>
              <a:buNone/>
              <a:defRPr/>
            </a:pPr>
            <a:endParaRPr lang="nl-NL" altLang="nl-NL" sz="1600" dirty="0"/>
          </a:p>
          <a:p>
            <a:pPr marL="0" lvl="2" indent="0">
              <a:buSzPct val="150000"/>
              <a:buNone/>
              <a:defRPr/>
            </a:pPr>
            <a:r>
              <a:rPr lang="nl-NL" altLang="nl-NL" sz="1600" i="1" dirty="0"/>
              <a:t>Kwantitatief</a:t>
            </a:r>
            <a:endParaRPr lang="nl-NL" altLang="nl-NL" sz="1600" dirty="0"/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hoeveelheid gelekte persoonsgegevens per persoon</a:t>
            </a:r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aantal betrokkenen van wie er persoonsgegevens zijn gelekt</a:t>
            </a:r>
          </a:p>
          <a:p>
            <a:pPr marL="0" indent="0">
              <a:buSzPct val="150000"/>
              <a:buNone/>
              <a:defRPr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4206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Wanneer melden bij betrokkene(n)</a:t>
            </a:r>
            <a:r>
              <a:rPr lang="en-GB" altLang="nl-NL" dirty="0" smtClean="0">
                <a:latin typeface="Segoe UI" pitchFamily="34" charset="0"/>
              </a:rPr>
              <a:t/>
            </a:r>
            <a:br>
              <a:rPr lang="en-GB" altLang="nl-NL" dirty="0" smtClean="0">
                <a:latin typeface="Segoe UI" pitchFamily="34" charset="0"/>
              </a:rPr>
            </a:br>
            <a:endParaRPr lang="nl-NL" altLang="nl-NL" dirty="0" smtClean="0">
              <a:latin typeface="Segoe U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139" y="2147895"/>
            <a:ext cx="7543800" cy="3090863"/>
          </a:xfrm>
        </p:spPr>
        <p:txBody>
          <a:bodyPr/>
          <a:lstStyle/>
          <a:p>
            <a:pPr marL="0" lvl="2" indent="0">
              <a:buSzPct val="150000"/>
              <a:buNone/>
              <a:defRPr/>
            </a:pPr>
            <a:r>
              <a:rPr lang="nl-NL" altLang="nl-NL" sz="1600" dirty="0"/>
              <a:t>Betrokkenen kunnen door het verlies, onrechtmatig gebruik of misbruik in hun belangen worden geschaad</a:t>
            </a:r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persoonsgegevens van gevoelige aard (bijvoorbeeld gezondheidsgegevens, studieresultaten, …)</a:t>
            </a:r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aantasting eer en goede naam</a:t>
            </a:r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fraude</a:t>
            </a:r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discriminatie</a:t>
            </a:r>
          </a:p>
          <a:p>
            <a:pPr marL="0" lvl="2" indent="0">
              <a:buSzPct val="150000"/>
              <a:buNone/>
              <a:defRPr/>
            </a:pPr>
            <a:endParaRPr lang="nl-NL" altLang="nl-NL" sz="1600" dirty="0"/>
          </a:p>
          <a:p>
            <a:pPr marL="0" lvl="2" indent="0">
              <a:buSzPct val="150000"/>
              <a:buNone/>
              <a:defRPr/>
            </a:pPr>
            <a:r>
              <a:rPr lang="nl-NL" altLang="nl-NL" sz="1600" dirty="0"/>
              <a:t>Niet melden</a:t>
            </a:r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adequaat versleuteld</a:t>
            </a:r>
          </a:p>
          <a:p>
            <a:pPr marL="361902" lvl="2" indent="-361902">
              <a:buSzPct val="150000"/>
              <a:buFontTx/>
              <a:buChar char="-"/>
              <a:defRPr/>
            </a:pPr>
            <a:r>
              <a:rPr lang="nl-NL" altLang="nl-NL" sz="1600" dirty="0"/>
              <a:t>zwaarwegende redenen om melding aan betrokkene achterwege te laten</a:t>
            </a:r>
          </a:p>
        </p:txBody>
      </p:sp>
    </p:spTree>
    <p:extLst>
      <p:ext uri="{BB962C8B-B14F-4D97-AF65-F5344CB8AC3E}">
        <p14:creationId xmlns:p14="http://schemas.microsoft.com/office/powerpoint/2010/main" val="15621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5" y="1338263"/>
            <a:ext cx="4943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itel 1"/>
          <p:cNvSpPr>
            <a:spLocks noGrp="1"/>
          </p:cNvSpPr>
          <p:nvPr>
            <p:ph type="title"/>
          </p:nvPr>
        </p:nvSpPr>
        <p:spPr bwMode="auto">
          <a:xfrm>
            <a:off x="414345" y="1228725"/>
            <a:ext cx="2321607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Andere security –gerelateerde risico’s / mogelijke incidenten</a:t>
            </a:r>
          </a:p>
        </p:txBody>
      </p:sp>
      <p:sp>
        <p:nvSpPr>
          <p:cNvPr id="76804" name="Tekstvak 3"/>
          <p:cNvSpPr txBox="1">
            <a:spLocks noChangeArrowheads="1"/>
          </p:cNvSpPr>
          <p:nvPr/>
        </p:nvSpPr>
        <p:spPr bwMode="auto">
          <a:xfrm>
            <a:off x="2987675" y="5705475"/>
            <a:ext cx="43053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Bron: Cyberbedreigingsbeeld 2016: Sector Onderwijs &amp; Onderzoek, SURF</a:t>
            </a:r>
          </a:p>
        </p:txBody>
      </p:sp>
      <p:sp>
        <p:nvSpPr>
          <p:cNvPr id="5" name="Ovaal 4"/>
          <p:cNvSpPr/>
          <p:nvPr/>
        </p:nvSpPr>
        <p:spPr>
          <a:xfrm>
            <a:off x="1763494" y="2881993"/>
            <a:ext cx="6498543" cy="25980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7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3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Inhoud voorlichtingsronde medewerkers</a:t>
            </a:r>
          </a:p>
        </p:txBody>
      </p:sp>
      <p:pic>
        <p:nvPicPr>
          <p:cNvPr id="77827" name="Picture 4" descr="C:\Users\lprins3.DS.021\AppData\Local\Microsoft\Windows\Temporary Internet Files\Content.IE5\F84ZXIBQ\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424121"/>
            <a:ext cx="4783139" cy="318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486922" y="2322744"/>
            <a:ext cx="24923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Datalekken 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in het 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nieuw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s</a:t>
            </a: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3568703" y="2046289"/>
            <a:ext cx="1728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Wat is een </a:t>
            </a:r>
            <a:r>
              <a:rPr kumimoji="0" lang="nl-NL" alt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datalek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?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627064" y="3301257"/>
            <a:ext cx="2828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Wat zijn (bijzondere) persoonsgegevens?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6154060" y="2241257"/>
            <a:ext cx="215423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Wat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 moet ik 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doen 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bij een 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datalek?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6242964" y="3415785"/>
            <a:ext cx="2166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Hoe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 voorkom ik 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een </a:t>
            </a:r>
            <a:r>
              <a:rPr kumimoji="0" lang="nl-NL" alt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datalek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?</a:t>
            </a:r>
          </a:p>
        </p:txBody>
      </p:sp>
      <p:sp>
        <p:nvSpPr>
          <p:cNvPr id="77833" name="Tekstvak 10"/>
          <p:cNvSpPr txBox="1">
            <a:spLocks noChangeArrowheads="1"/>
          </p:cNvSpPr>
          <p:nvPr/>
        </p:nvSpPr>
        <p:spPr bwMode="auto">
          <a:xfrm>
            <a:off x="3521077" y="5713414"/>
            <a:ext cx="1604963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Bron: Beeldbank UMC Utrecht</a:t>
            </a: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382588" y="4706197"/>
            <a:ext cx="2828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Wat zijn beve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iligings-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incident</a:t>
            </a:r>
            <a:r>
              <a:rPr kumimoji="0" lang="nl-NL" alt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Segoe UI" pitchFamily="34" charset="0"/>
                <a:ea typeface="MS PGothic" pitchFamily="34" charset="-128"/>
                <a:cs typeface="Segoe UI" pitchFamily="34" charset="0"/>
              </a:rPr>
              <a:t>en?</a:t>
            </a:r>
          </a:p>
        </p:txBody>
      </p:sp>
    </p:spTree>
    <p:extLst>
      <p:ext uri="{BB962C8B-B14F-4D97-AF65-F5344CB8AC3E}">
        <p14:creationId xmlns:p14="http://schemas.microsoft.com/office/powerpoint/2010/main" val="26132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 bwMode="auto">
          <a:xfrm>
            <a:off x="739775" y="1136658"/>
            <a:ext cx="7543800" cy="6127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l-NL" altLang="nl-NL" smtClean="0">
                <a:solidFill>
                  <a:srgbClr val="1961AB"/>
                </a:solidFill>
                <a:latin typeface="Segoe UI" pitchFamily="34" charset="0"/>
              </a:rPr>
              <a:t>Voorbeelden vragen medewerkers</a:t>
            </a:r>
          </a:p>
        </p:txBody>
      </p:sp>
      <p:sp>
        <p:nvSpPr>
          <p:cNvPr id="79875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739775" y="1825627"/>
            <a:ext cx="7543800" cy="31765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nl-NL" altLang="nl-NL" sz="1600" dirty="0">
              <a:latin typeface="Segoe UI" pitchFamily="34" charset="0"/>
            </a:endParaRPr>
          </a:p>
          <a:p>
            <a:r>
              <a:rPr lang="nl-NL" altLang="nl-NL" sz="1600" dirty="0">
                <a:latin typeface="Segoe UI" pitchFamily="34" charset="0"/>
              </a:rPr>
              <a:t>“Docenten kunnen op de netwerkschijf resultaten van studenten van collega docenten inzien. Is dit een datalek?”</a:t>
            </a:r>
          </a:p>
          <a:p>
            <a:endParaRPr lang="nl-NL" altLang="nl-NL" sz="1600" dirty="0">
              <a:latin typeface="Segoe UI" pitchFamily="34" charset="0"/>
            </a:endParaRPr>
          </a:p>
          <a:p>
            <a:r>
              <a:rPr lang="nl-NL" altLang="nl-NL" sz="1600" dirty="0">
                <a:latin typeface="Segoe UI" pitchFamily="34" charset="0"/>
              </a:rPr>
              <a:t>“Wat kan het UMC Utrecht allemaal van me zien als ik Mobile Device Management (MDM) op mijn privé/zakelijke smartphone installeer?”</a:t>
            </a:r>
          </a:p>
          <a:p>
            <a:endParaRPr lang="nl-NL" altLang="nl-NL" sz="1600" dirty="0">
              <a:latin typeface="Segoe UI" pitchFamily="34" charset="0"/>
            </a:endParaRPr>
          </a:p>
          <a:p>
            <a:r>
              <a:rPr lang="nl-NL" altLang="nl-NL" sz="1600" dirty="0">
                <a:latin typeface="Segoe UI" pitchFamily="34" charset="0"/>
              </a:rPr>
              <a:t>“Is het toegestaan om op je privé pc/laptop Outlook te installeren en daar je UMC-account aan te koppelen?”</a:t>
            </a:r>
          </a:p>
          <a:p>
            <a:endParaRPr lang="nl-NL" altLang="nl-NL" sz="1600" dirty="0">
              <a:latin typeface="Segoe UI" pitchFamily="34" charset="0"/>
            </a:endParaRPr>
          </a:p>
          <a:p>
            <a:r>
              <a:rPr lang="nl-NL" altLang="nl-NL" sz="1600" dirty="0">
                <a:latin typeface="Segoe UI" pitchFamily="34" charset="0"/>
              </a:rPr>
              <a:t>“Is het echt nodig dat ik </a:t>
            </a:r>
            <a:r>
              <a:rPr lang="nl-NL" altLang="nl-NL" sz="1600" i="1" dirty="0">
                <a:latin typeface="Segoe UI" pitchFamily="34" charset="0"/>
              </a:rPr>
              <a:t>altijd</a:t>
            </a:r>
            <a:r>
              <a:rPr lang="nl-NL" altLang="nl-NL" sz="1600" dirty="0">
                <a:latin typeface="Segoe UI" pitchFamily="34" charset="0"/>
              </a:rPr>
              <a:t> mijn pc vergrendel als ik wegloop? Ook al is het om een kop koffie te halen? Dat is toch niet te doen?”</a:t>
            </a:r>
          </a:p>
          <a:p>
            <a:endParaRPr lang="nl-NL" altLang="nl-NL" sz="1800" i="1" dirty="0">
              <a:latin typeface="Segoe UI" pitchFamily="34" charset="0"/>
            </a:endParaRPr>
          </a:p>
          <a:p>
            <a:endParaRPr lang="nl-NL" altLang="nl-NL" sz="1800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jdelijke aanduiding voor inhoud 4"/>
          <p:cNvSpPr>
            <a:spLocks noGrp="1"/>
          </p:cNvSpPr>
          <p:nvPr>
            <p:ph sz="half" idx="13"/>
          </p:nvPr>
        </p:nvSpPr>
        <p:spPr bwMode="auto">
          <a:xfrm>
            <a:off x="725496" y="2149482"/>
            <a:ext cx="3665537" cy="427355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457131" indent="-457131">
              <a:buFont typeface="+mj-lt"/>
              <a:buAutoNum type="arabicPeriod"/>
              <a:defRPr/>
            </a:pPr>
            <a:endParaRPr lang="nl-NL" altLang="nl-NL" sz="2000" dirty="0">
              <a:latin typeface="Segoe UI" pitchFamily="34" charset="0"/>
            </a:endParaRPr>
          </a:p>
          <a:p>
            <a:pPr marL="457131" indent="-457131">
              <a:buFont typeface="+mj-lt"/>
              <a:buAutoNum type="arabicPeriod"/>
              <a:defRPr/>
            </a:pPr>
            <a:endParaRPr lang="nl-NL" altLang="nl-NL" sz="2000" dirty="0">
              <a:latin typeface="Segoe UI" pitchFamily="34" charset="0"/>
            </a:endParaRPr>
          </a:p>
          <a:p>
            <a:pPr marL="457131" indent="-457131">
              <a:buFont typeface="+mj-lt"/>
              <a:buAutoNum type="arabicPeriod"/>
              <a:defRPr/>
            </a:pPr>
            <a:r>
              <a:rPr lang="nl-NL" altLang="nl-NL" sz="2000" dirty="0">
                <a:latin typeface="Segoe UI" pitchFamily="34" charset="0"/>
              </a:rPr>
              <a:t>Dreigingen en risico’s </a:t>
            </a:r>
          </a:p>
          <a:p>
            <a:pPr marL="457131" indent="-457131">
              <a:buFont typeface="+mj-lt"/>
              <a:buAutoNum type="arabicPeriod"/>
              <a:defRPr/>
            </a:pPr>
            <a:r>
              <a:rPr lang="nl-NL" altLang="nl-NL" sz="2000" dirty="0">
                <a:latin typeface="Segoe UI" pitchFamily="34" charset="0"/>
              </a:rPr>
              <a:t>Herkenbare voorbeelden</a:t>
            </a:r>
          </a:p>
          <a:p>
            <a:pPr marL="457131" indent="-457131">
              <a:buFont typeface="+mj-lt"/>
              <a:buAutoNum type="arabicPeriod"/>
              <a:defRPr/>
            </a:pPr>
            <a:r>
              <a:rPr lang="nl-NL" altLang="nl-NL" sz="2000" dirty="0">
                <a:latin typeface="Segoe UI" pitchFamily="34" charset="0"/>
              </a:rPr>
              <a:t>Verschillende doelgroepen</a:t>
            </a:r>
          </a:p>
          <a:p>
            <a:pPr marL="457131" indent="-457131">
              <a:buFont typeface="+mj-lt"/>
              <a:buAutoNum type="arabicPeriod"/>
              <a:defRPr/>
            </a:pPr>
            <a:r>
              <a:rPr lang="nl-NL" altLang="nl-NL" sz="2000" dirty="0">
                <a:latin typeface="Segoe UI" pitchFamily="34" charset="0"/>
              </a:rPr>
              <a:t>Inventariseer wat er speelt</a:t>
            </a:r>
          </a:p>
          <a:p>
            <a:pPr>
              <a:defRPr/>
            </a:pPr>
            <a:endParaRPr lang="nl-NL" altLang="nl-NL" sz="2000" dirty="0">
              <a:latin typeface="Segoe UI" pitchFamily="34" charset="0"/>
            </a:endParaRPr>
          </a:p>
        </p:txBody>
      </p:sp>
      <p:sp>
        <p:nvSpPr>
          <p:cNvPr id="81923" name="Titel 3"/>
          <p:cNvSpPr>
            <a:spLocks noGrp="1"/>
          </p:cNvSpPr>
          <p:nvPr>
            <p:ph type="title"/>
          </p:nvPr>
        </p:nvSpPr>
        <p:spPr bwMode="auto">
          <a:xfrm>
            <a:off x="725488" y="116776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Leerpunten voor de organisatie</a:t>
            </a:r>
          </a:p>
        </p:txBody>
      </p:sp>
      <p:pic>
        <p:nvPicPr>
          <p:cNvPr id="80902" name="Picture 6" descr="Afbeeldingsresultaat voor verbazing grapp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149484"/>
            <a:ext cx="346551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58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jdelijke aanduiding voor inhoud 4"/>
          <p:cNvSpPr>
            <a:spLocks noGrp="1"/>
          </p:cNvSpPr>
          <p:nvPr>
            <p:ph sz="half" idx="13"/>
          </p:nvPr>
        </p:nvSpPr>
        <p:spPr bwMode="auto">
          <a:xfrm>
            <a:off x="725496" y="2149482"/>
            <a:ext cx="3665537" cy="427355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marL="457131" indent="-457131">
              <a:buFont typeface="+mj-lt"/>
              <a:buAutoNum type="arabicPeriod" startAt="5"/>
              <a:defRPr/>
            </a:pPr>
            <a:endParaRPr lang="nl-NL" altLang="nl-NL" sz="2000" dirty="0">
              <a:latin typeface="Segoe UI" pitchFamily="34" charset="0"/>
            </a:endParaRPr>
          </a:p>
          <a:p>
            <a:pPr marL="457131" indent="-457131">
              <a:buFont typeface="+mj-lt"/>
              <a:buAutoNum type="arabicPeriod" startAt="5"/>
              <a:defRPr/>
            </a:pPr>
            <a:r>
              <a:rPr lang="nl-NL" altLang="nl-NL" sz="2000" dirty="0">
                <a:latin typeface="Segoe UI" pitchFamily="34" charset="0"/>
              </a:rPr>
              <a:t>Benadruk wat wél mag</a:t>
            </a:r>
          </a:p>
          <a:p>
            <a:pPr marL="457131" indent="-457131">
              <a:buFont typeface="+mj-lt"/>
              <a:buAutoNum type="arabicPeriod" startAt="5"/>
              <a:defRPr/>
            </a:pPr>
            <a:r>
              <a:rPr lang="nl-NL" altLang="nl-NL" sz="2000" dirty="0">
                <a:latin typeface="Segoe UI" pitchFamily="34" charset="0"/>
              </a:rPr>
              <a:t>Belang menselijke factor:</a:t>
            </a:r>
          </a:p>
          <a:p>
            <a:pPr lvl="1">
              <a:defRPr/>
            </a:pPr>
            <a:r>
              <a:rPr lang="nl-NL" altLang="nl-NL" sz="1800" dirty="0">
                <a:latin typeface="Segoe UI" pitchFamily="34" charset="0"/>
              </a:rPr>
              <a:t>Iedereen maakt fouten</a:t>
            </a:r>
          </a:p>
          <a:p>
            <a:pPr lvl="1">
              <a:defRPr/>
            </a:pPr>
            <a:r>
              <a:rPr lang="nl-NL" altLang="nl-NL" sz="1800" dirty="0">
                <a:latin typeface="Segoe UI" pitchFamily="34" charset="0"/>
              </a:rPr>
              <a:t>Maar ook systemen zijn niet 100% veilig</a:t>
            </a:r>
          </a:p>
          <a:p>
            <a:pPr marL="457131" indent="-457131">
              <a:buFont typeface="+mj-lt"/>
              <a:buAutoNum type="arabicPeriod" startAt="5"/>
              <a:defRPr/>
            </a:pPr>
            <a:r>
              <a:rPr lang="nl-NL" altLang="nl-NL" sz="2000" dirty="0">
                <a:latin typeface="Segoe UI" pitchFamily="34" charset="0"/>
              </a:rPr>
              <a:t>Waar kan men terecht voor vragen en advies?</a:t>
            </a:r>
          </a:p>
          <a:p>
            <a:pPr>
              <a:defRPr/>
            </a:pPr>
            <a:endParaRPr lang="nl-NL" altLang="nl-NL" sz="2000" dirty="0">
              <a:latin typeface="Segoe UI" pitchFamily="34" charset="0"/>
            </a:endParaRPr>
          </a:p>
        </p:txBody>
      </p:sp>
      <p:sp>
        <p:nvSpPr>
          <p:cNvPr id="82947" name="Titel 3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>
                <a:latin typeface="Segoe UI" pitchFamily="34" charset="0"/>
              </a:rPr>
              <a:t>Leerpunten voor de organisatie</a:t>
            </a:r>
          </a:p>
        </p:txBody>
      </p:sp>
      <p:pic>
        <p:nvPicPr>
          <p:cNvPr id="131074" name="Picture 2" descr="Afbeeldingsresultaat voor politie priv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2" y="2414588"/>
            <a:ext cx="401161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5"/>
          <p:cNvCxnSpPr/>
          <p:nvPr/>
        </p:nvCxnSpPr>
        <p:spPr>
          <a:xfrm>
            <a:off x="4791075" y="2179641"/>
            <a:ext cx="3773488" cy="2770187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4791082" y="2119315"/>
            <a:ext cx="3511551" cy="28829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2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jdelijke aanduiding voor inhoud 1"/>
          <p:cNvSpPr>
            <a:spLocks noGrp="1"/>
          </p:cNvSpPr>
          <p:nvPr>
            <p:ph sz="half" idx="13"/>
          </p:nvPr>
        </p:nvSpPr>
        <p:spPr bwMode="auto">
          <a:xfrm>
            <a:off x="725496" y="2149477"/>
            <a:ext cx="3665537" cy="335234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000" dirty="0">
                <a:latin typeface="Segoe UI" pitchFamily="34" charset="0"/>
              </a:rPr>
              <a:t>Decentrale IB&amp;PB medewerkers scholen en begeleiden</a:t>
            </a:r>
          </a:p>
          <a:p>
            <a:r>
              <a:rPr lang="nl-NL" altLang="nl-NL" sz="2000" dirty="0">
                <a:latin typeface="Segoe UI" pitchFamily="34" charset="0"/>
              </a:rPr>
              <a:t>AVG-</a:t>
            </a:r>
            <a:r>
              <a:rPr lang="nl-NL" altLang="nl-NL" sz="2000" dirty="0" err="1">
                <a:latin typeface="Segoe UI" pitchFamily="34" charset="0"/>
              </a:rPr>
              <a:t>compliancy</a:t>
            </a:r>
            <a:r>
              <a:rPr lang="nl-NL" altLang="nl-NL" sz="2000" dirty="0">
                <a:latin typeface="Segoe UI" pitchFamily="34" charset="0"/>
              </a:rPr>
              <a:t> centraal en decentraal invoeren</a:t>
            </a:r>
          </a:p>
          <a:p>
            <a:r>
              <a:rPr lang="nl-NL" altLang="nl-NL" sz="2000" dirty="0">
                <a:latin typeface="Segoe UI" pitchFamily="34" charset="0"/>
              </a:rPr>
              <a:t>NEN7510 certificering centrale en decentrale ICT</a:t>
            </a:r>
          </a:p>
          <a:p>
            <a:r>
              <a:rPr lang="nl-NL" altLang="nl-NL" sz="2000" dirty="0">
                <a:latin typeface="Segoe UI" pitchFamily="34" charset="0"/>
              </a:rPr>
              <a:t>FAQ - uitbreiden en verfijnen</a:t>
            </a:r>
          </a:p>
          <a:p>
            <a:endParaRPr lang="nl-NL" altLang="nl-NL" dirty="0" smtClean="0">
              <a:latin typeface="Segoe UI" pitchFamily="34" charset="0"/>
            </a:endParaRPr>
          </a:p>
          <a:p>
            <a:endParaRPr lang="nl-NL" altLang="nl-NL" dirty="0" smtClean="0">
              <a:latin typeface="Segoe UI" pitchFamily="34" charset="0"/>
            </a:endParaRPr>
          </a:p>
          <a:p>
            <a:endParaRPr lang="nl-NL" altLang="nl-NL" dirty="0" smtClean="0">
              <a:latin typeface="Segoe UI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4"/>
          </p:nvPr>
        </p:nvSpPr>
        <p:spPr bwMode="auto">
          <a:xfrm>
            <a:off x="4619633" y="2149477"/>
            <a:ext cx="3663951" cy="345394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2000" dirty="0">
                <a:latin typeface="Segoe UI" pitchFamily="34" charset="0"/>
              </a:rPr>
              <a:t>Jaarlijks verplichte E-</a:t>
            </a:r>
            <a:r>
              <a:rPr lang="nl-NL" altLang="nl-NL" sz="2000" dirty="0" err="1">
                <a:latin typeface="Segoe UI" pitchFamily="34" charset="0"/>
              </a:rPr>
              <a:t>learning</a:t>
            </a:r>
            <a:r>
              <a:rPr lang="nl-NL" altLang="nl-NL" sz="2000" dirty="0">
                <a:latin typeface="Segoe UI" pitchFamily="34" charset="0"/>
              </a:rPr>
              <a:t> (Veilig Digitaal Werken) introduceren</a:t>
            </a:r>
          </a:p>
          <a:p>
            <a:r>
              <a:rPr lang="nl-NL" altLang="nl-NL" sz="2000" dirty="0">
                <a:latin typeface="Segoe UI" pitchFamily="34" charset="0"/>
              </a:rPr>
              <a:t>Herhaling, herhaling, herhaling: Medewerkers en klanten (patiënten,  studenten) blijven voorlichten</a:t>
            </a:r>
          </a:p>
          <a:p>
            <a:endParaRPr lang="nl-NL" altLang="nl-NL" dirty="0" smtClean="0">
              <a:latin typeface="Segoe UI" pitchFamily="34" charset="0"/>
            </a:endParaRPr>
          </a:p>
          <a:p>
            <a:endParaRPr lang="nl-NL" altLang="nl-NL" dirty="0" smtClean="0">
              <a:latin typeface="Segoe UI" pitchFamily="34" charset="0"/>
            </a:endParaRPr>
          </a:p>
        </p:txBody>
      </p:sp>
      <p:sp>
        <p:nvSpPr>
          <p:cNvPr id="83972" name="Titel 3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latin typeface="Segoe UI" pitchFamily="34" charset="0"/>
              </a:rPr>
              <a:t>Huidige acties</a:t>
            </a:r>
          </a:p>
        </p:txBody>
      </p:sp>
    </p:spTree>
    <p:extLst>
      <p:ext uri="{BB962C8B-B14F-4D97-AF65-F5344CB8AC3E}">
        <p14:creationId xmlns:p14="http://schemas.microsoft.com/office/powerpoint/2010/main" val="41236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3"/>
          <p:cNvSpPr>
            <a:spLocks noGrp="1"/>
          </p:cNvSpPr>
          <p:nvPr>
            <p:ph type="title"/>
          </p:nvPr>
        </p:nvSpPr>
        <p:spPr bwMode="auto">
          <a:xfrm>
            <a:off x="719139" y="122872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>
                <a:latin typeface="Segoe UI" pitchFamily="34" charset="0"/>
              </a:rPr>
              <a:t>Vragen?</a:t>
            </a:r>
          </a:p>
        </p:txBody>
      </p:sp>
      <p:pic>
        <p:nvPicPr>
          <p:cNvPr id="84995" name="Picture 5" descr="Afbeeldingsresultaat voor privacy cartoon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65" y="1472892"/>
            <a:ext cx="3880323" cy="305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643"/>
            <a:ext cx="9144000" cy="1069015"/>
          </a:xfrm>
          <a:prstGeom prst="rect">
            <a:avLst/>
          </a:prstGeom>
        </p:spPr>
      </p:pic>
      <p:pic>
        <p:nvPicPr>
          <p:cNvPr id="5" name="Picture 7" descr="QuestionIcon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497" y="2188058"/>
            <a:ext cx="2743200" cy="2571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87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719999" y="1176328"/>
            <a:ext cx="8063999" cy="583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nl-NL" sz="3200" b="1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Sessierondes</a:t>
            </a:r>
            <a:endParaRPr sz="32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576943" y="1467927"/>
            <a:ext cx="8350110" cy="44665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5" indent="0">
              <a:buNone/>
            </a:pPr>
            <a:r>
              <a:rPr lang="nl-NL" dirty="0" smtClean="0"/>
              <a:t>	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r>
              <a:rPr lang="nl-NL" sz="1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Sessieronde 1 (13.30-14.30):	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i="1" dirty="0"/>
              <a:t>De risicoanalyse: vanaf 28 mei verplicht, maar hoe pak ik het aan?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Zaal: Ceciliakapel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dirty="0" smtClean="0"/>
              <a:t>Van </a:t>
            </a:r>
            <a:r>
              <a:rPr lang="nl-NL" sz="1600" dirty="0" smtClean="0"/>
              <a:t>DDoS-aanval naar hackende leerling?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Zaal: Hildegard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dirty="0" smtClean="0"/>
              <a:t>AVG: wat verandert er en wat betekent dit voor mij?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Zaal: Magdalena</a:t>
            </a:r>
          </a:p>
          <a:p>
            <a:pPr marL="285750" lvl="0" indent="-285750">
              <a:buClr>
                <a:schemeClr val="accent2"/>
              </a:buClr>
              <a:buSzPct val="79999"/>
              <a:buFont typeface="Arial" panose="020B0604020202020204" pitchFamily="34" charset="0"/>
              <a:buChar char="•"/>
            </a:pPr>
            <a:r>
              <a:rPr lang="nl-NL" b="1" dirty="0"/>
              <a:t>Sessieronde </a:t>
            </a:r>
            <a:r>
              <a:rPr lang="nl-NL" b="1" dirty="0" smtClean="0"/>
              <a:t>2 (14.45-15.45):</a:t>
            </a:r>
            <a:r>
              <a:rPr lang="nl-NL" b="1" dirty="0"/>
              <a:t>	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dirty="0" smtClean="0"/>
              <a:t>De risicoanalyse: vanaf 28 mei verplicht, maar hoe pak ik het aan?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Zaal: Ceciliakapel</a:t>
            </a:r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dirty="0" smtClean="0"/>
              <a:t>Van </a:t>
            </a:r>
            <a:r>
              <a:rPr lang="nl-NL" sz="1600" dirty="0"/>
              <a:t>DDoS-aanval naar hackende leerling?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800" dirty="0"/>
              <a:t>Zaal</a:t>
            </a:r>
            <a:r>
              <a:rPr lang="nl-NL" sz="1800" dirty="0" smtClean="0"/>
              <a:t>: Hildegard</a:t>
            </a:r>
            <a:endParaRPr lang="nl-NL" sz="1800" dirty="0"/>
          </a:p>
          <a:p>
            <a:pPr marL="955350" lvl="2" indent="-285750">
              <a:buFont typeface="Arial" panose="020B0604020202020204" pitchFamily="34" charset="0"/>
              <a:buChar char="•"/>
            </a:pPr>
            <a:r>
              <a:rPr lang="nl-NL" dirty="0"/>
              <a:t>AVG: wat verandert er en wat betekent dit voor mij?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nl-NL" sz="1800" dirty="0"/>
              <a:t>Zaal</a:t>
            </a:r>
            <a:r>
              <a:rPr lang="nl-NL" sz="1800" dirty="0" smtClean="0"/>
              <a:t>: Magdalena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/>
              <a:t>15.45: Borrel</a:t>
            </a:r>
          </a:p>
          <a:p>
            <a:endParaRPr lang="nl-NL" sz="1600" dirty="0" smtClean="0"/>
          </a:p>
          <a:p>
            <a:pPr marL="955350" lvl="2" indent="-28575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7693535" y="6304235"/>
            <a:ext cx="109046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lang="nl-NL"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8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Privacyconvenant</a:t>
            </a:r>
            <a:r>
              <a:rPr lang="nl-NL" dirty="0" smtClean="0"/>
              <a:t> en certificeringsschema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96000" y="5687126"/>
            <a:ext cx="8279999" cy="456499"/>
          </a:xfrm>
        </p:spPr>
        <p:txBody>
          <a:bodyPr/>
          <a:lstStyle/>
          <a:p>
            <a:r>
              <a:rPr lang="da-DK" dirty="0"/>
              <a:t>Dirk Linden (CTO) en Job Vos (adviseur privacy)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044625" y="4319939"/>
            <a:ext cx="7739999" cy="1080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nl-NL" sz="3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Pauze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1"/>
          </p:nvPr>
        </p:nvSpPr>
        <p:spPr>
          <a:xfrm>
            <a:off x="1044067" y="5661248"/>
            <a:ext cx="7739999" cy="359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989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720000" y="1237874"/>
            <a:ext cx="8063999" cy="583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20000" y="1952468"/>
            <a:ext cx="4050000" cy="40450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2"/>
          </p:nvPr>
        </p:nvSpPr>
        <p:spPr>
          <a:xfrm>
            <a:off x="5094000" y="1952468"/>
            <a:ext cx="4050000" cy="40450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7693535" y="6304235"/>
            <a:ext cx="109046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lang="nl-NL"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720000" y="1237874"/>
            <a:ext cx="8063999" cy="583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endParaRPr sz="32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720000" y="1952468"/>
            <a:ext cx="4050000" cy="40450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5094000" y="1952468"/>
            <a:ext cx="4050000" cy="40450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7693535" y="6304235"/>
            <a:ext cx="109046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lang="nl-NL" sz="1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044000" y="1520778"/>
            <a:ext cx="7739999" cy="583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nl-NL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Bedankt voor uw aandacht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044000" y="2409261"/>
            <a:ext cx="7739999" cy="15237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Voornaam Achternaam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E-mail:	emailadres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Twitter	@twitteraccount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Een veilige </a:t>
            </a:r>
            <a:r>
              <a:rPr lang="nl-NL" sz="2800" dirty="0" smtClean="0"/>
              <a:t>en betrouwbare onderwijsketen</a:t>
            </a:r>
            <a:endParaRPr lang="nl-N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8064000" cy="4045069"/>
          </a:xfrm>
        </p:spPr>
        <p:txBody>
          <a:bodyPr/>
          <a:lstStyle/>
          <a:p>
            <a:pPr marL="285750" lvl="1" indent="-285750"/>
            <a:r>
              <a:rPr lang="nl-NL" dirty="0" smtClean="0"/>
              <a:t>Veilig en verantwoord omgaan met </a:t>
            </a:r>
            <a:r>
              <a:rPr lang="nl-NL" dirty="0"/>
              <a:t>persoonsgegevens is een gedeelde verantwoordelijkheid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638173"/>
            <a:ext cx="6973536" cy="3922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640728">
            <a:off x="2902777" y="2954137"/>
            <a:ext cx="86409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School</a:t>
            </a:r>
          </a:p>
        </p:txBody>
      </p:sp>
      <p:sp>
        <p:nvSpPr>
          <p:cNvPr id="9" name="Rectangle 8"/>
          <p:cNvSpPr/>
          <p:nvPr/>
        </p:nvSpPr>
        <p:spPr>
          <a:xfrm rot="20514952">
            <a:off x="5014882" y="3576788"/>
            <a:ext cx="760644" cy="25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</a:t>
            </a:r>
          </a:p>
        </p:txBody>
      </p:sp>
      <p:sp>
        <p:nvSpPr>
          <p:cNvPr id="10" name="Rectangle 9"/>
          <p:cNvSpPr/>
          <p:nvPr/>
        </p:nvSpPr>
        <p:spPr>
          <a:xfrm rot="20293236">
            <a:off x="4113703" y="5874225"/>
            <a:ext cx="1229343" cy="25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Leermiddelen</a:t>
            </a:r>
          </a:p>
        </p:txBody>
      </p:sp>
      <p:sp>
        <p:nvSpPr>
          <p:cNvPr id="11" name="Rectangle 10"/>
          <p:cNvSpPr/>
          <p:nvPr/>
        </p:nvSpPr>
        <p:spPr>
          <a:xfrm rot="20469672">
            <a:off x="1737461" y="5201259"/>
            <a:ext cx="1093784" cy="36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Overheid</a:t>
            </a:r>
          </a:p>
        </p:txBody>
      </p:sp>
      <p:sp>
        <p:nvSpPr>
          <p:cNvPr id="12" name="Rectangle 11"/>
          <p:cNvSpPr/>
          <p:nvPr/>
        </p:nvSpPr>
        <p:spPr>
          <a:xfrm rot="3692274">
            <a:off x="2545952" y="4437431"/>
            <a:ext cx="590740" cy="165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Website</a:t>
            </a:r>
          </a:p>
        </p:txBody>
      </p:sp>
      <p:sp>
        <p:nvSpPr>
          <p:cNvPr id="15" name="Rectangle 14"/>
          <p:cNvSpPr/>
          <p:nvPr/>
        </p:nvSpPr>
        <p:spPr>
          <a:xfrm rot="3283748">
            <a:off x="4515135" y="4530068"/>
            <a:ext cx="497748" cy="201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Foto’s</a:t>
            </a:r>
          </a:p>
        </p:txBody>
      </p:sp>
      <p:sp>
        <p:nvSpPr>
          <p:cNvPr id="16" name="Rectangle 15"/>
          <p:cNvSpPr/>
          <p:nvPr/>
        </p:nvSpPr>
        <p:spPr>
          <a:xfrm rot="2876164">
            <a:off x="6418996" y="4958729"/>
            <a:ext cx="395563" cy="1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289"/>
            <a:ext cx="482194" cy="4821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22" y="3785448"/>
            <a:ext cx="482194" cy="4821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5" y="4747006"/>
            <a:ext cx="482194" cy="4821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64" y="5119498"/>
            <a:ext cx="482194" cy="4821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94" y="4650884"/>
            <a:ext cx="482194" cy="4821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03" y="5707527"/>
            <a:ext cx="482194" cy="4821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90" y="6187166"/>
            <a:ext cx="482194" cy="48219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moet ik regelen?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24C9A-6C93-49AE-BFE5-6539B145F2C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AC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7AC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8064000" cy="4045069"/>
          </a:xfrm>
        </p:spPr>
        <p:txBody>
          <a:bodyPr/>
          <a:lstStyle/>
          <a:p>
            <a:pPr marL="342900" lvl="1" indent="-342900">
              <a:buFont typeface="+mj-lt"/>
              <a:buAutoNum type="arabicPeriod"/>
            </a:pPr>
            <a:r>
              <a:rPr lang="nl-NL" dirty="0" smtClean="0"/>
              <a:t>Ik heb </a:t>
            </a:r>
            <a:r>
              <a:rPr lang="nl-NL" dirty="0"/>
              <a:t>met mijn leveranciers afspraken </a:t>
            </a:r>
            <a:r>
              <a:rPr lang="nl-NL" dirty="0" smtClean="0"/>
              <a:t>gemaakt en vastgelegd </a:t>
            </a:r>
            <a:r>
              <a:rPr lang="nl-NL" dirty="0"/>
              <a:t>over </a:t>
            </a:r>
            <a:r>
              <a:rPr lang="nl-NL" dirty="0" smtClean="0"/>
              <a:t>het gebruik van persoonsgegevens.</a:t>
            </a:r>
            <a:endParaRPr lang="nl-NL" dirty="0"/>
          </a:p>
          <a:p>
            <a:pPr marL="342900" lvl="1" indent="-342900">
              <a:buFont typeface="+mj-lt"/>
              <a:buAutoNum type="arabicPeriod"/>
            </a:pPr>
            <a:endParaRPr lang="nl-NL" dirty="0" smtClean="0"/>
          </a:p>
          <a:p>
            <a:pPr marL="342900" lvl="1" indent="-342900">
              <a:buFont typeface="+mj-lt"/>
              <a:buAutoNum type="arabicPeriod"/>
            </a:pPr>
            <a:endParaRPr lang="nl-NL" dirty="0"/>
          </a:p>
          <a:p>
            <a:pPr marL="342900" lvl="1" indent="-342900">
              <a:buFont typeface="+mj-lt"/>
              <a:buAutoNum type="arabicPeriod"/>
            </a:pPr>
            <a:endParaRPr lang="nl-NL" dirty="0"/>
          </a:p>
          <a:p>
            <a:pPr marL="342900" lvl="1" indent="-342900">
              <a:buFont typeface="+mj-lt"/>
              <a:buAutoNum type="arabicPeriod"/>
            </a:pPr>
            <a:endParaRPr lang="nl-NL" dirty="0" smtClean="0"/>
          </a:p>
          <a:p>
            <a:pPr marL="342900" lvl="1" indent="-342900">
              <a:buFont typeface="+mj-lt"/>
              <a:buAutoNum type="arabicPeriod"/>
            </a:pPr>
            <a:endParaRPr lang="nl-NL" dirty="0"/>
          </a:p>
          <a:p>
            <a:pPr marL="342900" lvl="1" indent="-342900">
              <a:buFont typeface="+mj-lt"/>
              <a:buAutoNum type="arabicPeriod"/>
            </a:pPr>
            <a:endParaRPr lang="nl-NL" dirty="0"/>
          </a:p>
          <a:p>
            <a:pPr marL="342900" lvl="1" indent="-342900">
              <a:buFont typeface="+mj-lt"/>
              <a:buAutoNum type="arabicPeriod"/>
            </a:pPr>
            <a:r>
              <a:rPr lang="nl-NL" dirty="0"/>
              <a:t>Ik </a:t>
            </a:r>
            <a:r>
              <a:rPr lang="nl-NL" dirty="0" smtClean="0"/>
              <a:t>heb vastgesteld dat de juiste beveiligingsmaatregelen zijn genomen. En ik kan dat aantonen.</a:t>
            </a: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pic>
        <p:nvPicPr>
          <p:cNvPr id="5" name="Afbeelding 4" descr="emsutopia - 3 Madi Smith's Blog p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97589"/>
            <a:ext cx="1721768" cy="137741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75178"/>
            <a:ext cx="2381250" cy="1905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94" y="273081"/>
            <a:ext cx="1608193" cy="6432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1356"/>
            <a:ext cx="1485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0E7F3-DEF4-4138-83BF-EF14D9E3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>
                <a:cs typeface="Arial"/>
              </a:rPr>
              <a:t>Sectorbrede</a:t>
            </a:r>
            <a:r>
              <a:rPr lang="nl-NL" sz="2800" dirty="0">
                <a:cs typeface="Arial"/>
              </a:rPr>
              <a:t> afspraken over </a:t>
            </a:r>
            <a:r>
              <a:rPr lang="nl-NL" sz="2800" dirty="0" smtClean="0">
                <a:cs typeface="Arial"/>
              </a:rPr>
              <a:t>privacy (</a:t>
            </a:r>
            <a:r>
              <a:rPr lang="nl-NL" sz="2800" dirty="0" err="1" smtClean="0">
                <a:cs typeface="Arial"/>
              </a:rPr>
              <a:t>Edu-K</a:t>
            </a:r>
            <a:r>
              <a:rPr lang="nl-NL" sz="2800" dirty="0" smtClean="0">
                <a:cs typeface="Arial"/>
              </a:rPr>
              <a:t>)</a:t>
            </a:r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4F285A-A606-4E0F-BE34-E489E93F7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32357F0-983E-412A-A117-FB138162F7C8}"/>
              </a:ext>
            </a:extLst>
          </p:cNvPr>
          <p:cNvSpPr/>
          <p:nvPr/>
        </p:nvSpPr>
        <p:spPr>
          <a:xfrm>
            <a:off x="720725" y="6752079"/>
            <a:ext cx="7124885" cy="115446"/>
          </a:xfrm>
          <a:prstGeom prst="rect">
            <a:avLst/>
          </a:prstGeom>
          <a:solidFill>
            <a:srgbClr val="1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Picture 4" descr="http://actiefcollege.nl/wp-content/uploads/2011/11/Logo-Min.-OCW-526x107.jpg">
            <a:extLst>
              <a:ext uri="{FF2B5EF4-FFF2-40B4-BE49-F238E27FC236}">
                <a16:creationId xmlns:a16="http://schemas.microsoft.com/office/drawing/2014/main" id="{57161872-4890-4FD7-95FE-2F6F140A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022039"/>
            <a:ext cx="3493108" cy="7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onderwijsinkoopgroep.nl/wp-content/uploads/2012/03/poraad-groot1.jpg">
            <a:extLst>
              <a:ext uri="{FF2B5EF4-FFF2-40B4-BE49-F238E27FC236}">
                <a16:creationId xmlns:a16="http://schemas.microsoft.com/office/drawing/2014/main" id="{0158753D-AA42-46FE-ACE1-03811634F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254496"/>
            <a:ext cx="1950066" cy="5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www.parcours.nl/wp-content/uploads/2015/02/logo-VO-Raad.png">
            <a:extLst>
              <a:ext uri="{FF2B5EF4-FFF2-40B4-BE49-F238E27FC236}">
                <a16:creationId xmlns:a16="http://schemas.microsoft.com/office/drawing/2014/main" id="{77E21A1D-F9B1-44B4-A093-508458B7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986915"/>
            <a:ext cx="2296040" cy="7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ttp://www.mbotransparant.nl/img/mboraad.gif">
            <a:extLst>
              <a:ext uri="{FF2B5EF4-FFF2-40B4-BE49-F238E27FC236}">
                <a16:creationId xmlns:a16="http://schemas.microsoft.com/office/drawing/2014/main" id="{1CE7C796-8CD6-4BE3-B529-A4836302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54734"/>
            <a:ext cx="1853207" cy="13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s://pbs.twimg.com/profile_images/1082683730/Logo_KBb.gif">
            <a:extLst>
              <a:ext uri="{FF2B5EF4-FFF2-40B4-BE49-F238E27FC236}">
                <a16:creationId xmlns:a16="http://schemas.microsoft.com/office/drawing/2014/main" id="{0ACEB7F7-A4D2-48C5-8188-7878F016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105214"/>
            <a:ext cx="1908604" cy="22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F11272B5-2338-4ACD-94CB-9D016D16C3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445" t="9259" r="4590" b="22701"/>
          <a:stretch/>
        </p:blipFill>
        <p:spPr>
          <a:xfrm>
            <a:off x="762000" y="2895600"/>
            <a:ext cx="2070036" cy="546930"/>
          </a:xfrm>
          <a:prstGeom prst="rect">
            <a:avLst/>
          </a:prstGeom>
        </p:spPr>
      </p:pic>
      <p:pic>
        <p:nvPicPr>
          <p:cNvPr id="38" name="Picture 2" descr="GEU">
            <a:extLst>
              <a:ext uri="{FF2B5EF4-FFF2-40B4-BE49-F238E27FC236}">
                <a16:creationId xmlns:a16="http://schemas.microsoft.com/office/drawing/2014/main" id="{01BDB44A-DFB9-488A-90B6-9E3F6656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096567"/>
            <a:ext cx="1618255" cy="7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fbeeldingsresultaat voor kennisnet">
            <a:extLst>
              <a:ext uri="{FF2B5EF4-FFF2-40B4-BE49-F238E27FC236}">
                <a16:creationId xmlns:a16="http://schemas.microsoft.com/office/drawing/2014/main" id="{FFF983E2-F943-46BD-9271-83CA710C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752457"/>
            <a:ext cx="2252991" cy="5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nisnet">
  <a:themeElements>
    <a:clrScheme name="Kennisnet">
      <a:dk1>
        <a:srgbClr val="000000"/>
      </a:dk1>
      <a:lt1>
        <a:srgbClr val="FFFFFF"/>
      </a:lt1>
      <a:dk2>
        <a:srgbClr val="172474"/>
      </a:dk2>
      <a:lt2>
        <a:srgbClr val="EAEAF4"/>
      </a:lt2>
      <a:accent1>
        <a:srgbClr val="2E3192"/>
      </a:accent1>
      <a:accent2>
        <a:srgbClr val="007AC3"/>
      </a:accent2>
      <a:accent3>
        <a:srgbClr val="8283BE"/>
      </a:accent3>
      <a:accent4>
        <a:srgbClr val="67AFDB"/>
      </a:accent4>
      <a:accent5>
        <a:srgbClr val="72BE44"/>
      </a:accent5>
      <a:accent6>
        <a:srgbClr val="FF702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MCU_PPT_V8 16-9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803618C745649A41D6C5F45B8ADBB" ma:contentTypeVersion="6" ma:contentTypeDescription="Een nieuw document maken." ma:contentTypeScope="" ma:versionID="e81662073d800d07612d62bbc16aa42e">
  <xsd:schema xmlns:xsd="http://www.w3.org/2001/XMLSchema" xmlns:xs="http://www.w3.org/2001/XMLSchema" xmlns:p="http://schemas.microsoft.com/office/2006/metadata/properties" xmlns:ns2="283e8c93-f899-4eaf-a353-0a94f3052241" xmlns:ns3="e067cfc9-2a67-4427-a8f2-6d7170068cf9" targetNamespace="http://schemas.microsoft.com/office/2006/metadata/properties" ma:root="true" ma:fieldsID="963165daa6eca7c9c1bca3b09d5eaefa" ns2:_="" ns3:_="">
    <xsd:import namespace="283e8c93-f899-4eaf-a353-0a94f3052241"/>
    <xsd:import namespace="e067cfc9-2a67-4427-a8f2-6d7170068cf9"/>
    <xsd:element name="properties">
      <xsd:complexType>
        <xsd:sequence>
          <xsd:element name="documentManagement">
            <xsd:complexType>
              <xsd:all>
                <xsd:element ref="ns2:Onderwerpen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e8c93-f899-4eaf-a353-0a94f3052241" elementFormDefault="qualified">
    <xsd:import namespace="http://schemas.microsoft.com/office/2006/documentManagement/types"/>
    <xsd:import namespace="http://schemas.microsoft.com/office/infopath/2007/PartnerControls"/>
    <xsd:element name="Onderwerpen" ma:index="8" nillable="true" ma:displayName="Onderwerpen" ma:default="1) Ontwikkelen expertise" ma:format="Dropdown" ma:internalName="Onderwerpen">
      <xsd:simpleType>
        <xsd:restriction base="dms:Choice">
          <xsd:enumeration value="1) Ontwikkelen expertise"/>
          <xsd:enumeration value="2) Ontwikkelen hulpmiddelen"/>
          <xsd:enumeration value="3) Voorlichtingssessies"/>
          <xsd:enumeration value="4) Werkconferentie"/>
          <xsd:enumeration value="5. Masterclasses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7cfc9-2a67-4427-a8f2-6d7170068cf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nderwerpen xmlns="283e8c93-f899-4eaf-a353-0a94f3052241">1) Ontwikkelen expertise</Onderwerpe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D5CDF3-F0B8-4072-9387-3ED824E32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3e8c93-f899-4eaf-a353-0a94f3052241"/>
    <ds:schemaRef ds:uri="e067cfc9-2a67-4427-a8f2-6d7170068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3CF93C-AFC5-4511-99D4-8BB9B6F2EC60}">
  <ds:schemaRefs>
    <ds:schemaRef ds:uri="http://purl.org/dc/terms/"/>
    <ds:schemaRef ds:uri="283e8c93-f899-4eaf-a353-0a94f305224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067cfc9-2a67-4427-a8f2-6d7170068cf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544E2C-E262-49DE-B947-53EA391D03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2348</Words>
  <Application>Microsoft Office PowerPoint</Application>
  <PresentationFormat>Diavoorstelling (4:3)</PresentationFormat>
  <Paragraphs>679</Paragraphs>
  <Slides>63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3</vt:i4>
      </vt:variant>
      <vt:variant>
        <vt:lpstr>Diatitels</vt:lpstr>
      </vt:variant>
      <vt:variant>
        <vt:i4>63</vt:i4>
      </vt:variant>
    </vt:vector>
  </HeadingPairs>
  <TitlesOfParts>
    <vt:vector size="75" baseType="lpstr">
      <vt:lpstr>ＭＳ Ｐゴシック</vt:lpstr>
      <vt:lpstr>ＭＳ Ｐゴシック</vt:lpstr>
      <vt:lpstr>.AppleSystemUIFont</vt:lpstr>
      <vt:lpstr>Arial</vt:lpstr>
      <vt:lpstr>Calibri</vt:lpstr>
      <vt:lpstr>Mangal</vt:lpstr>
      <vt:lpstr>Noto Sans Symbols</vt:lpstr>
      <vt:lpstr>Segoe UI</vt:lpstr>
      <vt:lpstr>Wingdings</vt:lpstr>
      <vt:lpstr>Kennisnet</vt:lpstr>
      <vt:lpstr>UMCU_PPT_V8 16-9</vt:lpstr>
      <vt:lpstr>8_Office-thema</vt:lpstr>
      <vt:lpstr>Landelijk Congres IBP in het onderwijs</vt:lpstr>
      <vt:lpstr>Programma</vt:lpstr>
      <vt:lpstr>Landelijk Congres IBP in het onderwijs</vt:lpstr>
      <vt:lpstr>Wilbert Tomesen, vice voorzitter van de Autoriteit Persoonsgegevens </vt:lpstr>
      <vt:lpstr>Pauze</vt:lpstr>
      <vt:lpstr>Privacyconvenant en certificeringsschema</vt:lpstr>
      <vt:lpstr>Een veilige en betrouwbare onderwijsketen</vt:lpstr>
      <vt:lpstr>Wat moet ik regelen?</vt:lpstr>
      <vt:lpstr>Sectorbrede afspraken over privacy (Edu-K)</vt:lpstr>
      <vt:lpstr>Wat moet ik regelen?</vt:lpstr>
      <vt:lpstr>Privacyconvenant Onderwijs</vt:lpstr>
      <vt:lpstr>Inschakelen leverancier door school</vt:lpstr>
      <vt:lpstr>Privacyconvenant  </vt:lpstr>
      <vt:lpstr>Model bewerkersovereenkomst </vt:lpstr>
      <vt:lpstr>Hoe gebruik ik het convenant? </vt:lpstr>
      <vt:lpstr>Toekomstige ontwikkelingen </vt:lpstr>
      <vt:lpstr>Certificeringsschema informatiebeveiliging en privacy ROSA</vt:lpstr>
      <vt:lpstr>Hoe weet ik dat het veilig is?</vt:lpstr>
      <vt:lpstr>Certificeringsschema biedt transparantie</vt:lpstr>
      <vt:lpstr>Wat is het en kan ik er mee?</vt:lpstr>
      <vt:lpstr>Hoe maakt een leverancier de rapportage?</vt:lpstr>
      <vt:lpstr>Voorbereiding</vt:lpstr>
      <vt:lpstr>Voorbereiding</vt:lpstr>
      <vt:lpstr>Classificatie &amp; risicoanalyse</vt:lpstr>
      <vt:lpstr>Classificatie &amp; risicoanalyse</vt:lpstr>
      <vt:lpstr>Voorbeelden van classificatie</vt:lpstr>
      <vt:lpstr>Voorbeelden van classificatie</vt:lpstr>
      <vt:lpstr>Uitkomst van classificatie</vt:lpstr>
      <vt:lpstr>Toetsen van maatregelen</vt:lpstr>
      <vt:lpstr>Toetsen van maatregelen</vt:lpstr>
      <vt:lpstr>Voorbeelden van maatregelen</vt:lpstr>
      <vt:lpstr>Verbeterplan en rapportage</vt:lpstr>
      <vt:lpstr>Verbeterplan en rapportage</vt:lpstr>
      <vt:lpstr>Comply or explain</vt:lpstr>
      <vt:lpstr>PowerPoint-presentatie</vt:lpstr>
      <vt:lpstr>Bedankt voor uw aandacht!</vt:lpstr>
      <vt:lpstr>Informatieveiligheid en Privacy</vt:lpstr>
      <vt:lpstr>Agenda</vt:lpstr>
      <vt:lpstr>Introductie sprekers</vt:lpstr>
      <vt:lpstr>Introductie UMC Utrecht:  Zorg, onderzoek, onderwijs</vt:lpstr>
      <vt:lpstr>UMC Utrecht organisatie</vt:lpstr>
      <vt:lpstr>Informatiebeveiliging en Privacybescherming Stand van zaken UMC-Utrecht-breed</vt:lpstr>
      <vt:lpstr>Strategie, Architectuur en Informatie-beveiliging </vt:lpstr>
      <vt:lpstr>Enterprise architectuur </vt:lpstr>
      <vt:lpstr>IB &amp; PB: 3 Lines of Defense</vt:lpstr>
      <vt:lpstr>Ingerichte proces van informatiebeveiliging</vt:lpstr>
      <vt:lpstr>Awareness creëren</vt:lpstr>
      <vt:lpstr>Awareness</vt:lpstr>
      <vt:lpstr>Wanneer een datalek?</vt:lpstr>
      <vt:lpstr>Wanneer melden bij toezichthouder </vt:lpstr>
      <vt:lpstr>Wanneer melden bij betrokkene(n) </vt:lpstr>
      <vt:lpstr>Andere security –gerelateerde risico’s / mogelijke incidenten</vt:lpstr>
      <vt:lpstr>Inhoud voorlichtingsronde medewerkers</vt:lpstr>
      <vt:lpstr>Voorbeelden vragen medewerkers</vt:lpstr>
      <vt:lpstr>Leerpunten voor de organisatie</vt:lpstr>
      <vt:lpstr>Leerpunten voor de organisatie</vt:lpstr>
      <vt:lpstr>Huidige acties</vt:lpstr>
      <vt:lpstr>Vragen?</vt:lpstr>
      <vt:lpstr>Sessierondes</vt:lpstr>
      <vt:lpstr>Pauze</vt:lpstr>
      <vt:lpstr>PowerPoint-presentatie</vt:lpstr>
      <vt:lpstr>PowerPoint-presentatie</vt:lpstr>
      <vt:lpstr>Bedankt voor uw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Landelijk Congres IBP in het onderwijs</dc:title>
  <dc:creator>Midja van Hulsen</dc:creator>
  <cp:lastModifiedBy>Job Vos</cp:lastModifiedBy>
  <cp:revision>16</cp:revision>
  <dcterms:modified xsi:type="dcterms:W3CDTF">2017-10-10T23:06:09Z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0x0101004E0803618C745649A41D6C5F45B8ADBB</vt:lpwstr>
  </property>
</Properties>
</file>