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58" r:id="rId6"/>
    <p:sldId id="376" r:id="rId7"/>
    <p:sldId id="373" r:id="rId8"/>
    <p:sldId id="374" r:id="rId9"/>
    <p:sldId id="371" r:id="rId10"/>
    <p:sldId id="262" r:id="rId11"/>
    <p:sldId id="261" r:id="rId12"/>
    <p:sldId id="372" r:id="rId13"/>
    <p:sldId id="263" r:id="rId14"/>
    <p:sldId id="266" r:id="rId15"/>
    <p:sldId id="2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16" autoAdjust="0"/>
  </p:normalViewPr>
  <p:slideViewPr>
    <p:cSldViewPr snapToGrid="0">
      <p:cViewPr varScale="1">
        <p:scale>
          <a:sx n="74" d="100"/>
          <a:sy n="74" d="100"/>
        </p:scale>
        <p:origin x="936" y="6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2BEC7-EA4D-426A-96ED-EA1070CCB804}" type="datetimeFigureOut">
              <a:rPr lang="nl-NL" smtClean="0"/>
              <a:t>21-2-2022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A8E3C-705E-4A9E-BE10-90016FA3F66E}" type="slidenum">
              <a:rPr lang="nl-NL" smtClean="0"/>
              <a:t>‹nr.›</a:t>
            </a:fld>
            <a:endParaRPr lang="nl-NL"/>
          </a:p>
        </p:txBody>
      </p:sp>
    </p:spTree>
    <p:extLst>
      <p:ext uri="{BB962C8B-B14F-4D97-AF65-F5344CB8AC3E}">
        <p14:creationId xmlns:p14="http://schemas.microsoft.com/office/powerpoint/2010/main" val="219515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urworldindata.org/urbaniz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https://ourworldindata.org/urbanization</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B107C-10C8-4663-840F-38DEE8B136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69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defTabSz="914400">
              <a:lnSpc>
                <a:spcPct val="115000"/>
              </a:lnSpc>
              <a:defRPr sz="1100">
                <a:latin typeface="Roboto-Regular"/>
                <a:ea typeface="Roboto-Regular"/>
                <a:cs typeface="Roboto-Regular"/>
                <a:sym typeface="Roboto-Regular"/>
              </a:defRPr>
            </a:pPr>
            <a:r>
              <a:t>What we see now is a discrepancy between how rapid our environment changes, including technology, and how fast we anticipate on this change.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The dot represents when we actually start to notice the change around us.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r>
              <a:t>Previously, we were trained in a traditional way with knowledge and skills. But this is no longer enough.</a:t>
            </a:r>
            <a:br/>
            <a:br/>
            <a:r>
              <a:rPr>
                <a:latin typeface="Roboto-Regular"/>
                <a:ea typeface="Roboto-Regular"/>
                <a:cs typeface="Roboto-Regular"/>
                <a:sym typeface="Roboto-Regular"/>
              </a:rPr>
              <a:t>Knowledge and technology are not barriers to being creative and innovative. It’s not about having the right tools; it’s about having the right mindset in an innovative culture that can take advantage of those tools and the changing environment. </a:t>
            </a: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Wat we zien is een tegenstrijdigheid tussen hoe snel onze wereld veranderd, inclusief technologie, en hoe snel we anticiperen op deze verandering. </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De stip laat zien wanneer we eindelijk de verandering opmerken.</a:t>
            </a:r>
            <a:endParaRPr sz="2800"/>
          </a:p>
          <a:p>
            <a:pPr defTabSz="914400">
              <a:lnSpc>
                <a:spcPct val="115000"/>
              </a:lnSpc>
              <a:defRPr sz="1100">
                <a:latin typeface="Arial"/>
                <a:ea typeface="Arial"/>
                <a:cs typeface="Arial"/>
                <a:sym typeface="Arial"/>
              </a:defRPr>
            </a:pPr>
            <a:endParaRPr sz="2800">
              <a:latin typeface="Roboto-Regular"/>
              <a:ea typeface="Roboto-Regular"/>
              <a:cs typeface="Roboto-Regular"/>
              <a:sym typeface="Roboto-Regular"/>
            </a:endParaRPr>
          </a:p>
          <a:p>
            <a:pPr defTabSz="914400">
              <a:lnSpc>
                <a:spcPct val="115000"/>
              </a:lnSpc>
              <a:defRPr sz="1100">
                <a:latin typeface="Roboto-Regular"/>
                <a:ea typeface="Roboto-Regular"/>
                <a:cs typeface="Roboto-Regular"/>
                <a:sym typeface="Roboto-Regular"/>
              </a:defRPr>
            </a:pPr>
            <a:r>
              <a:t>In de traditionele manier worden we getraind op basis van kennis en vaardigheden. Maar dit is niet meer genoeg. Het gaat niet om het hebben van de juiste vaardigheden of middelen, het gaat om de juiste mindset in een innovatieve cultuur dat profiteert van de vaardigheden en middelen in een snel veranderende samenleving. </a:t>
            </a:r>
            <a:endParaRPr sz="2800"/>
          </a:p>
          <a:p>
            <a:pPr defTabSz="914400">
              <a:lnSpc>
                <a:spcPct val="115000"/>
              </a:lnSpc>
              <a:defRPr sz="1100">
                <a:solidFill>
                  <a:srgbClr val="50B432"/>
                </a:solidFill>
                <a:latin typeface="Roboto-Regular"/>
                <a:ea typeface="Roboto-Regular"/>
                <a:cs typeface="Roboto-Regular"/>
                <a:sym typeface="Roboto-Regular"/>
              </a:defRPr>
            </a:pPr>
            <a:br>
              <a:rPr sz="2800"/>
            </a:br>
            <a:br>
              <a:rPr sz="2800"/>
            </a:br>
            <a:endParaRPr sz="2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Elke ontwikkeling heeft voor- en nadelen, biedt kansen, geeft de mogelijkheid voor ‘out of </a:t>
            </a:r>
            <a:r>
              <a:rPr lang="nl-NL" dirty="0" err="1"/>
              <a:t>the</a:t>
            </a:r>
            <a:r>
              <a:rPr lang="nl-NL" dirty="0"/>
              <a:t> box’-oplossingen.</a:t>
            </a:r>
          </a:p>
        </p:txBody>
      </p:sp>
      <p:sp>
        <p:nvSpPr>
          <p:cNvPr id="4" name="Tijdelijke aanduiding voor dianummer 3"/>
          <p:cNvSpPr>
            <a:spLocks noGrp="1"/>
          </p:cNvSpPr>
          <p:nvPr>
            <p:ph type="sldNum" sz="quarter" idx="5"/>
          </p:nvPr>
        </p:nvSpPr>
        <p:spPr/>
        <p:txBody>
          <a:bodyPr/>
          <a:lstStyle/>
          <a:p>
            <a:fld id="{D0713BE7-7466-904B-B61E-69DDD2F4EB87}" type="slidenum">
              <a:rPr lang="nl-NL" smtClean="0"/>
              <a:t>8</a:t>
            </a:fld>
            <a:endParaRPr lang="nl-NL"/>
          </a:p>
        </p:txBody>
      </p:sp>
    </p:spTree>
    <p:extLst>
      <p:ext uri="{BB962C8B-B14F-4D97-AF65-F5344CB8AC3E}">
        <p14:creationId xmlns:p14="http://schemas.microsoft.com/office/powerpoint/2010/main" val="266470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7A8E3C-705E-4A9E-BE10-90016FA3F66E}" type="slidenum">
              <a:rPr lang="nl-NL" smtClean="0"/>
              <a:t>9</a:t>
            </a:fld>
            <a:endParaRPr lang="nl-NL"/>
          </a:p>
        </p:txBody>
      </p:sp>
    </p:spTree>
    <p:extLst>
      <p:ext uri="{BB962C8B-B14F-4D97-AF65-F5344CB8AC3E}">
        <p14:creationId xmlns:p14="http://schemas.microsoft.com/office/powerpoint/2010/main" val="400123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0AF90-2932-42CB-AE86-0914D9D7AC2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13CF20-CAF6-486B-823A-3A40C379B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B8E8BAC-8E1B-45A9-8C08-396EB064234E}"/>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ABC9664E-C5EC-49AC-AC14-6969EEF375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5D6D5C-1365-405D-9FF7-6385ECAB9F53}"/>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416883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9DB10-9B94-494F-81D1-8367A3BE1E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90C3CD-CFFF-431F-BE6A-6D6D4F9C3F5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5992E1-CBD5-42DB-8FE5-3CE70F300A56}"/>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677AF79A-5350-4741-BDB1-9456A5D8F4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5BFC80-0D6F-4490-941F-467DB5C76F77}"/>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230163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EAEBFF6-A1D9-4755-9D2C-6A07F26F92E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636C463-2D03-4F26-8099-3C5F47C5E1B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2C3FBA-9022-49AD-9999-10081E9518E9}"/>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3A0490DF-5EA6-4F04-834D-A1B0CC88C0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7D6F60-6916-4F45-B37B-68E8DEAC57D5}"/>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84237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21-2-2022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3532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88162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21-2-2022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893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21-2-2022</a:t>
            </a:fld>
            <a:endParaRPr lang="nl-NL"/>
          </a:p>
        </p:txBody>
      </p:sp>
    </p:spTree>
    <p:extLst>
      <p:ext uri="{BB962C8B-B14F-4D97-AF65-F5344CB8AC3E}">
        <p14:creationId xmlns:p14="http://schemas.microsoft.com/office/powerpoint/2010/main" val="17622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59027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8172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9279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3249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29C5C-512E-422B-B70B-895070C8D7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335953-2EEA-4F29-B285-A208A26CE7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D408CF-6D79-4412-AAA5-B972F91E2979}"/>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1ED9593D-A260-4F8A-9A4E-4708695298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B45D5C-96D6-41B1-9092-76DF5642DC73}"/>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785965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1487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48690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6457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161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951510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596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054098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923707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6235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6158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9F8F0-3923-462E-B890-474BE4AC9ED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4A3523A-0B60-4182-AD69-6CF5AE976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08E8F76-2D66-4484-AF04-C32BA945419B}"/>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AAE27720-6A0F-48F4-B115-61823ABE0B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E3C7D7-B0FA-4076-AC52-82044CE212BD}"/>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534294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21-2-2022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365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4864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31722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9796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8599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86857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584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129051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562827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07229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4FA8-AFCD-4F02-9FC5-07C88926CB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0D550C-A4FE-4331-A795-8498AC2DA96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61518F5-B339-49E1-9784-F6C6519531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E3CBB-B90F-4B0B-88E6-E783BFC36F97}"/>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6" name="Tijdelijke aanduiding voor voettekst 5">
            <a:extLst>
              <a:ext uri="{FF2B5EF4-FFF2-40B4-BE49-F238E27FC236}">
                <a16:creationId xmlns:a16="http://schemas.microsoft.com/office/drawing/2014/main" id="{D4422DE0-A616-407C-AC92-A05C13CFB3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8D309A-6134-4287-9B40-0310087336B9}"/>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460448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147258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21-2-2022</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2481260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AUTOLAYOUT_31">
    <p:spTree>
      <p:nvGrpSpPr>
        <p:cNvPr id="1" name=""/>
        <p:cNvGrpSpPr/>
        <p:nvPr/>
      </p:nvGrpSpPr>
      <p:grpSpPr>
        <a:xfrm>
          <a:off x="0" y="0"/>
          <a:ext cx="0" cy="0"/>
          <a:chOff x="0" y="0"/>
          <a:chExt cx="0" cy="0"/>
        </a:xfrm>
      </p:grpSpPr>
      <p:sp>
        <p:nvSpPr>
          <p:cNvPr id="247" name="Google Shape;54;p14"/>
          <p:cNvSpPr/>
          <p:nvPr/>
        </p:nvSpPr>
        <p:spPr>
          <a:xfrm>
            <a:off x="-1" y="-1"/>
            <a:ext cx="12192001" cy="6858001"/>
          </a:xfrm>
          <a:prstGeom prst="rect">
            <a:avLst/>
          </a:prstGeom>
          <a:solidFill>
            <a:srgbClr val="FFFFFF"/>
          </a:solidFill>
          <a:ln w="12700">
            <a:miter lim="400000"/>
          </a:ln>
        </p:spPr>
        <p:txBody>
          <a:bodyPr lIns="0" tIns="0" rIns="0" bIns="0" anchor="ctr"/>
          <a:lstStyle/>
          <a:p>
            <a:pPr algn="l" defTabSz="1219200">
              <a:defRPr sz="3600" b="0">
                <a:latin typeface="Arial"/>
                <a:ea typeface="Arial"/>
                <a:cs typeface="Arial"/>
                <a:sym typeface="Arial"/>
              </a:defRPr>
            </a:pPr>
            <a:endParaRPr sz="1800"/>
          </a:p>
        </p:txBody>
      </p:sp>
      <p:sp>
        <p:nvSpPr>
          <p:cNvPr id="248" name="Dianummer"/>
          <p:cNvSpPr txBox="1">
            <a:spLocks noGrp="1"/>
          </p:cNvSpPr>
          <p:nvPr>
            <p:ph type="sldNum" sz="quarter" idx="2"/>
          </p:nvPr>
        </p:nvSpPr>
        <p:spPr>
          <a:xfrm>
            <a:off x="11594419" y="6262398"/>
            <a:ext cx="433792" cy="435250"/>
          </a:xfrm>
          <a:prstGeom prst="rect">
            <a:avLst/>
          </a:prstGeom>
        </p:spPr>
        <p:txBody>
          <a:bodyPr lIns="243799" tIns="243799" rIns="243799" bIns="243799" anchor="ctr"/>
          <a:lstStyle>
            <a:lvl1pPr algn="r" defTabSz="1219200">
              <a:defRPr sz="1300">
                <a:solidFill>
                  <a:srgbClr val="595959"/>
                </a:solidFill>
                <a:latin typeface="Arial"/>
                <a:ea typeface="Arial"/>
                <a:cs typeface="Arial"/>
                <a:sym typeface="Arial"/>
              </a:defRPr>
            </a:lvl1pPr>
          </a:lstStyle>
          <a:p>
            <a:fld id="{86CB4B4D-7CA3-9044-876B-883B54F8677D}" type="slidenum">
              <a:t>‹nr.›</a:t>
            </a:fld>
            <a:endParaRPr/>
          </a:p>
        </p:txBody>
      </p:sp>
    </p:spTree>
    <p:extLst>
      <p:ext uri="{BB962C8B-B14F-4D97-AF65-F5344CB8AC3E}">
        <p14:creationId xmlns:p14="http://schemas.microsoft.com/office/powerpoint/2010/main" val="24223054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E7D4E-7401-41C4-829D-1261D63C1C1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7BC74AC-D43F-4D31-9013-6A75ED004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7189F28-C95E-4D9B-9221-9458ED8A5FF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33CDF4-90E6-4020-915F-3138C376D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0020C3-F58E-4CA1-8235-06ECB60769F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E0F58F0-300C-4D31-B57B-995D5585F527}"/>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8" name="Tijdelijke aanduiding voor voettekst 7">
            <a:extLst>
              <a:ext uri="{FF2B5EF4-FFF2-40B4-BE49-F238E27FC236}">
                <a16:creationId xmlns:a16="http://schemas.microsoft.com/office/drawing/2014/main" id="{D6D08EE0-21E8-4EC8-A877-6423FA834C3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A4EA18-55AF-4694-8B91-C19B09DD90DE}"/>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82732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EFBBC-53D9-432D-8985-CBBE4F1AA57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CE56587-F68F-400D-AF3A-2CC02F0A4501}"/>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4" name="Tijdelijke aanduiding voor voettekst 3">
            <a:extLst>
              <a:ext uri="{FF2B5EF4-FFF2-40B4-BE49-F238E27FC236}">
                <a16:creationId xmlns:a16="http://schemas.microsoft.com/office/drawing/2014/main" id="{EBE52379-DA3F-4CC8-8A71-B014CBDD97C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7DD3A0-C629-43D2-9D2B-96D5B53682B3}"/>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41298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F117E37-386C-49B2-AC6C-248EB9B9BA93}"/>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3" name="Tijdelijke aanduiding voor voettekst 2">
            <a:extLst>
              <a:ext uri="{FF2B5EF4-FFF2-40B4-BE49-F238E27FC236}">
                <a16:creationId xmlns:a16="http://schemas.microsoft.com/office/drawing/2014/main" id="{562AB8E9-5560-427B-A700-0449EC63AAC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A83EC5A-D4D9-41C2-B62D-4E3DD464BB7F}"/>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93649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3AC45-DFF0-406F-A823-26E50A3A71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A99F39-4C52-4429-A031-92A942C3B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C90EF0F-412B-427F-9B41-40FD37A45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DD5441-8815-4054-8B6C-A6B8D5374A81}"/>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6" name="Tijdelijke aanduiding voor voettekst 5">
            <a:extLst>
              <a:ext uri="{FF2B5EF4-FFF2-40B4-BE49-F238E27FC236}">
                <a16:creationId xmlns:a16="http://schemas.microsoft.com/office/drawing/2014/main" id="{011208AC-6B37-49BB-81F0-FA44E3D791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DD7B7F-6A2B-4DF0-8D07-5C268EA52D1C}"/>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232382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198A9-EF0C-42BD-A2C5-BA0758BDDF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B05FCB7-D3A5-40C0-9CE6-718FC944CC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0C12616-DE5A-4B5C-B152-1163C66C6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810ABD-0C75-431D-B067-880BEFC6398B}"/>
              </a:ext>
            </a:extLst>
          </p:cNvPr>
          <p:cNvSpPr>
            <a:spLocks noGrp="1"/>
          </p:cNvSpPr>
          <p:nvPr>
            <p:ph type="dt" sz="half" idx="10"/>
          </p:nvPr>
        </p:nvSpPr>
        <p:spPr/>
        <p:txBody>
          <a:bodyPr/>
          <a:lstStyle/>
          <a:p>
            <a:fld id="{B549EB99-A3DF-4CBB-A693-8A79E3CDABD9}" type="datetimeFigureOut">
              <a:rPr lang="nl-NL" smtClean="0"/>
              <a:t>21-2-2022</a:t>
            </a:fld>
            <a:endParaRPr lang="nl-NL"/>
          </a:p>
        </p:txBody>
      </p:sp>
      <p:sp>
        <p:nvSpPr>
          <p:cNvPr id="6" name="Tijdelijke aanduiding voor voettekst 5">
            <a:extLst>
              <a:ext uri="{FF2B5EF4-FFF2-40B4-BE49-F238E27FC236}">
                <a16:creationId xmlns:a16="http://schemas.microsoft.com/office/drawing/2014/main" id="{FE61C5E5-621E-42A3-B218-44A1102B1C1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B45D50-B954-48F8-96B1-1A925E9F343F}"/>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12647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6ED740E-D73E-43EE-BF6D-8C81811E4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EC035A5-2491-4436-880F-09C5AADC5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2AC404-57A6-48D6-962F-6DE4B7674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9EB99-A3DF-4CBB-A693-8A79E3CDABD9}"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37F19A3B-EC9B-4554-99AC-B06646CE8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0AB2174-BF07-4DCD-9058-BC2DC1234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496B8-8F42-463C-8C69-6E628AD0BC3F}" type="slidenum">
              <a:rPr lang="nl-NL" smtClean="0"/>
              <a:t>‹nr.›</a:t>
            </a:fld>
            <a:endParaRPr lang="nl-NL"/>
          </a:p>
        </p:txBody>
      </p:sp>
    </p:spTree>
    <p:extLst>
      <p:ext uri="{BB962C8B-B14F-4D97-AF65-F5344CB8AC3E}">
        <p14:creationId xmlns:p14="http://schemas.microsoft.com/office/powerpoint/2010/main" val="68490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21-2-2022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5568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pn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3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Stad van de Toekomst </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err="1"/>
              <a:t>Futures</a:t>
            </a:r>
            <a:r>
              <a:rPr lang="nl-NL" dirty="0"/>
              <a:t> Wheel</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dirty="0">
                <a:solidFill>
                  <a:srgbClr val="A7FF00"/>
                </a:solidFill>
              </a:rPr>
              <a:t>Futures </a:t>
            </a:r>
            <a:r>
              <a:rPr lang="nl-NL" dirty="0" err="1">
                <a:solidFill>
                  <a:srgbClr val="A7FF00"/>
                </a:solidFill>
              </a:rPr>
              <a:t>wheel</a:t>
            </a:r>
            <a:r>
              <a:rPr lang="nl-NL" dirty="0">
                <a:solidFill>
                  <a:srgbClr val="A7FF00"/>
                </a:solidFill>
              </a:rPr>
              <a:t> voor jouw specialisatie</a:t>
            </a:r>
          </a:p>
        </p:txBody>
      </p:sp>
      <p:sp>
        <p:nvSpPr>
          <p:cNvPr id="7" name="Tijdelijke aanduiding voor inhoud 6">
            <a:extLst>
              <a:ext uri="{FF2B5EF4-FFF2-40B4-BE49-F238E27FC236}">
                <a16:creationId xmlns:a16="http://schemas.microsoft.com/office/drawing/2014/main" id="{C8A85326-CA4B-444F-8E27-91B0C3971394}"/>
              </a:ext>
            </a:extLst>
          </p:cNvPr>
          <p:cNvSpPr>
            <a:spLocks noGrp="1"/>
          </p:cNvSpPr>
          <p:nvPr>
            <p:ph idx="1"/>
          </p:nvPr>
        </p:nvSpPr>
        <p:spPr/>
        <p:txBody>
          <a:bodyPr>
            <a:normAutofit/>
          </a:bodyPr>
          <a:lstStyle/>
          <a:p>
            <a:pPr marL="514350" indent="-514350">
              <a:buAutoNum type="alphaUcPeriod"/>
            </a:pPr>
            <a:r>
              <a:rPr lang="nl-NL" sz="2400" dirty="0">
                <a:solidFill>
                  <a:srgbClr val="002060"/>
                </a:solidFill>
              </a:rPr>
              <a:t>Bedenk welke voor- en nadelen er zijn van de ontwikkeling</a:t>
            </a:r>
          </a:p>
          <a:p>
            <a:pPr marL="514350" indent="-514350">
              <a:buAutoNum type="alphaUcPeriod"/>
            </a:pPr>
            <a:r>
              <a:rPr lang="nl-NL" sz="2400" dirty="0">
                <a:solidFill>
                  <a:srgbClr val="002060"/>
                </a:solidFill>
              </a:rPr>
              <a:t>Bedenk welke ‘out of </a:t>
            </a:r>
            <a:r>
              <a:rPr lang="nl-NL" sz="2400" dirty="0" err="1">
                <a:solidFill>
                  <a:srgbClr val="002060"/>
                </a:solidFill>
              </a:rPr>
              <a:t>the</a:t>
            </a:r>
            <a:r>
              <a:rPr lang="nl-NL" sz="2400" dirty="0">
                <a:solidFill>
                  <a:srgbClr val="002060"/>
                </a:solidFill>
              </a:rPr>
              <a:t> box’-gevolgen of kansen er kunnen zijn</a:t>
            </a:r>
          </a:p>
          <a:p>
            <a:pPr marL="514350" indent="-514350">
              <a:buAutoNum type="alphaUcPeriod"/>
            </a:pPr>
            <a:r>
              <a:rPr lang="nl-NL" sz="2400" dirty="0">
                <a:solidFill>
                  <a:srgbClr val="002060"/>
                </a:solidFill>
              </a:rPr>
              <a:t>Bedenk welke gevolgen er voor verschillende groepen kunnen zijn</a:t>
            </a:r>
          </a:p>
          <a:p>
            <a:pPr marL="514350" indent="-514350">
              <a:buAutoNum type="alphaUcPeriod"/>
            </a:pPr>
            <a:endParaRPr lang="nl-NL" sz="2400" dirty="0">
              <a:solidFill>
                <a:srgbClr val="002060"/>
              </a:solidFill>
            </a:endParaRPr>
          </a:p>
          <a:p>
            <a:pPr marL="0" indent="0">
              <a:buNone/>
            </a:pPr>
            <a:r>
              <a:rPr lang="nl-NL" sz="2400" dirty="0">
                <a:solidFill>
                  <a:srgbClr val="002060"/>
                </a:solidFill>
              </a:rPr>
              <a:t>1. Maak eerst een futures </a:t>
            </a:r>
            <a:r>
              <a:rPr lang="nl-NL" sz="2400" dirty="0" err="1">
                <a:solidFill>
                  <a:srgbClr val="002060"/>
                </a:solidFill>
              </a:rPr>
              <a:t>wheel</a:t>
            </a:r>
            <a:r>
              <a:rPr lang="nl-NL" sz="2400" dirty="0">
                <a:solidFill>
                  <a:srgbClr val="002060"/>
                </a:solidFill>
              </a:rPr>
              <a:t> met tekst (zoals hierboven)</a:t>
            </a:r>
          </a:p>
          <a:p>
            <a:pPr marL="0" indent="0">
              <a:buNone/>
            </a:pPr>
            <a:r>
              <a:rPr lang="nl-NL" sz="2400" dirty="0">
                <a:solidFill>
                  <a:srgbClr val="002060"/>
                </a:solidFill>
              </a:rPr>
              <a:t>2. Vervang de tekst door afbeeldingen </a:t>
            </a:r>
            <a:r>
              <a:rPr lang="nl-NL" sz="2400" dirty="0" err="1">
                <a:solidFill>
                  <a:srgbClr val="002060"/>
                </a:solidFill>
              </a:rPr>
              <a:t>because</a:t>
            </a:r>
            <a:r>
              <a:rPr lang="nl-NL" sz="2400" dirty="0">
                <a:solidFill>
                  <a:srgbClr val="002060"/>
                </a:solidFill>
              </a:rPr>
              <a:t>…. </a:t>
            </a:r>
            <a:r>
              <a:rPr lang="nl-NL" sz="2400" i="1" dirty="0">
                <a:solidFill>
                  <a:srgbClr val="002060"/>
                </a:solidFill>
              </a:rPr>
              <a:t>a picture </a:t>
            </a:r>
            <a:r>
              <a:rPr lang="nl-NL" sz="2400" i="1" dirty="0" err="1">
                <a:solidFill>
                  <a:srgbClr val="002060"/>
                </a:solidFill>
              </a:rPr>
              <a:t>says</a:t>
            </a:r>
            <a:r>
              <a:rPr lang="nl-NL" sz="2400" i="1" dirty="0">
                <a:solidFill>
                  <a:srgbClr val="002060"/>
                </a:solidFill>
              </a:rPr>
              <a:t> more </a:t>
            </a:r>
            <a:r>
              <a:rPr lang="nl-NL" sz="2400" i="1" dirty="0" err="1">
                <a:solidFill>
                  <a:srgbClr val="002060"/>
                </a:solidFill>
              </a:rPr>
              <a:t>than</a:t>
            </a:r>
            <a:r>
              <a:rPr lang="nl-NL" sz="2400" i="1" dirty="0">
                <a:solidFill>
                  <a:srgbClr val="002060"/>
                </a:solidFill>
              </a:rPr>
              <a:t> a </a:t>
            </a:r>
            <a:r>
              <a:rPr lang="nl-NL" sz="2400" i="1" dirty="0" err="1">
                <a:solidFill>
                  <a:srgbClr val="002060"/>
                </a:solidFill>
              </a:rPr>
              <a:t>thousand</a:t>
            </a:r>
            <a:r>
              <a:rPr lang="nl-NL" sz="2400" i="1" dirty="0">
                <a:solidFill>
                  <a:srgbClr val="002060"/>
                </a:solidFill>
              </a:rPr>
              <a:t> </a:t>
            </a:r>
            <a:r>
              <a:rPr lang="nl-NL" sz="2400" i="1" dirty="0" err="1">
                <a:solidFill>
                  <a:srgbClr val="002060"/>
                </a:solidFill>
              </a:rPr>
              <a:t>words</a:t>
            </a:r>
            <a:endParaRPr lang="nl-NL" sz="2400" i="1" dirty="0">
              <a:solidFill>
                <a:srgbClr val="002060"/>
              </a:solidFill>
            </a:endParaRPr>
          </a:p>
        </p:txBody>
      </p:sp>
    </p:spTree>
    <p:extLst>
      <p:ext uri="{BB962C8B-B14F-4D97-AF65-F5344CB8AC3E}">
        <p14:creationId xmlns:p14="http://schemas.microsoft.com/office/powerpoint/2010/main" val="116466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6" name="Rechte verbindingslijn 305"/>
          <p:cNvCxnSpPr>
            <a:cxnSpLocks/>
            <a:stCxn id="1026" idx="1"/>
          </p:cNvCxnSpPr>
          <p:nvPr/>
        </p:nvCxnSpPr>
        <p:spPr>
          <a:xfrm flipH="1" flipV="1">
            <a:off x="4539070" y="3323411"/>
            <a:ext cx="628014" cy="40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Rechte verbindingslijn 323"/>
          <p:cNvCxnSpPr>
            <a:cxnSpLocks/>
          </p:cNvCxnSpPr>
          <p:nvPr/>
        </p:nvCxnSpPr>
        <p:spPr>
          <a:xfrm>
            <a:off x="5317928" y="1683935"/>
            <a:ext cx="223032" cy="232630"/>
          </a:xfrm>
          <a:prstGeom prst="line">
            <a:avLst/>
          </a:prstGeom>
        </p:spPr>
        <p:style>
          <a:lnRef idx="1">
            <a:schemeClr val="accent1"/>
          </a:lnRef>
          <a:fillRef idx="0">
            <a:schemeClr val="accent1"/>
          </a:fillRef>
          <a:effectRef idx="0">
            <a:schemeClr val="accent1"/>
          </a:effectRef>
          <a:fontRef idx="minor">
            <a:schemeClr val="tx1"/>
          </a:fontRef>
        </p:style>
      </p:cxnSp>
      <p:sp>
        <p:nvSpPr>
          <p:cNvPr id="494" name="Ovaal 493"/>
          <p:cNvSpPr/>
          <p:nvPr/>
        </p:nvSpPr>
        <p:spPr>
          <a:xfrm>
            <a:off x="1828800" y="1285875"/>
            <a:ext cx="8529638" cy="42005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3" name="Tekstvak 2"/>
          <p:cNvSpPr txBox="1"/>
          <p:nvPr/>
        </p:nvSpPr>
        <p:spPr>
          <a:xfrm>
            <a:off x="5199430" y="2881609"/>
            <a:ext cx="1730007" cy="923330"/>
          </a:xfrm>
          <a:prstGeom prst="rect">
            <a:avLst/>
          </a:prstGeom>
          <a:noFill/>
        </p:spPr>
        <p:txBody>
          <a:bodyPr wrap="square" rtlCol="0">
            <a:spAutoFit/>
          </a:bodyPr>
          <a:lstStyle/>
          <a:p>
            <a:pPr algn="ctr"/>
            <a:r>
              <a:rPr lang="nl-NL" dirty="0"/>
              <a:t>Mensen worden gem. 20 jaar ouder</a:t>
            </a:r>
          </a:p>
        </p:txBody>
      </p:sp>
      <p:sp>
        <p:nvSpPr>
          <p:cNvPr id="4" name="Ovaal 3"/>
          <p:cNvSpPr/>
          <p:nvPr/>
        </p:nvSpPr>
        <p:spPr>
          <a:xfrm>
            <a:off x="3551664" y="2046247"/>
            <a:ext cx="5035124" cy="2554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242888" y="228600"/>
            <a:ext cx="11530012" cy="62293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p:cNvSpPr txBox="1"/>
          <p:nvPr/>
        </p:nvSpPr>
        <p:spPr>
          <a:xfrm>
            <a:off x="1212617" y="588808"/>
            <a:ext cx="1730007" cy="646331"/>
          </a:xfrm>
          <a:prstGeom prst="rect">
            <a:avLst/>
          </a:prstGeom>
          <a:noFill/>
        </p:spPr>
        <p:txBody>
          <a:bodyPr wrap="square" rtlCol="0">
            <a:spAutoFit/>
          </a:bodyPr>
          <a:lstStyle/>
          <a:p>
            <a:pPr algn="ctr"/>
            <a:r>
              <a:rPr lang="nl-NL" dirty="0"/>
              <a:t>Minder slechte beslissingen</a:t>
            </a:r>
          </a:p>
        </p:txBody>
      </p:sp>
      <p:sp>
        <p:nvSpPr>
          <p:cNvPr id="40" name="Tekstvak 39"/>
          <p:cNvSpPr txBox="1"/>
          <p:nvPr/>
        </p:nvSpPr>
        <p:spPr>
          <a:xfrm>
            <a:off x="849237" y="5109784"/>
            <a:ext cx="1730007" cy="369332"/>
          </a:xfrm>
          <a:prstGeom prst="rect">
            <a:avLst/>
          </a:prstGeom>
          <a:noFill/>
        </p:spPr>
        <p:txBody>
          <a:bodyPr wrap="square" rtlCol="0">
            <a:spAutoFit/>
          </a:bodyPr>
          <a:lstStyle/>
          <a:p>
            <a:pPr algn="ctr"/>
            <a:r>
              <a:rPr lang="nl-NL" dirty="0"/>
              <a:t>Drukkere parken</a:t>
            </a:r>
          </a:p>
        </p:txBody>
      </p:sp>
      <p:cxnSp>
        <p:nvCxnSpPr>
          <p:cNvPr id="46" name="Rechte verbindingslijn 45"/>
          <p:cNvCxnSpPr>
            <a:cxnSpLocks/>
          </p:cNvCxnSpPr>
          <p:nvPr/>
        </p:nvCxnSpPr>
        <p:spPr>
          <a:xfrm flipH="1" flipV="1">
            <a:off x="6004235" y="2464701"/>
            <a:ext cx="3659" cy="315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cxnSpLocks/>
          </p:cNvCxnSpPr>
          <p:nvPr/>
        </p:nvCxnSpPr>
        <p:spPr>
          <a:xfrm flipV="1">
            <a:off x="6745528" y="3282745"/>
            <a:ext cx="609223" cy="40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Rechte verbindingslijn 309"/>
          <p:cNvCxnSpPr/>
          <p:nvPr/>
        </p:nvCxnSpPr>
        <p:spPr>
          <a:xfrm flipH="1">
            <a:off x="6004235" y="3932790"/>
            <a:ext cx="4702" cy="259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Rechte verbindingslijn 314"/>
          <p:cNvCxnSpPr>
            <a:cxnSpLocks/>
          </p:cNvCxnSpPr>
          <p:nvPr/>
        </p:nvCxnSpPr>
        <p:spPr>
          <a:xfrm>
            <a:off x="8821303" y="3670589"/>
            <a:ext cx="376688" cy="12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Rechte verbindingslijn 317"/>
          <p:cNvCxnSpPr/>
          <p:nvPr/>
        </p:nvCxnSpPr>
        <p:spPr>
          <a:xfrm flipV="1">
            <a:off x="8940663" y="2938281"/>
            <a:ext cx="188179" cy="125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Rechte verbindingslijn 319"/>
          <p:cNvCxnSpPr>
            <a:cxnSpLocks/>
          </p:cNvCxnSpPr>
          <p:nvPr/>
        </p:nvCxnSpPr>
        <p:spPr>
          <a:xfrm flipH="1">
            <a:off x="6335948" y="1597687"/>
            <a:ext cx="183974" cy="294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Rechte verbindingslijn 327"/>
          <p:cNvCxnSpPr>
            <a:cxnSpLocks/>
            <a:stCxn id="328" idx="0"/>
          </p:cNvCxnSpPr>
          <p:nvPr/>
        </p:nvCxnSpPr>
        <p:spPr>
          <a:xfrm flipH="1" flipV="1">
            <a:off x="3730693" y="1892619"/>
            <a:ext cx="1502654" cy="222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7" name="Rechte verbindingslijn 466"/>
          <p:cNvCxnSpPr>
            <a:cxnSpLocks/>
          </p:cNvCxnSpPr>
          <p:nvPr/>
        </p:nvCxnSpPr>
        <p:spPr>
          <a:xfrm>
            <a:off x="2728757" y="2789062"/>
            <a:ext cx="438951" cy="328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0" name="Rechte verbindingslijn 469"/>
          <p:cNvCxnSpPr>
            <a:cxnSpLocks/>
          </p:cNvCxnSpPr>
          <p:nvPr/>
        </p:nvCxnSpPr>
        <p:spPr>
          <a:xfrm flipV="1">
            <a:off x="2743722" y="3380751"/>
            <a:ext cx="412938" cy="177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2" name="Rechte verbindingslijn 471"/>
          <p:cNvCxnSpPr>
            <a:cxnSpLocks/>
          </p:cNvCxnSpPr>
          <p:nvPr/>
        </p:nvCxnSpPr>
        <p:spPr>
          <a:xfrm flipV="1">
            <a:off x="5108713" y="4797397"/>
            <a:ext cx="279719" cy="231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5" name="Rechte verbindingslijn 474"/>
          <p:cNvCxnSpPr>
            <a:cxnSpLocks/>
          </p:cNvCxnSpPr>
          <p:nvPr/>
        </p:nvCxnSpPr>
        <p:spPr>
          <a:xfrm flipH="1">
            <a:off x="1757410" y="4112046"/>
            <a:ext cx="340588" cy="1100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8" name="Rechte verbindingslijn 477"/>
          <p:cNvCxnSpPr>
            <a:cxnSpLocks/>
          </p:cNvCxnSpPr>
          <p:nvPr/>
        </p:nvCxnSpPr>
        <p:spPr>
          <a:xfrm flipH="1">
            <a:off x="1322838" y="3957417"/>
            <a:ext cx="259746" cy="170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0" name="Rechte verbindingslijn 479"/>
          <p:cNvCxnSpPr>
            <a:cxnSpLocks/>
          </p:cNvCxnSpPr>
          <p:nvPr/>
        </p:nvCxnSpPr>
        <p:spPr>
          <a:xfrm flipH="1" flipV="1">
            <a:off x="1322839" y="2199461"/>
            <a:ext cx="319330" cy="377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2" name="Rechte verbindingslijn 481"/>
          <p:cNvCxnSpPr>
            <a:cxnSpLocks/>
          </p:cNvCxnSpPr>
          <p:nvPr/>
        </p:nvCxnSpPr>
        <p:spPr>
          <a:xfrm>
            <a:off x="2268997" y="1080323"/>
            <a:ext cx="919521" cy="812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5" name="Rechte verbindingslijn 484"/>
          <p:cNvCxnSpPr>
            <a:cxnSpLocks/>
          </p:cNvCxnSpPr>
          <p:nvPr/>
        </p:nvCxnSpPr>
        <p:spPr>
          <a:xfrm>
            <a:off x="4275616" y="756427"/>
            <a:ext cx="240108" cy="293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8" name="Rechte verbindingslijn 487"/>
          <p:cNvCxnSpPr>
            <a:cxnSpLocks/>
          </p:cNvCxnSpPr>
          <p:nvPr/>
        </p:nvCxnSpPr>
        <p:spPr>
          <a:xfrm flipV="1">
            <a:off x="7117237" y="739287"/>
            <a:ext cx="554551" cy="77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1" name="Rechte verbindingslijn 490"/>
          <p:cNvCxnSpPr>
            <a:cxnSpLocks/>
          </p:cNvCxnSpPr>
          <p:nvPr/>
        </p:nvCxnSpPr>
        <p:spPr>
          <a:xfrm>
            <a:off x="7192652" y="1050010"/>
            <a:ext cx="2121650" cy="55271"/>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De bronafbeelding bekijken">
            <a:extLst>
              <a:ext uri="{FF2B5EF4-FFF2-40B4-BE49-F238E27FC236}">
                <a16:creationId xmlns:a16="http://schemas.microsoft.com/office/drawing/2014/main" id="{2460A558-7D1B-41CB-A54A-95495601B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084" y="2789062"/>
            <a:ext cx="1725893" cy="1149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bronafbeelding bekijken">
            <a:extLst>
              <a:ext uri="{FF2B5EF4-FFF2-40B4-BE49-F238E27FC236}">
                <a16:creationId xmlns:a16="http://schemas.microsoft.com/office/drawing/2014/main" id="{F9A2574E-8715-4581-AC8B-82EAF7741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61" y="2814275"/>
            <a:ext cx="1624591" cy="812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bronafbeelding bekijken">
            <a:extLst>
              <a:ext uri="{FF2B5EF4-FFF2-40B4-BE49-F238E27FC236}">
                <a16:creationId xmlns:a16="http://schemas.microsoft.com/office/drawing/2014/main" id="{D6D3287E-CEC7-4CED-9BC7-8C066B1C4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445" y="4066790"/>
            <a:ext cx="768136" cy="1063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 bronafbeelding bekijken">
            <a:extLst>
              <a:ext uri="{FF2B5EF4-FFF2-40B4-BE49-F238E27FC236}">
                <a16:creationId xmlns:a16="http://schemas.microsoft.com/office/drawing/2014/main" id="{ECD8A64D-D931-4680-B6AF-71AE0A1FA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867" y="4082148"/>
            <a:ext cx="580765" cy="10328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busy park">
            <a:extLst>
              <a:ext uri="{FF2B5EF4-FFF2-40B4-BE49-F238E27FC236}">
                <a16:creationId xmlns:a16="http://schemas.microsoft.com/office/drawing/2014/main" id="{D9F6A0DB-231F-4CA2-87FC-2A6131688C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1" y="5127415"/>
            <a:ext cx="2490444" cy="1308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beeldingsresultaat voor angry teens">
            <a:extLst>
              <a:ext uri="{FF2B5EF4-FFF2-40B4-BE49-F238E27FC236}">
                <a16:creationId xmlns:a16="http://schemas.microsoft.com/office/drawing/2014/main" id="{3D44E1DE-CC57-4ACD-835F-A2C0BA0887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91" y="1388879"/>
            <a:ext cx="1367041" cy="9113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beeldingsresultaat voor more seniors">
            <a:extLst>
              <a:ext uri="{FF2B5EF4-FFF2-40B4-BE49-F238E27FC236}">
                <a16:creationId xmlns:a16="http://schemas.microsoft.com/office/drawing/2014/main" id="{E76D31F5-463B-4D02-A656-5D0C13EEE4C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6099"/>
          <a:stretch/>
        </p:blipFill>
        <p:spPr bwMode="auto">
          <a:xfrm>
            <a:off x="5350110" y="1805010"/>
            <a:ext cx="1428645" cy="88650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fbeeldingsresultaat voor old fashioned ideas">
            <a:extLst>
              <a:ext uri="{FF2B5EF4-FFF2-40B4-BE49-F238E27FC236}">
                <a16:creationId xmlns:a16="http://schemas.microsoft.com/office/drawing/2014/main" id="{324583F6-8F2F-4F93-AC9B-E1CFB5955C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2940" y="883419"/>
            <a:ext cx="1098144" cy="87851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fbeeldingsresultaat voor one child policy">
            <a:extLst>
              <a:ext uri="{FF2B5EF4-FFF2-40B4-BE49-F238E27FC236}">
                <a16:creationId xmlns:a16="http://schemas.microsoft.com/office/drawing/2014/main" id="{5EA36282-76CE-4F4D-A1D9-C5DA817E10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7800" y="4876797"/>
            <a:ext cx="1890190" cy="106323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fbeeldingsresultaat voor no food left">
            <a:extLst>
              <a:ext uri="{FF2B5EF4-FFF2-40B4-BE49-F238E27FC236}">
                <a16:creationId xmlns:a16="http://schemas.microsoft.com/office/drawing/2014/main" id="{3CF0F854-D8AB-4E0E-9F12-A94EE7044A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6389" y="2906579"/>
            <a:ext cx="1576427" cy="8836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fbeeldingsresultaat voor products get more expensive">
            <a:extLst>
              <a:ext uri="{FF2B5EF4-FFF2-40B4-BE49-F238E27FC236}">
                <a16:creationId xmlns:a16="http://schemas.microsoft.com/office/drawing/2014/main" id="{573AE601-5ECD-4531-8B98-6787BCC9ED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67442" y="2259195"/>
            <a:ext cx="1938009" cy="9233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fbeeldingsresultaat voor sustainability food">
            <a:extLst>
              <a:ext uri="{FF2B5EF4-FFF2-40B4-BE49-F238E27FC236}">
                <a16:creationId xmlns:a16="http://schemas.microsoft.com/office/drawing/2014/main" id="{478B0998-3CF4-437B-AD59-DD03DED93F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55690" y="3498741"/>
            <a:ext cx="1669504" cy="92750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fbeeldingsresultaat voor money for social services">
            <a:extLst>
              <a:ext uri="{FF2B5EF4-FFF2-40B4-BE49-F238E27FC236}">
                <a16:creationId xmlns:a16="http://schemas.microsoft.com/office/drawing/2014/main" id="{00E3F9F1-EED1-4489-8F1F-954C2DEF70D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0152" r="35695" b="20258"/>
          <a:stretch/>
        </p:blipFill>
        <p:spPr bwMode="auto">
          <a:xfrm>
            <a:off x="6018765" y="540321"/>
            <a:ext cx="1326266" cy="110516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fbeeldingsresultaat voor higher taxes">
            <a:extLst>
              <a:ext uri="{FF2B5EF4-FFF2-40B4-BE49-F238E27FC236}">
                <a16:creationId xmlns:a16="http://schemas.microsoft.com/office/drawing/2014/main" id="{34442491-D0FF-47B8-8E84-E8FE4F3307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7083" y="57644"/>
            <a:ext cx="1074851" cy="80726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fbeeldingsresultaat voor wise people">
            <a:extLst>
              <a:ext uri="{FF2B5EF4-FFF2-40B4-BE49-F238E27FC236}">
                <a16:creationId xmlns:a16="http://schemas.microsoft.com/office/drawing/2014/main" id="{FCB1A4BF-2F34-42A1-A792-678DFE13AFD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54894"/>
          <a:stretch/>
        </p:blipFill>
        <p:spPr bwMode="auto">
          <a:xfrm>
            <a:off x="3003470" y="1250689"/>
            <a:ext cx="852762" cy="106344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fbeeldingsresultaat voor less bad desicions">
            <a:extLst>
              <a:ext uri="{FF2B5EF4-FFF2-40B4-BE49-F238E27FC236}">
                <a16:creationId xmlns:a16="http://schemas.microsoft.com/office/drawing/2014/main" id="{9DBE060F-4E52-4BE8-BEC0-B2BD8BFCF40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0491" y="332646"/>
            <a:ext cx="1916094" cy="83155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Afbeeldingsresultaat voor no ideas">
            <a:extLst>
              <a:ext uri="{FF2B5EF4-FFF2-40B4-BE49-F238E27FC236}">
                <a16:creationId xmlns:a16="http://schemas.microsoft.com/office/drawing/2014/main" id="{B6FC02E8-B4EE-4BEC-B6BB-64D29D1C159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3730" y="124565"/>
            <a:ext cx="831512" cy="83151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Afbeeldingsresultaat voor more spare time">
            <a:extLst>
              <a:ext uri="{FF2B5EF4-FFF2-40B4-BE49-F238E27FC236}">
                <a16:creationId xmlns:a16="http://schemas.microsoft.com/office/drawing/2014/main" id="{C396AFB1-4D6A-4068-8E3C-CB7AAAC653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1826" y="3414291"/>
            <a:ext cx="1331414" cy="88406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Afbeeldingsresultaat voor babysitting elderly">
            <a:extLst>
              <a:ext uri="{FF2B5EF4-FFF2-40B4-BE49-F238E27FC236}">
                <a16:creationId xmlns:a16="http://schemas.microsoft.com/office/drawing/2014/main" id="{9452454C-DF69-4CAC-BE0E-9F810E038AE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30" y="3979172"/>
            <a:ext cx="1310502" cy="87170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Afbeeldingsresultaat voor no jobs for teens">
            <a:extLst>
              <a:ext uri="{FF2B5EF4-FFF2-40B4-BE49-F238E27FC236}">
                <a16:creationId xmlns:a16="http://schemas.microsoft.com/office/drawing/2014/main" id="{F21E61BD-48C8-4CF9-A3EA-3BD980AF0FB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3040" y="2187725"/>
            <a:ext cx="1280631" cy="96047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4" descr="Afbeeldingsresultaat voor more elderly care people">
            <a:extLst>
              <a:ext uri="{FF2B5EF4-FFF2-40B4-BE49-F238E27FC236}">
                <a16:creationId xmlns:a16="http://schemas.microsoft.com/office/drawing/2014/main" id="{0BF0E969-9ABC-445F-BDCA-5624364F2BE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9203505" y="234597"/>
            <a:ext cx="554847" cy="81033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4" descr="Afbeeldingsresultaat voor more elderly care people">
            <a:extLst>
              <a:ext uri="{FF2B5EF4-FFF2-40B4-BE49-F238E27FC236}">
                <a16:creationId xmlns:a16="http://schemas.microsoft.com/office/drawing/2014/main" id="{1BD13619-8A00-4F58-8351-A673E3855FE5}"/>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9731913" y="235165"/>
            <a:ext cx="554847" cy="81033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4" descr="Afbeeldingsresultaat voor more elderly care people">
            <a:extLst>
              <a:ext uri="{FF2B5EF4-FFF2-40B4-BE49-F238E27FC236}">
                <a16:creationId xmlns:a16="http://schemas.microsoft.com/office/drawing/2014/main" id="{E9E22196-9470-44BD-AF1C-F5C0D1340539}"/>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10273540" y="244254"/>
            <a:ext cx="554847" cy="81033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4" descr="Afbeeldingsresultaat voor more elderly care people">
            <a:extLst>
              <a:ext uri="{FF2B5EF4-FFF2-40B4-BE49-F238E27FC236}">
                <a16:creationId xmlns:a16="http://schemas.microsoft.com/office/drawing/2014/main" id="{F873DC71-9959-42D9-AAF3-2A0D64540816}"/>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10816082" y="253343"/>
            <a:ext cx="554847" cy="81033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4" descr="Afbeeldingsresultaat voor more elderly care people">
            <a:extLst>
              <a:ext uri="{FF2B5EF4-FFF2-40B4-BE49-F238E27FC236}">
                <a16:creationId xmlns:a16="http://schemas.microsoft.com/office/drawing/2014/main" id="{DD9DBA25-0B06-452C-BCA9-36107F750B5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9188780" y="1018839"/>
            <a:ext cx="554847" cy="81033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4" descr="Afbeeldingsresultaat voor more elderly care people">
            <a:extLst>
              <a:ext uri="{FF2B5EF4-FFF2-40B4-BE49-F238E27FC236}">
                <a16:creationId xmlns:a16="http://schemas.microsoft.com/office/drawing/2014/main" id="{42164E1D-B6E3-415E-8113-B2FE04295F1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9717188" y="1019407"/>
            <a:ext cx="554847" cy="81033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4" descr="Afbeeldingsresultaat voor more elderly care people">
            <a:extLst>
              <a:ext uri="{FF2B5EF4-FFF2-40B4-BE49-F238E27FC236}">
                <a16:creationId xmlns:a16="http://schemas.microsoft.com/office/drawing/2014/main" id="{277474C9-39E3-4774-B48E-64A0DD30264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10258815" y="1028496"/>
            <a:ext cx="554847" cy="81033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4" descr="Afbeeldingsresultaat voor more elderly care people">
            <a:extLst>
              <a:ext uri="{FF2B5EF4-FFF2-40B4-BE49-F238E27FC236}">
                <a16:creationId xmlns:a16="http://schemas.microsoft.com/office/drawing/2014/main" id="{F3939147-9D95-47C9-91B5-875D6C2C6513}"/>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2470"/>
          <a:stretch/>
        </p:blipFill>
        <p:spPr bwMode="auto">
          <a:xfrm>
            <a:off x="10801357" y="1037585"/>
            <a:ext cx="554847" cy="81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2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tures wheel template">
            <a:extLst>
              <a:ext uri="{FF2B5EF4-FFF2-40B4-BE49-F238E27FC236}">
                <a16:creationId xmlns:a16="http://schemas.microsoft.com/office/drawing/2014/main" id="{7A93BFA3-D8BB-4A8E-8464-2D51598550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75609" y="491357"/>
            <a:ext cx="8167253" cy="571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1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1CD94BB-8F47-462C-88E2-A0E431FD4DEA}"/>
              </a:ext>
            </a:extLst>
          </p:cNvPr>
          <p:cNvSpPr txBox="1">
            <a:spLocks/>
          </p:cNvSpPr>
          <p:nvPr/>
        </p:nvSpPr>
        <p:spPr bwMode="auto">
          <a:xfrm>
            <a:off x="839416" y="548681"/>
            <a:ext cx="8860565"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nl-NL" sz="4400" b="1" i="0" u="none" strike="noStrike" kern="1200" cap="none" spc="0" normalizeH="0" baseline="0" noProof="0" dirty="0">
                <a:ln>
                  <a:noFill/>
                </a:ln>
                <a:solidFill>
                  <a:prstClr val="black"/>
                </a:solidFill>
                <a:effectLst/>
                <a:uLnTx/>
                <a:uFillTx/>
                <a:latin typeface="Calibri Light" panose="020F0302020204030204"/>
                <a:ea typeface="+mj-ea"/>
                <a:cs typeface="+mj-cs"/>
              </a:rPr>
              <a:t>Exponentiële groei wereldbevolking</a:t>
            </a:r>
          </a:p>
        </p:txBody>
      </p:sp>
      <p:pic>
        <p:nvPicPr>
          <p:cNvPr id="6" name="Afbeelding 5">
            <a:extLst>
              <a:ext uri="{FF2B5EF4-FFF2-40B4-BE49-F238E27FC236}">
                <a16:creationId xmlns:a16="http://schemas.microsoft.com/office/drawing/2014/main" id="{0C1F1A7C-B027-4D1E-AE6E-1A7CA0D3A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733" y="1568822"/>
            <a:ext cx="6056533" cy="4275199"/>
          </a:xfrm>
          <a:prstGeom prst="rect">
            <a:avLst/>
          </a:prstGeom>
        </p:spPr>
      </p:pic>
    </p:spTree>
    <p:extLst>
      <p:ext uri="{BB962C8B-B14F-4D97-AF65-F5344CB8AC3E}">
        <p14:creationId xmlns:p14="http://schemas.microsoft.com/office/powerpoint/2010/main" val="92471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 name="Vorm"/>
          <p:cNvSpPr/>
          <p:nvPr/>
        </p:nvSpPr>
        <p:spPr>
          <a:xfrm>
            <a:off x="1077401" y="3879091"/>
            <a:ext cx="6350325" cy="1745404"/>
          </a:xfrm>
          <a:custGeom>
            <a:avLst/>
            <a:gdLst/>
            <a:ahLst/>
            <a:cxnLst>
              <a:cxn ang="0">
                <a:pos x="wd2" y="hd2"/>
              </a:cxn>
              <a:cxn ang="5400000">
                <a:pos x="wd2" y="hd2"/>
              </a:cxn>
              <a:cxn ang="10800000">
                <a:pos x="wd2" y="hd2"/>
              </a:cxn>
              <a:cxn ang="16200000">
                <a:pos x="wd2" y="hd2"/>
              </a:cxn>
            </a:cxnLst>
            <a:rect l="0" t="0" r="r" b="b"/>
            <a:pathLst>
              <a:path w="21600" h="21600" extrusionOk="0">
                <a:moveTo>
                  <a:pt x="0" y="10938"/>
                </a:moveTo>
                <a:lnTo>
                  <a:pt x="21600" y="0"/>
                </a:lnTo>
                <a:cubicBezTo>
                  <a:pt x="19634" y="5204"/>
                  <a:pt x="17483" y="9414"/>
                  <a:pt x="15205" y="12513"/>
                </a:cubicBezTo>
                <a:cubicBezTo>
                  <a:pt x="12831" y="15744"/>
                  <a:pt x="10356" y="17729"/>
                  <a:pt x="7866" y="19131"/>
                </a:cubicBezTo>
                <a:cubicBezTo>
                  <a:pt x="5352" y="20546"/>
                  <a:pt x="2807" y="21375"/>
                  <a:pt x="249" y="21600"/>
                </a:cubicBezTo>
                <a:lnTo>
                  <a:pt x="0" y="10938"/>
                </a:lnTo>
                <a:close/>
              </a:path>
            </a:pathLst>
          </a:custGeom>
          <a:solidFill>
            <a:srgbClr val="30305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98" name="Vorm"/>
          <p:cNvSpPr/>
          <p:nvPr/>
        </p:nvSpPr>
        <p:spPr>
          <a:xfrm>
            <a:off x="8279019" y="806142"/>
            <a:ext cx="3058934" cy="2630286"/>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cubicBezTo>
                  <a:pt x="7161" y="7001"/>
                  <a:pt x="4998" y="13699"/>
                  <a:pt x="1464" y="19405"/>
                </a:cubicBezTo>
                <a:cubicBezTo>
                  <a:pt x="999" y="20157"/>
                  <a:pt x="510" y="20889"/>
                  <a:pt x="0" y="21600"/>
                </a:cubicBezTo>
                <a:lnTo>
                  <a:pt x="21600" y="17303"/>
                </a:lnTo>
                <a:lnTo>
                  <a:pt x="7729" y="0"/>
                </a:lnTo>
                <a:close/>
              </a:path>
            </a:pathLst>
          </a:custGeom>
          <a:solidFill>
            <a:srgbClr val="30305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99" name="Google Shape;209;p46"/>
          <p:cNvSpPr/>
          <p:nvPr/>
        </p:nvSpPr>
        <p:spPr>
          <a:xfrm flipV="1">
            <a:off x="1046883" y="3091339"/>
            <a:ext cx="10592117" cy="1531409"/>
          </a:xfrm>
          <a:prstGeom prst="line">
            <a:avLst/>
          </a:prstGeom>
          <a:ln w="127000">
            <a:solidFill>
              <a:srgbClr val="FB0087"/>
            </a:solidFill>
            <a:prstDash val="dash"/>
            <a:tailEnd type="triangle"/>
          </a:ln>
        </p:spPr>
        <p:txBody>
          <a:bodyPr lIns="0" tIns="0" rIns="0" bIns="0"/>
          <a:lstStyle/>
          <a:p>
            <a:pPr marL="0" marR="0" lvl="0" indent="0" algn="l" defTabSz="1219200" rtl="0" eaLnBrk="1" fontAlgn="auto" latinLnBrk="0" hangingPunct="1">
              <a:lnSpc>
                <a:spcPct val="100000"/>
              </a:lnSpc>
              <a:spcBef>
                <a:spcPts val="0"/>
              </a:spcBef>
              <a:spcAft>
                <a:spcPts val="0"/>
              </a:spcAft>
              <a:buClrTx/>
              <a:buSzTx/>
              <a:buFontTx/>
              <a:buNone/>
              <a:tabLst/>
              <a:defRPr sz="3600" b="0">
                <a:latin typeface="Arial"/>
                <a:ea typeface="Arial"/>
                <a:cs typeface="Arial"/>
                <a:sym typeface="Arial"/>
              </a:defRPr>
            </a:pPr>
            <a:endParaRPr kumimoji="0" sz="3600" b="0" i="0" u="none" strike="noStrike" kern="1200" cap="none" spc="0" normalizeH="0" baseline="0" noProof="0">
              <a:ln>
                <a:noFill/>
              </a:ln>
              <a:solidFill>
                <a:prstClr val="black"/>
              </a:solidFill>
              <a:effectLst/>
              <a:uLnTx/>
              <a:uFillTx/>
              <a:latin typeface="Arial"/>
              <a:cs typeface="Arial"/>
              <a:sym typeface="Arial"/>
            </a:endParaRPr>
          </a:p>
        </p:txBody>
      </p:sp>
      <p:sp>
        <p:nvSpPr>
          <p:cNvPr id="300" name="Rechthoek"/>
          <p:cNvSpPr/>
          <p:nvPr/>
        </p:nvSpPr>
        <p:spPr>
          <a:xfrm>
            <a:off x="296888" y="264008"/>
            <a:ext cx="11598224" cy="6329984"/>
          </a:xfrm>
          <a:prstGeom prst="rect">
            <a:avLst/>
          </a:prstGeom>
          <a:ln w="25400">
            <a:solidFill>
              <a:srgbClr val="5E5E5E"/>
            </a:solidFill>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400" b="0">
                <a:solidFill>
                  <a:srgbClr val="53585F"/>
                </a:solidFill>
                <a:latin typeface="Helvetica Light"/>
                <a:ea typeface="Helvetica Light"/>
                <a:cs typeface="Helvetica Light"/>
                <a:sym typeface="Helvetica Light"/>
              </a:defRPr>
            </a:pPr>
            <a:endParaRPr kumimoji="0" sz="1700" b="0" i="0" u="none" strike="noStrike" kern="1200" cap="none" spc="0" normalizeH="0" baseline="0" noProof="0">
              <a:ln>
                <a:noFill/>
              </a:ln>
              <a:solidFill>
                <a:srgbClr val="53585F"/>
              </a:solidFill>
              <a:effectLst/>
              <a:uLnTx/>
              <a:uFillTx/>
              <a:latin typeface="Helvetica Light"/>
              <a:sym typeface="Helvetica Light"/>
            </a:endParaRPr>
          </a:p>
        </p:txBody>
      </p:sp>
      <p:sp>
        <p:nvSpPr>
          <p:cNvPr id="302" name="Exponentiële groei"/>
          <p:cNvSpPr txBox="1"/>
          <p:nvPr/>
        </p:nvSpPr>
        <p:spPr>
          <a:xfrm>
            <a:off x="5809594" y="1495256"/>
            <a:ext cx="2678618"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457200">
              <a:lnSpc>
                <a:spcPts val="7700"/>
              </a:lnSpc>
              <a:defRPr sz="5000" b="0">
                <a:solidFill>
                  <a:srgbClr val="5E5E5E"/>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err="1">
                <a:ln>
                  <a:noFill/>
                </a:ln>
                <a:solidFill>
                  <a:srgbClr val="5E5E5E"/>
                </a:solidFill>
                <a:effectLst/>
                <a:uLnTx/>
                <a:uFillTx/>
                <a:latin typeface="Roboto"/>
                <a:ea typeface="Roboto"/>
                <a:sym typeface="Roboto"/>
              </a:rPr>
              <a:t>Exponentiële</a:t>
            </a:r>
            <a:r>
              <a:rPr kumimoji="0" sz="2500" b="0" i="0" u="none" strike="noStrike" kern="1200" cap="none" spc="0" normalizeH="0" baseline="0" noProof="0" dirty="0">
                <a:ln>
                  <a:noFill/>
                </a:ln>
                <a:solidFill>
                  <a:srgbClr val="5E5E5E"/>
                </a:solidFill>
                <a:effectLst/>
                <a:uLnTx/>
                <a:uFillTx/>
                <a:latin typeface="Roboto"/>
                <a:ea typeface="Roboto"/>
                <a:sym typeface="Roboto"/>
              </a:rPr>
              <a:t> </a:t>
            </a:r>
            <a:r>
              <a:rPr kumimoji="0" sz="2500" b="0" i="0" u="none" strike="noStrike" kern="1200" cap="none" spc="0" normalizeH="0" baseline="0" noProof="0" dirty="0" err="1">
                <a:ln>
                  <a:noFill/>
                </a:ln>
                <a:solidFill>
                  <a:srgbClr val="5E5E5E"/>
                </a:solidFill>
                <a:effectLst/>
                <a:uLnTx/>
                <a:uFillTx/>
                <a:latin typeface="Roboto"/>
                <a:ea typeface="Roboto"/>
                <a:sym typeface="Roboto"/>
              </a:rPr>
              <a:t>groei</a:t>
            </a:r>
            <a:endParaRPr kumimoji="0" sz="2500" b="0" i="0" u="none" strike="noStrike" kern="1200" cap="none" spc="0" normalizeH="0" baseline="0" noProof="0" dirty="0">
              <a:ln>
                <a:noFill/>
              </a:ln>
              <a:solidFill>
                <a:srgbClr val="5E5E5E"/>
              </a:solidFill>
              <a:effectLst/>
              <a:uLnTx/>
              <a:uFillTx/>
              <a:latin typeface="Roboto"/>
              <a:ea typeface="Roboto"/>
              <a:sym typeface="Roboto"/>
            </a:endParaRPr>
          </a:p>
        </p:txBody>
      </p:sp>
      <p:sp>
        <p:nvSpPr>
          <p:cNvPr id="303" name="Mogelijkheid om te veranderen"/>
          <p:cNvSpPr txBox="1"/>
          <p:nvPr/>
        </p:nvSpPr>
        <p:spPr>
          <a:xfrm rot="21151953">
            <a:off x="2339302" y="3132752"/>
            <a:ext cx="443551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457200">
              <a:lnSpc>
                <a:spcPts val="7700"/>
              </a:lnSpc>
              <a:defRPr sz="5000" b="0">
                <a:solidFill>
                  <a:srgbClr val="5E5E5E"/>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err="1">
                <a:ln>
                  <a:noFill/>
                </a:ln>
                <a:solidFill>
                  <a:srgbClr val="5E5E5E"/>
                </a:solidFill>
                <a:effectLst/>
                <a:uLnTx/>
                <a:uFillTx/>
                <a:latin typeface="Roboto"/>
                <a:ea typeface="Roboto"/>
                <a:sym typeface="Roboto"/>
              </a:rPr>
              <a:t>Mogelijkheid</a:t>
            </a:r>
            <a:r>
              <a:rPr kumimoji="0" sz="2500" b="0" i="0" u="none" strike="noStrike" kern="1200" cap="none" spc="0" normalizeH="0" baseline="0" noProof="0" dirty="0">
                <a:ln>
                  <a:noFill/>
                </a:ln>
                <a:solidFill>
                  <a:srgbClr val="5E5E5E"/>
                </a:solidFill>
                <a:effectLst/>
                <a:uLnTx/>
                <a:uFillTx/>
                <a:latin typeface="Roboto"/>
                <a:ea typeface="Roboto"/>
                <a:sym typeface="Roboto"/>
              </a:rPr>
              <a:t> om </a:t>
            </a:r>
            <a:r>
              <a:rPr kumimoji="0" sz="2500" b="0" i="0" u="none" strike="noStrike" kern="1200" cap="none" spc="0" normalizeH="0" baseline="0" noProof="0" dirty="0" err="1">
                <a:ln>
                  <a:noFill/>
                </a:ln>
                <a:solidFill>
                  <a:srgbClr val="5E5E5E"/>
                </a:solidFill>
                <a:effectLst/>
                <a:uLnTx/>
                <a:uFillTx/>
                <a:latin typeface="Roboto"/>
                <a:ea typeface="Roboto"/>
                <a:sym typeface="Roboto"/>
              </a:rPr>
              <a:t>te</a:t>
            </a:r>
            <a:r>
              <a:rPr kumimoji="0" sz="2500" b="0" i="0" u="none" strike="noStrike" kern="1200" cap="none" spc="0" normalizeH="0" baseline="0" noProof="0" dirty="0">
                <a:ln>
                  <a:noFill/>
                </a:ln>
                <a:solidFill>
                  <a:srgbClr val="5E5E5E"/>
                </a:solidFill>
                <a:effectLst/>
                <a:uLnTx/>
                <a:uFillTx/>
                <a:latin typeface="Roboto"/>
                <a:ea typeface="Roboto"/>
                <a:sym typeface="Roboto"/>
              </a:rPr>
              <a:t> </a:t>
            </a:r>
            <a:r>
              <a:rPr kumimoji="0" sz="2500" b="0" i="0" u="none" strike="noStrike" kern="1200" cap="none" spc="0" normalizeH="0" baseline="0" noProof="0" dirty="0" err="1">
                <a:ln>
                  <a:noFill/>
                </a:ln>
                <a:solidFill>
                  <a:srgbClr val="5E5E5E"/>
                </a:solidFill>
                <a:effectLst/>
                <a:uLnTx/>
                <a:uFillTx/>
                <a:latin typeface="Roboto"/>
                <a:ea typeface="Roboto"/>
                <a:sym typeface="Roboto"/>
              </a:rPr>
              <a:t>veranderen</a:t>
            </a:r>
            <a:endParaRPr kumimoji="0" sz="2500" b="0" i="0" u="none" strike="noStrike" kern="1200" cap="none" spc="0" normalizeH="0" baseline="0" noProof="0" dirty="0">
              <a:ln>
                <a:noFill/>
              </a:ln>
              <a:solidFill>
                <a:srgbClr val="5E5E5E"/>
              </a:solidFill>
              <a:effectLst/>
              <a:uLnTx/>
              <a:uFillTx/>
              <a:latin typeface="Roboto"/>
              <a:ea typeface="Roboto"/>
              <a:sym typeface="Roboto"/>
            </a:endParaRPr>
          </a:p>
        </p:txBody>
      </p:sp>
      <p:sp>
        <p:nvSpPr>
          <p:cNvPr id="304" name="Mindset"/>
          <p:cNvSpPr txBox="1"/>
          <p:nvPr/>
        </p:nvSpPr>
        <p:spPr>
          <a:xfrm>
            <a:off x="9204955" y="1935482"/>
            <a:ext cx="12070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457200">
              <a:lnSpc>
                <a:spcPts val="7700"/>
              </a:lnSpc>
              <a:defRPr sz="5000" b="0">
                <a:solidFill>
                  <a:srgbClr val="FFFFFF"/>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a:ln>
                  <a:noFill/>
                </a:ln>
                <a:solidFill>
                  <a:srgbClr val="FFFFFF"/>
                </a:solidFill>
                <a:effectLst/>
                <a:uLnTx/>
                <a:uFillTx/>
                <a:latin typeface="Roboto"/>
                <a:ea typeface="Roboto"/>
                <a:sym typeface="Roboto"/>
              </a:rPr>
              <a:t>Mindset</a:t>
            </a:r>
          </a:p>
        </p:txBody>
      </p:sp>
      <p:sp>
        <p:nvSpPr>
          <p:cNvPr id="305" name="Kennis en skills"/>
          <p:cNvSpPr txBox="1"/>
          <p:nvPr/>
        </p:nvSpPr>
        <p:spPr>
          <a:xfrm>
            <a:off x="1406514" y="4481899"/>
            <a:ext cx="225222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l" defTabSz="457200">
              <a:lnSpc>
                <a:spcPts val="7700"/>
              </a:lnSpc>
              <a:defRPr sz="5000" b="0">
                <a:solidFill>
                  <a:srgbClr val="FFFFFF"/>
                </a:solidFill>
                <a:latin typeface="Roboto"/>
                <a:ea typeface="Roboto"/>
                <a:cs typeface="Roboto"/>
                <a:sym typeface="Roboto"/>
              </a:defRPr>
            </a:lvl1pPr>
          </a:lstStyle>
          <a:p>
            <a:pPr marL="0" marR="0" lvl="0" indent="0" algn="l" defTabSz="457200" rtl="0" eaLnBrk="1" fontAlgn="auto" latinLnBrk="0" hangingPunct="1">
              <a:lnSpc>
                <a:spcPts val="7700"/>
              </a:lnSpc>
              <a:spcBef>
                <a:spcPts val="0"/>
              </a:spcBef>
              <a:spcAft>
                <a:spcPts val="0"/>
              </a:spcAft>
              <a:buClrTx/>
              <a:buSzTx/>
              <a:buFontTx/>
              <a:buNone/>
              <a:tabLst/>
              <a:defRPr/>
            </a:pPr>
            <a:r>
              <a:rPr kumimoji="0" sz="2500" b="0" i="0" u="none" strike="noStrike" kern="1200" cap="none" spc="0" normalizeH="0" baseline="0" noProof="0" dirty="0" err="1">
                <a:ln>
                  <a:noFill/>
                </a:ln>
                <a:solidFill>
                  <a:srgbClr val="FFFFFF"/>
                </a:solidFill>
                <a:effectLst/>
                <a:uLnTx/>
                <a:uFillTx/>
                <a:latin typeface="Roboto"/>
                <a:ea typeface="Roboto"/>
                <a:sym typeface="Roboto"/>
              </a:rPr>
              <a:t>Kennis</a:t>
            </a:r>
            <a:r>
              <a:rPr kumimoji="0" sz="2500" b="0" i="0" u="none" strike="noStrike" kern="1200" cap="none" spc="0" normalizeH="0" baseline="0" noProof="0" dirty="0">
                <a:ln>
                  <a:noFill/>
                </a:ln>
                <a:solidFill>
                  <a:srgbClr val="FFFFFF"/>
                </a:solidFill>
                <a:effectLst/>
                <a:uLnTx/>
                <a:uFillTx/>
                <a:latin typeface="Roboto"/>
                <a:ea typeface="Roboto"/>
                <a:sym typeface="Roboto"/>
              </a:rPr>
              <a:t> </a:t>
            </a:r>
            <a:r>
              <a:rPr kumimoji="0" sz="2500" b="0" i="0" u="none" strike="noStrike" kern="1200" cap="none" spc="0" normalizeH="0" baseline="0" noProof="0" dirty="0" err="1">
                <a:ln>
                  <a:noFill/>
                </a:ln>
                <a:solidFill>
                  <a:srgbClr val="FFFFFF"/>
                </a:solidFill>
                <a:effectLst/>
                <a:uLnTx/>
                <a:uFillTx/>
                <a:latin typeface="Roboto"/>
                <a:ea typeface="Roboto"/>
                <a:sym typeface="Roboto"/>
              </a:rPr>
              <a:t>en</a:t>
            </a:r>
            <a:r>
              <a:rPr kumimoji="0" sz="2500" b="0" i="0" u="none" strike="noStrike" kern="1200" cap="none" spc="0" normalizeH="0" baseline="0" noProof="0" dirty="0">
                <a:ln>
                  <a:noFill/>
                </a:ln>
                <a:solidFill>
                  <a:srgbClr val="FFFFFF"/>
                </a:solidFill>
                <a:effectLst/>
                <a:uLnTx/>
                <a:uFillTx/>
                <a:latin typeface="Roboto"/>
                <a:ea typeface="Roboto"/>
                <a:sym typeface="Roboto"/>
              </a:rPr>
              <a:t> skills</a:t>
            </a:r>
          </a:p>
        </p:txBody>
      </p:sp>
      <p:sp>
        <p:nvSpPr>
          <p:cNvPr id="308" name="Verbindingslijn"/>
          <p:cNvSpPr/>
          <p:nvPr/>
        </p:nvSpPr>
        <p:spPr>
          <a:xfrm>
            <a:off x="1113743" y="771207"/>
            <a:ext cx="8094438" cy="49943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300" y="21158"/>
                  <a:pt x="20500" y="13958"/>
                  <a:pt x="21600" y="0"/>
                </a:cubicBezTo>
              </a:path>
            </a:pathLst>
          </a:custGeom>
          <a:ln w="88900">
            <a:solidFill>
              <a:srgbClr val="5E5E5E"/>
            </a:solidFill>
            <a:miter lim="4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Cirkel"/>
          <p:cNvSpPr/>
          <p:nvPr/>
        </p:nvSpPr>
        <p:spPr>
          <a:xfrm>
            <a:off x="7790962" y="3482731"/>
            <a:ext cx="283995" cy="283995"/>
          </a:xfrm>
          <a:prstGeom prst="ellipse">
            <a:avLst/>
          </a:prstGeom>
          <a:solidFill>
            <a:srgbClr val="5E5E5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4937377" y="2780138"/>
            <a:ext cx="2141034" cy="11262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5199430" y="2881609"/>
            <a:ext cx="1730007" cy="923330"/>
          </a:xfrm>
          <a:prstGeom prst="rect">
            <a:avLst/>
          </a:prstGeom>
          <a:noFill/>
        </p:spPr>
        <p:txBody>
          <a:bodyPr wrap="square" rtlCol="0">
            <a:spAutoFit/>
          </a:bodyPr>
          <a:lstStyle/>
          <a:p>
            <a:pPr algn="ctr"/>
            <a:r>
              <a:rPr lang="nl-NL" dirty="0"/>
              <a:t>Mensen worden gem. 20 jaar ouder</a:t>
            </a:r>
          </a:p>
        </p:txBody>
      </p:sp>
      <p:sp>
        <p:nvSpPr>
          <p:cNvPr id="4" name="Ovaal 3"/>
          <p:cNvSpPr/>
          <p:nvPr/>
        </p:nvSpPr>
        <p:spPr>
          <a:xfrm>
            <a:off x="3551664" y="2046247"/>
            <a:ext cx="5035124" cy="2554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p:cNvSpPr/>
          <p:nvPr/>
        </p:nvSpPr>
        <p:spPr>
          <a:xfrm>
            <a:off x="1828800" y="1285875"/>
            <a:ext cx="8529638" cy="42005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6" name="Ovaal 5"/>
          <p:cNvSpPr/>
          <p:nvPr/>
        </p:nvSpPr>
        <p:spPr>
          <a:xfrm>
            <a:off x="242888" y="228600"/>
            <a:ext cx="11530012" cy="62293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0584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Ovaal 493"/>
          <p:cNvSpPr/>
          <p:nvPr/>
        </p:nvSpPr>
        <p:spPr>
          <a:xfrm>
            <a:off x="1828800" y="1285875"/>
            <a:ext cx="8529638" cy="42005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2" name="Ovaal 1"/>
          <p:cNvSpPr/>
          <p:nvPr/>
        </p:nvSpPr>
        <p:spPr>
          <a:xfrm>
            <a:off x="4937377" y="2780138"/>
            <a:ext cx="2141034" cy="11262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5199430" y="2881609"/>
            <a:ext cx="1730007" cy="923330"/>
          </a:xfrm>
          <a:prstGeom prst="rect">
            <a:avLst/>
          </a:prstGeom>
          <a:noFill/>
        </p:spPr>
        <p:txBody>
          <a:bodyPr wrap="square" rtlCol="0">
            <a:spAutoFit/>
          </a:bodyPr>
          <a:lstStyle/>
          <a:p>
            <a:pPr algn="ctr"/>
            <a:r>
              <a:rPr lang="nl-NL" dirty="0"/>
              <a:t>Mensen worden gem. 20 jaar ouder</a:t>
            </a:r>
          </a:p>
        </p:txBody>
      </p:sp>
      <p:sp>
        <p:nvSpPr>
          <p:cNvPr id="4" name="Ovaal 3"/>
          <p:cNvSpPr/>
          <p:nvPr/>
        </p:nvSpPr>
        <p:spPr>
          <a:xfrm>
            <a:off x="3551664" y="2046247"/>
            <a:ext cx="5035124" cy="2554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242888" y="228600"/>
            <a:ext cx="11530012" cy="62293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5213716" y="1709171"/>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5206572" y="1861581"/>
            <a:ext cx="1730007" cy="369332"/>
          </a:xfrm>
          <a:prstGeom prst="rect">
            <a:avLst/>
          </a:prstGeom>
          <a:noFill/>
        </p:spPr>
        <p:txBody>
          <a:bodyPr wrap="square" rtlCol="0">
            <a:spAutoFit/>
          </a:bodyPr>
          <a:lstStyle/>
          <a:p>
            <a:pPr algn="ctr"/>
            <a:r>
              <a:rPr lang="nl-NL" dirty="0"/>
              <a:t>Meer ouderen</a:t>
            </a:r>
          </a:p>
        </p:txBody>
      </p:sp>
      <p:sp>
        <p:nvSpPr>
          <p:cNvPr id="9" name="Ovaal 8"/>
          <p:cNvSpPr/>
          <p:nvPr/>
        </p:nvSpPr>
        <p:spPr>
          <a:xfrm>
            <a:off x="7354751" y="2887545"/>
            <a:ext cx="1739553" cy="917393"/>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7296731" y="2924472"/>
            <a:ext cx="1918012" cy="923330"/>
          </a:xfrm>
          <a:prstGeom prst="rect">
            <a:avLst/>
          </a:prstGeom>
          <a:noFill/>
        </p:spPr>
        <p:txBody>
          <a:bodyPr wrap="square" rtlCol="0">
            <a:spAutoFit/>
          </a:bodyPr>
          <a:lstStyle/>
          <a:p>
            <a:pPr algn="ctr"/>
            <a:r>
              <a:rPr lang="nl-NL" dirty="0"/>
              <a:t>Druk op natuurlijke bronnen</a:t>
            </a:r>
          </a:p>
        </p:txBody>
      </p:sp>
      <p:sp>
        <p:nvSpPr>
          <p:cNvPr id="11" name="Ovaal 10"/>
          <p:cNvSpPr/>
          <p:nvPr/>
        </p:nvSpPr>
        <p:spPr>
          <a:xfrm>
            <a:off x="2879976" y="2887546"/>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2865689" y="2938281"/>
            <a:ext cx="1730007" cy="646331"/>
          </a:xfrm>
          <a:prstGeom prst="rect">
            <a:avLst/>
          </a:prstGeom>
          <a:noFill/>
        </p:spPr>
        <p:txBody>
          <a:bodyPr wrap="square" rtlCol="0">
            <a:spAutoFit/>
          </a:bodyPr>
          <a:lstStyle/>
          <a:p>
            <a:pPr algn="ctr"/>
            <a:r>
              <a:rPr lang="nl-NL" dirty="0"/>
              <a:t>Meer werkenden</a:t>
            </a:r>
          </a:p>
        </p:txBody>
      </p:sp>
      <p:sp>
        <p:nvSpPr>
          <p:cNvPr id="13" name="Ovaal 12"/>
          <p:cNvSpPr/>
          <p:nvPr/>
        </p:nvSpPr>
        <p:spPr>
          <a:xfrm>
            <a:off x="5213716" y="4178841"/>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5199428" y="4178841"/>
            <a:ext cx="1730007" cy="646331"/>
          </a:xfrm>
          <a:prstGeom prst="rect">
            <a:avLst/>
          </a:prstGeom>
          <a:noFill/>
        </p:spPr>
        <p:txBody>
          <a:bodyPr wrap="square" rtlCol="0">
            <a:spAutoFit/>
          </a:bodyPr>
          <a:lstStyle/>
          <a:p>
            <a:pPr algn="ctr"/>
            <a:r>
              <a:rPr lang="nl-NL" dirty="0"/>
              <a:t>Angst voor </a:t>
            </a:r>
            <a:r>
              <a:rPr lang="nl-NL" dirty="0" err="1"/>
              <a:t>overpopulatie</a:t>
            </a:r>
            <a:endParaRPr lang="nl-NL" dirty="0"/>
          </a:p>
        </p:txBody>
      </p:sp>
      <p:cxnSp>
        <p:nvCxnSpPr>
          <p:cNvPr id="46" name="Rechte verbindingslijn 45"/>
          <p:cNvCxnSpPr>
            <a:stCxn id="2" idx="0"/>
          </p:cNvCxnSpPr>
          <p:nvPr/>
        </p:nvCxnSpPr>
        <p:spPr>
          <a:xfrm flipH="1" flipV="1">
            <a:off x="6004235" y="2464701"/>
            <a:ext cx="3659" cy="315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stCxn id="47" idx="0"/>
          </p:cNvCxnSpPr>
          <p:nvPr/>
        </p:nvCxnSpPr>
        <p:spPr>
          <a:xfrm flipV="1">
            <a:off x="7045566" y="3282743"/>
            <a:ext cx="309185" cy="14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Rechte verbindingslijn 305"/>
          <p:cNvCxnSpPr/>
          <p:nvPr/>
        </p:nvCxnSpPr>
        <p:spPr>
          <a:xfrm flipH="1" flipV="1">
            <a:off x="4539069" y="3323410"/>
            <a:ext cx="44204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Rechte verbindingslijn 309"/>
          <p:cNvCxnSpPr/>
          <p:nvPr/>
        </p:nvCxnSpPr>
        <p:spPr>
          <a:xfrm flipH="1">
            <a:off x="6004235" y="3932790"/>
            <a:ext cx="4702" cy="259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03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Ovaal 493"/>
          <p:cNvSpPr/>
          <p:nvPr/>
        </p:nvSpPr>
        <p:spPr>
          <a:xfrm>
            <a:off x="1828800" y="1285875"/>
            <a:ext cx="8529638" cy="42005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2" name="Ovaal 1"/>
          <p:cNvSpPr/>
          <p:nvPr/>
        </p:nvSpPr>
        <p:spPr>
          <a:xfrm>
            <a:off x="4937377" y="2780138"/>
            <a:ext cx="2141034" cy="11262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5199430" y="2881609"/>
            <a:ext cx="1730007" cy="923330"/>
          </a:xfrm>
          <a:prstGeom prst="rect">
            <a:avLst/>
          </a:prstGeom>
          <a:noFill/>
        </p:spPr>
        <p:txBody>
          <a:bodyPr wrap="square" rtlCol="0">
            <a:spAutoFit/>
          </a:bodyPr>
          <a:lstStyle/>
          <a:p>
            <a:pPr algn="ctr"/>
            <a:r>
              <a:rPr lang="nl-NL" dirty="0"/>
              <a:t>Mensen worden gem. 20 jaar ouder</a:t>
            </a:r>
          </a:p>
        </p:txBody>
      </p:sp>
      <p:sp>
        <p:nvSpPr>
          <p:cNvPr id="4" name="Ovaal 3"/>
          <p:cNvSpPr/>
          <p:nvPr/>
        </p:nvSpPr>
        <p:spPr>
          <a:xfrm>
            <a:off x="3551664" y="2046247"/>
            <a:ext cx="5035124" cy="2554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242888" y="228600"/>
            <a:ext cx="11530012" cy="62293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5213716" y="1709171"/>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5179503" y="1868360"/>
            <a:ext cx="1730007" cy="369332"/>
          </a:xfrm>
          <a:prstGeom prst="rect">
            <a:avLst/>
          </a:prstGeom>
          <a:noFill/>
        </p:spPr>
        <p:txBody>
          <a:bodyPr wrap="square" rtlCol="0">
            <a:spAutoFit/>
          </a:bodyPr>
          <a:lstStyle/>
          <a:p>
            <a:pPr algn="ctr"/>
            <a:r>
              <a:rPr lang="nl-NL" dirty="0"/>
              <a:t>Meer ouderen</a:t>
            </a:r>
          </a:p>
        </p:txBody>
      </p:sp>
      <p:sp>
        <p:nvSpPr>
          <p:cNvPr id="9" name="Ovaal 8"/>
          <p:cNvSpPr/>
          <p:nvPr/>
        </p:nvSpPr>
        <p:spPr>
          <a:xfrm>
            <a:off x="7354751" y="2887545"/>
            <a:ext cx="1715721" cy="907219"/>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7284795" y="2903906"/>
            <a:ext cx="1918012" cy="923330"/>
          </a:xfrm>
          <a:prstGeom prst="rect">
            <a:avLst/>
          </a:prstGeom>
          <a:noFill/>
        </p:spPr>
        <p:txBody>
          <a:bodyPr wrap="square" rtlCol="0">
            <a:spAutoFit/>
          </a:bodyPr>
          <a:lstStyle/>
          <a:p>
            <a:pPr algn="ctr"/>
            <a:r>
              <a:rPr lang="nl-NL" dirty="0"/>
              <a:t>Druk op natuurlijke bronnen</a:t>
            </a:r>
          </a:p>
        </p:txBody>
      </p:sp>
      <p:sp>
        <p:nvSpPr>
          <p:cNvPr id="11" name="Ovaal 10"/>
          <p:cNvSpPr/>
          <p:nvPr/>
        </p:nvSpPr>
        <p:spPr>
          <a:xfrm>
            <a:off x="2879976" y="2887546"/>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2865689" y="2938281"/>
            <a:ext cx="1730007" cy="646331"/>
          </a:xfrm>
          <a:prstGeom prst="rect">
            <a:avLst/>
          </a:prstGeom>
          <a:noFill/>
        </p:spPr>
        <p:txBody>
          <a:bodyPr wrap="square" rtlCol="0">
            <a:spAutoFit/>
          </a:bodyPr>
          <a:lstStyle/>
          <a:p>
            <a:pPr algn="ctr"/>
            <a:r>
              <a:rPr lang="nl-NL" dirty="0"/>
              <a:t>Meer werkenden</a:t>
            </a:r>
          </a:p>
        </p:txBody>
      </p:sp>
      <p:sp>
        <p:nvSpPr>
          <p:cNvPr id="13" name="Ovaal 12"/>
          <p:cNvSpPr/>
          <p:nvPr/>
        </p:nvSpPr>
        <p:spPr>
          <a:xfrm>
            <a:off x="5213716" y="4178841"/>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5199429" y="4229576"/>
            <a:ext cx="1730007" cy="646331"/>
          </a:xfrm>
          <a:prstGeom prst="rect">
            <a:avLst/>
          </a:prstGeom>
          <a:noFill/>
        </p:spPr>
        <p:txBody>
          <a:bodyPr wrap="square" rtlCol="0">
            <a:spAutoFit/>
          </a:bodyPr>
          <a:lstStyle/>
          <a:p>
            <a:pPr algn="ctr"/>
            <a:r>
              <a:rPr lang="nl-NL" dirty="0"/>
              <a:t>Angst voor </a:t>
            </a:r>
            <a:r>
              <a:rPr lang="nl-NL" dirty="0" err="1"/>
              <a:t>overpopulatie</a:t>
            </a:r>
            <a:endParaRPr lang="nl-NL" dirty="0"/>
          </a:p>
        </p:txBody>
      </p:sp>
      <p:sp>
        <p:nvSpPr>
          <p:cNvPr id="15" name="Ovaal 14"/>
          <p:cNvSpPr/>
          <p:nvPr/>
        </p:nvSpPr>
        <p:spPr>
          <a:xfrm>
            <a:off x="4086660" y="841905"/>
            <a:ext cx="1771649" cy="871253"/>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4055457" y="840778"/>
            <a:ext cx="1730007" cy="923330"/>
          </a:xfrm>
          <a:prstGeom prst="rect">
            <a:avLst/>
          </a:prstGeom>
          <a:noFill/>
        </p:spPr>
        <p:txBody>
          <a:bodyPr wrap="square" rtlCol="0">
            <a:spAutoFit/>
          </a:bodyPr>
          <a:lstStyle/>
          <a:p>
            <a:pPr algn="ctr"/>
            <a:r>
              <a:rPr lang="nl-NL" dirty="0"/>
              <a:t>Meer ouderwetse ideeën</a:t>
            </a:r>
          </a:p>
        </p:txBody>
      </p:sp>
      <p:sp>
        <p:nvSpPr>
          <p:cNvPr id="17" name="Ovaal 16"/>
          <p:cNvSpPr/>
          <p:nvPr/>
        </p:nvSpPr>
        <p:spPr>
          <a:xfrm>
            <a:off x="6078719" y="664952"/>
            <a:ext cx="1831846" cy="1001109"/>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p:cNvSpPr txBox="1"/>
          <p:nvPr/>
        </p:nvSpPr>
        <p:spPr>
          <a:xfrm>
            <a:off x="6093619" y="742731"/>
            <a:ext cx="1831846" cy="923330"/>
          </a:xfrm>
          <a:prstGeom prst="rect">
            <a:avLst/>
          </a:prstGeom>
          <a:noFill/>
        </p:spPr>
        <p:txBody>
          <a:bodyPr wrap="square" rtlCol="0">
            <a:spAutoFit/>
          </a:bodyPr>
          <a:lstStyle/>
          <a:p>
            <a:pPr algn="ctr"/>
            <a:r>
              <a:rPr lang="nl-NL" dirty="0"/>
              <a:t>Meer geld nodig voor sociale voorzieningen</a:t>
            </a:r>
          </a:p>
        </p:txBody>
      </p:sp>
      <p:sp>
        <p:nvSpPr>
          <p:cNvPr id="19" name="Ovaal 18"/>
          <p:cNvSpPr/>
          <p:nvPr/>
        </p:nvSpPr>
        <p:spPr>
          <a:xfrm>
            <a:off x="2501967" y="1440403"/>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p:cNvSpPr txBox="1"/>
          <p:nvPr/>
        </p:nvSpPr>
        <p:spPr>
          <a:xfrm>
            <a:off x="2466250" y="1633878"/>
            <a:ext cx="1730007" cy="369332"/>
          </a:xfrm>
          <a:prstGeom prst="rect">
            <a:avLst/>
          </a:prstGeom>
          <a:noFill/>
        </p:spPr>
        <p:txBody>
          <a:bodyPr wrap="square" rtlCol="0">
            <a:spAutoFit/>
          </a:bodyPr>
          <a:lstStyle/>
          <a:p>
            <a:pPr algn="ctr"/>
            <a:r>
              <a:rPr lang="nl-NL" dirty="0"/>
              <a:t>Meer wijsheid</a:t>
            </a:r>
          </a:p>
        </p:txBody>
      </p:sp>
      <p:sp>
        <p:nvSpPr>
          <p:cNvPr id="21" name="Ovaal 20"/>
          <p:cNvSpPr/>
          <p:nvPr/>
        </p:nvSpPr>
        <p:spPr>
          <a:xfrm>
            <a:off x="1286485" y="2284367"/>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p:nvSpPr>
        <p:spPr>
          <a:xfrm>
            <a:off x="1272198" y="2335102"/>
            <a:ext cx="1730007" cy="646331"/>
          </a:xfrm>
          <a:prstGeom prst="rect">
            <a:avLst/>
          </a:prstGeom>
          <a:noFill/>
        </p:spPr>
        <p:txBody>
          <a:bodyPr wrap="square" rtlCol="0">
            <a:spAutoFit/>
          </a:bodyPr>
          <a:lstStyle/>
          <a:p>
            <a:pPr algn="ctr"/>
            <a:r>
              <a:rPr lang="nl-NL" dirty="0"/>
              <a:t>Minder werk voor jongeren</a:t>
            </a:r>
          </a:p>
        </p:txBody>
      </p:sp>
      <p:sp>
        <p:nvSpPr>
          <p:cNvPr id="23" name="Ovaal 22"/>
          <p:cNvSpPr/>
          <p:nvPr/>
        </p:nvSpPr>
        <p:spPr>
          <a:xfrm>
            <a:off x="1108326" y="3345334"/>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1094039" y="3521655"/>
            <a:ext cx="1730007" cy="369332"/>
          </a:xfrm>
          <a:prstGeom prst="rect">
            <a:avLst/>
          </a:prstGeom>
          <a:noFill/>
        </p:spPr>
        <p:txBody>
          <a:bodyPr wrap="square" rtlCol="0">
            <a:spAutoFit/>
          </a:bodyPr>
          <a:lstStyle/>
          <a:p>
            <a:pPr algn="ctr"/>
            <a:r>
              <a:rPr lang="nl-NL" dirty="0"/>
              <a:t>Meer vrije tijd</a:t>
            </a:r>
          </a:p>
        </p:txBody>
      </p:sp>
      <p:sp>
        <p:nvSpPr>
          <p:cNvPr id="25" name="Ovaal 24"/>
          <p:cNvSpPr/>
          <p:nvPr/>
        </p:nvSpPr>
        <p:spPr>
          <a:xfrm>
            <a:off x="3548613" y="4846534"/>
            <a:ext cx="1715721" cy="965657"/>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p:cNvSpPr txBox="1"/>
          <p:nvPr/>
        </p:nvSpPr>
        <p:spPr>
          <a:xfrm>
            <a:off x="3587921" y="4934483"/>
            <a:ext cx="1730007" cy="923330"/>
          </a:xfrm>
          <a:prstGeom prst="rect">
            <a:avLst/>
          </a:prstGeom>
          <a:noFill/>
        </p:spPr>
        <p:txBody>
          <a:bodyPr wrap="square" rtlCol="0">
            <a:spAutoFit/>
          </a:bodyPr>
          <a:lstStyle/>
          <a:p>
            <a:pPr algn="ctr"/>
            <a:r>
              <a:rPr lang="nl-NL" dirty="0"/>
              <a:t>Druk om minder kinderen te krijgen</a:t>
            </a:r>
          </a:p>
        </p:txBody>
      </p:sp>
      <p:sp>
        <p:nvSpPr>
          <p:cNvPr id="27" name="Ovaal 26"/>
          <p:cNvSpPr/>
          <p:nvPr/>
        </p:nvSpPr>
        <p:spPr>
          <a:xfrm>
            <a:off x="9136246" y="3470920"/>
            <a:ext cx="1679827" cy="1001068"/>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p:cNvSpPr txBox="1"/>
          <p:nvPr/>
        </p:nvSpPr>
        <p:spPr>
          <a:xfrm>
            <a:off x="9107497" y="3480889"/>
            <a:ext cx="1730007" cy="923330"/>
          </a:xfrm>
          <a:prstGeom prst="rect">
            <a:avLst/>
          </a:prstGeom>
          <a:noFill/>
        </p:spPr>
        <p:txBody>
          <a:bodyPr wrap="square" rtlCol="0">
            <a:spAutoFit/>
          </a:bodyPr>
          <a:lstStyle/>
          <a:p>
            <a:pPr algn="ctr"/>
            <a:r>
              <a:rPr lang="nl-NL" dirty="0"/>
              <a:t>Pogingen </a:t>
            </a:r>
          </a:p>
          <a:p>
            <a:pPr algn="ctr"/>
            <a:r>
              <a:rPr lang="nl-NL" dirty="0"/>
              <a:t>verder te verduurzamen</a:t>
            </a:r>
          </a:p>
        </p:txBody>
      </p:sp>
      <p:sp>
        <p:nvSpPr>
          <p:cNvPr id="29" name="Ovaal 28"/>
          <p:cNvSpPr/>
          <p:nvPr/>
        </p:nvSpPr>
        <p:spPr>
          <a:xfrm>
            <a:off x="9084759" y="2410126"/>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p:cNvSpPr txBox="1"/>
          <p:nvPr/>
        </p:nvSpPr>
        <p:spPr>
          <a:xfrm>
            <a:off x="9070472" y="2460861"/>
            <a:ext cx="1730007" cy="646331"/>
          </a:xfrm>
          <a:prstGeom prst="rect">
            <a:avLst/>
          </a:prstGeom>
          <a:noFill/>
        </p:spPr>
        <p:txBody>
          <a:bodyPr wrap="square" rtlCol="0">
            <a:spAutoFit/>
          </a:bodyPr>
          <a:lstStyle/>
          <a:p>
            <a:pPr algn="ctr"/>
            <a:r>
              <a:rPr lang="nl-NL" dirty="0"/>
              <a:t>Duurdere producten</a:t>
            </a:r>
          </a:p>
        </p:txBody>
      </p:sp>
      <p:cxnSp>
        <p:nvCxnSpPr>
          <p:cNvPr id="46" name="Rechte verbindingslijn 45"/>
          <p:cNvCxnSpPr>
            <a:stCxn id="2" idx="0"/>
          </p:cNvCxnSpPr>
          <p:nvPr/>
        </p:nvCxnSpPr>
        <p:spPr>
          <a:xfrm flipH="1" flipV="1">
            <a:off x="6004235" y="2464701"/>
            <a:ext cx="3659" cy="315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stCxn id="47" idx="0"/>
          </p:cNvCxnSpPr>
          <p:nvPr/>
        </p:nvCxnSpPr>
        <p:spPr>
          <a:xfrm flipV="1">
            <a:off x="7045566" y="3282743"/>
            <a:ext cx="309185" cy="14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Rechte verbindingslijn 305"/>
          <p:cNvCxnSpPr/>
          <p:nvPr/>
        </p:nvCxnSpPr>
        <p:spPr>
          <a:xfrm flipH="1" flipV="1">
            <a:off x="4539069" y="3323410"/>
            <a:ext cx="44204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Rechte verbindingslijn 309"/>
          <p:cNvCxnSpPr/>
          <p:nvPr/>
        </p:nvCxnSpPr>
        <p:spPr>
          <a:xfrm flipH="1">
            <a:off x="6004235" y="3932790"/>
            <a:ext cx="4702" cy="259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Rechte verbindingslijn 314"/>
          <p:cNvCxnSpPr>
            <a:cxnSpLocks/>
            <a:stCxn id="9" idx="5"/>
          </p:cNvCxnSpPr>
          <p:nvPr/>
        </p:nvCxnSpPr>
        <p:spPr>
          <a:xfrm>
            <a:off x="8819210" y="3661905"/>
            <a:ext cx="378781" cy="13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Rechte verbindingslijn 317"/>
          <p:cNvCxnSpPr/>
          <p:nvPr/>
        </p:nvCxnSpPr>
        <p:spPr>
          <a:xfrm flipV="1">
            <a:off x="8940663" y="2938281"/>
            <a:ext cx="188179" cy="125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Rechte verbindingslijn 319"/>
          <p:cNvCxnSpPr/>
          <p:nvPr/>
        </p:nvCxnSpPr>
        <p:spPr>
          <a:xfrm flipH="1">
            <a:off x="6439830" y="1597687"/>
            <a:ext cx="80091" cy="16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Rechte verbindingslijn 326"/>
          <p:cNvCxnSpPr>
            <a:cxnSpLocks/>
          </p:cNvCxnSpPr>
          <p:nvPr/>
        </p:nvCxnSpPr>
        <p:spPr>
          <a:xfrm>
            <a:off x="5378190" y="1679207"/>
            <a:ext cx="131224" cy="162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Rechte verbindingslijn 327"/>
          <p:cNvCxnSpPr>
            <a:stCxn id="328" idx="0"/>
            <a:endCxn id="20" idx="3"/>
          </p:cNvCxnSpPr>
          <p:nvPr/>
        </p:nvCxnSpPr>
        <p:spPr>
          <a:xfrm flipH="1" flipV="1">
            <a:off x="4196257" y="1818544"/>
            <a:ext cx="1037090" cy="296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7" name="Rechte verbindingslijn 466"/>
          <p:cNvCxnSpPr/>
          <p:nvPr/>
        </p:nvCxnSpPr>
        <p:spPr>
          <a:xfrm>
            <a:off x="2865688" y="2868019"/>
            <a:ext cx="188006" cy="132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0" name="Rechte verbindingslijn 469"/>
          <p:cNvCxnSpPr/>
          <p:nvPr/>
        </p:nvCxnSpPr>
        <p:spPr>
          <a:xfrm flipV="1">
            <a:off x="2743722" y="3452900"/>
            <a:ext cx="221107" cy="105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2" name="Rechte verbindingslijn 471"/>
          <p:cNvCxnSpPr>
            <a:cxnSpLocks/>
          </p:cNvCxnSpPr>
          <p:nvPr/>
        </p:nvCxnSpPr>
        <p:spPr>
          <a:xfrm flipV="1">
            <a:off x="5122321" y="4763257"/>
            <a:ext cx="234915" cy="2513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78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6" name="Rechte verbindingslijn 305"/>
          <p:cNvCxnSpPr/>
          <p:nvPr/>
        </p:nvCxnSpPr>
        <p:spPr>
          <a:xfrm flipH="1" flipV="1">
            <a:off x="4539069" y="3323410"/>
            <a:ext cx="44204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Rechte verbindingslijn 323"/>
          <p:cNvCxnSpPr>
            <a:cxnSpLocks/>
          </p:cNvCxnSpPr>
          <p:nvPr/>
        </p:nvCxnSpPr>
        <p:spPr>
          <a:xfrm>
            <a:off x="5317928" y="1683935"/>
            <a:ext cx="223032" cy="232630"/>
          </a:xfrm>
          <a:prstGeom prst="line">
            <a:avLst/>
          </a:prstGeom>
        </p:spPr>
        <p:style>
          <a:lnRef idx="1">
            <a:schemeClr val="accent1"/>
          </a:lnRef>
          <a:fillRef idx="0">
            <a:schemeClr val="accent1"/>
          </a:fillRef>
          <a:effectRef idx="0">
            <a:schemeClr val="accent1"/>
          </a:effectRef>
          <a:fontRef idx="minor">
            <a:schemeClr val="tx1"/>
          </a:fontRef>
        </p:style>
      </p:cxnSp>
      <p:sp>
        <p:nvSpPr>
          <p:cNvPr id="494" name="Ovaal 493"/>
          <p:cNvSpPr/>
          <p:nvPr/>
        </p:nvSpPr>
        <p:spPr>
          <a:xfrm>
            <a:off x="1828800" y="1285875"/>
            <a:ext cx="8529638" cy="42005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2" name="Ovaal 1"/>
          <p:cNvSpPr/>
          <p:nvPr/>
        </p:nvSpPr>
        <p:spPr>
          <a:xfrm>
            <a:off x="4937377" y="2780138"/>
            <a:ext cx="2141034" cy="112627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5199430" y="2881609"/>
            <a:ext cx="1730007" cy="923330"/>
          </a:xfrm>
          <a:prstGeom prst="rect">
            <a:avLst/>
          </a:prstGeom>
          <a:noFill/>
        </p:spPr>
        <p:txBody>
          <a:bodyPr wrap="square" rtlCol="0">
            <a:spAutoFit/>
          </a:bodyPr>
          <a:lstStyle/>
          <a:p>
            <a:pPr algn="ctr"/>
            <a:r>
              <a:rPr lang="nl-NL" dirty="0"/>
              <a:t>Mensen worden gem. 20 jaar ouder</a:t>
            </a:r>
          </a:p>
        </p:txBody>
      </p:sp>
      <p:sp>
        <p:nvSpPr>
          <p:cNvPr id="4" name="Ovaal 3"/>
          <p:cNvSpPr/>
          <p:nvPr/>
        </p:nvSpPr>
        <p:spPr>
          <a:xfrm>
            <a:off x="3551664" y="2046247"/>
            <a:ext cx="5035124" cy="2554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242888" y="228600"/>
            <a:ext cx="11530012" cy="62293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5223531" y="1729235"/>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5199428" y="1849424"/>
            <a:ext cx="1730007" cy="369332"/>
          </a:xfrm>
          <a:prstGeom prst="rect">
            <a:avLst/>
          </a:prstGeom>
          <a:noFill/>
        </p:spPr>
        <p:txBody>
          <a:bodyPr wrap="square" rtlCol="0">
            <a:spAutoFit/>
          </a:bodyPr>
          <a:lstStyle/>
          <a:p>
            <a:pPr algn="ctr"/>
            <a:r>
              <a:rPr lang="nl-NL" dirty="0"/>
              <a:t>Meer ouderen</a:t>
            </a:r>
          </a:p>
        </p:txBody>
      </p:sp>
      <p:sp>
        <p:nvSpPr>
          <p:cNvPr id="9" name="Ovaal 8"/>
          <p:cNvSpPr/>
          <p:nvPr/>
        </p:nvSpPr>
        <p:spPr>
          <a:xfrm>
            <a:off x="7369038" y="2887545"/>
            <a:ext cx="1701434" cy="917393"/>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p:cNvSpPr txBox="1"/>
          <p:nvPr/>
        </p:nvSpPr>
        <p:spPr>
          <a:xfrm>
            <a:off x="7296318" y="2940236"/>
            <a:ext cx="1918012" cy="923330"/>
          </a:xfrm>
          <a:prstGeom prst="rect">
            <a:avLst/>
          </a:prstGeom>
          <a:noFill/>
        </p:spPr>
        <p:txBody>
          <a:bodyPr wrap="square" rtlCol="0">
            <a:spAutoFit/>
          </a:bodyPr>
          <a:lstStyle/>
          <a:p>
            <a:pPr algn="ctr"/>
            <a:r>
              <a:rPr lang="nl-NL" dirty="0"/>
              <a:t>Druk op natuurlijke bronnen</a:t>
            </a:r>
          </a:p>
        </p:txBody>
      </p:sp>
      <p:sp>
        <p:nvSpPr>
          <p:cNvPr id="11" name="Ovaal 10"/>
          <p:cNvSpPr/>
          <p:nvPr/>
        </p:nvSpPr>
        <p:spPr>
          <a:xfrm>
            <a:off x="2879976" y="2887546"/>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2865689" y="2938281"/>
            <a:ext cx="1730007" cy="646331"/>
          </a:xfrm>
          <a:prstGeom prst="rect">
            <a:avLst/>
          </a:prstGeom>
          <a:noFill/>
        </p:spPr>
        <p:txBody>
          <a:bodyPr wrap="square" rtlCol="0">
            <a:spAutoFit/>
          </a:bodyPr>
          <a:lstStyle/>
          <a:p>
            <a:pPr algn="ctr"/>
            <a:r>
              <a:rPr lang="nl-NL" dirty="0"/>
              <a:t>Meer werkenden</a:t>
            </a:r>
          </a:p>
        </p:txBody>
      </p:sp>
      <p:sp>
        <p:nvSpPr>
          <p:cNvPr id="13" name="Ovaal 12"/>
          <p:cNvSpPr/>
          <p:nvPr/>
        </p:nvSpPr>
        <p:spPr>
          <a:xfrm>
            <a:off x="5213716" y="4178841"/>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5199429" y="4229576"/>
            <a:ext cx="1730007" cy="646331"/>
          </a:xfrm>
          <a:prstGeom prst="rect">
            <a:avLst/>
          </a:prstGeom>
          <a:noFill/>
        </p:spPr>
        <p:txBody>
          <a:bodyPr wrap="square" rtlCol="0">
            <a:spAutoFit/>
          </a:bodyPr>
          <a:lstStyle/>
          <a:p>
            <a:pPr algn="ctr"/>
            <a:r>
              <a:rPr lang="nl-NL" dirty="0"/>
              <a:t>Angst voor </a:t>
            </a:r>
            <a:r>
              <a:rPr lang="nl-NL" dirty="0" err="1"/>
              <a:t>overpopulatie</a:t>
            </a:r>
            <a:endParaRPr lang="nl-NL" dirty="0"/>
          </a:p>
        </p:txBody>
      </p:sp>
      <p:sp>
        <p:nvSpPr>
          <p:cNvPr id="15" name="Ovaal 14"/>
          <p:cNvSpPr/>
          <p:nvPr/>
        </p:nvSpPr>
        <p:spPr>
          <a:xfrm>
            <a:off x="4133264" y="965356"/>
            <a:ext cx="1669117" cy="933994"/>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4102818" y="1018502"/>
            <a:ext cx="1730007" cy="923330"/>
          </a:xfrm>
          <a:prstGeom prst="rect">
            <a:avLst/>
          </a:prstGeom>
          <a:noFill/>
        </p:spPr>
        <p:txBody>
          <a:bodyPr wrap="square" rtlCol="0">
            <a:spAutoFit/>
          </a:bodyPr>
          <a:lstStyle/>
          <a:p>
            <a:pPr algn="ctr"/>
            <a:r>
              <a:rPr lang="nl-NL" dirty="0"/>
              <a:t>Meer ouderwetse ideeën</a:t>
            </a:r>
          </a:p>
        </p:txBody>
      </p:sp>
      <p:sp>
        <p:nvSpPr>
          <p:cNvPr id="17" name="Ovaal 16"/>
          <p:cNvSpPr/>
          <p:nvPr/>
        </p:nvSpPr>
        <p:spPr>
          <a:xfrm>
            <a:off x="6078719" y="737621"/>
            <a:ext cx="1765119" cy="92844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p:cNvSpPr txBox="1"/>
          <p:nvPr/>
        </p:nvSpPr>
        <p:spPr>
          <a:xfrm>
            <a:off x="6078719" y="763679"/>
            <a:ext cx="1831846" cy="923330"/>
          </a:xfrm>
          <a:prstGeom prst="rect">
            <a:avLst/>
          </a:prstGeom>
          <a:noFill/>
        </p:spPr>
        <p:txBody>
          <a:bodyPr wrap="square" rtlCol="0">
            <a:spAutoFit/>
          </a:bodyPr>
          <a:lstStyle/>
          <a:p>
            <a:pPr algn="ctr"/>
            <a:r>
              <a:rPr lang="nl-NL" dirty="0"/>
              <a:t>Meer geld nodig voor sociale voorzieningen</a:t>
            </a:r>
          </a:p>
        </p:txBody>
      </p:sp>
      <p:sp>
        <p:nvSpPr>
          <p:cNvPr id="19" name="Ovaal 18"/>
          <p:cNvSpPr/>
          <p:nvPr/>
        </p:nvSpPr>
        <p:spPr>
          <a:xfrm>
            <a:off x="2501967" y="1440403"/>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p:cNvSpPr txBox="1"/>
          <p:nvPr/>
        </p:nvSpPr>
        <p:spPr>
          <a:xfrm>
            <a:off x="2466250" y="1633878"/>
            <a:ext cx="1730007" cy="369332"/>
          </a:xfrm>
          <a:prstGeom prst="rect">
            <a:avLst/>
          </a:prstGeom>
          <a:noFill/>
        </p:spPr>
        <p:txBody>
          <a:bodyPr wrap="square" rtlCol="0">
            <a:spAutoFit/>
          </a:bodyPr>
          <a:lstStyle/>
          <a:p>
            <a:pPr algn="ctr"/>
            <a:r>
              <a:rPr lang="nl-NL" dirty="0"/>
              <a:t>Meer wijsheid</a:t>
            </a:r>
          </a:p>
        </p:txBody>
      </p:sp>
      <p:sp>
        <p:nvSpPr>
          <p:cNvPr id="21" name="Ovaal 20"/>
          <p:cNvSpPr/>
          <p:nvPr/>
        </p:nvSpPr>
        <p:spPr>
          <a:xfrm>
            <a:off x="1286485" y="2284367"/>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p:cNvSpPr txBox="1"/>
          <p:nvPr/>
        </p:nvSpPr>
        <p:spPr>
          <a:xfrm>
            <a:off x="1272198" y="2335102"/>
            <a:ext cx="1730007" cy="646331"/>
          </a:xfrm>
          <a:prstGeom prst="rect">
            <a:avLst/>
          </a:prstGeom>
          <a:noFill/>
        </p:spPr>
        <p:txBody>
          <a:bodyPr wrap="square" rtlCol="0">
            <a:spAutoFit/>
          </a:bodyPr>
          <a:lstStyle/>
          <a:p>
            <a:pPr algn="ctr"/>
            <a:r>
              <a:rPr lang="nl-NL" dirty="0"/>
              <a:t>Minder werk voor jongeren</a:t>
            </a:r>
          </a:p>
        </p:txBody>
      </p:sp>
      <p:sp>
        <p:nvSpPr>
          <p:cNvPr id="23" name="Ovaal 22"/>
          <p:cNvSpPr/>
          <p:nvPr/>
        </p:nvSpPr>
        <p:spPr>
          <a:xfrm>
            <a:off x="1108326" y="3345334"/>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p:cNvSpPr txBox="1"/>
          <p:nvPr/>
        </p:nvSpPr>
        <p:spPr>
          <a:xfrm>
            <a:off x="1094039" y="3521655"/>
            <a:ext cx="1730007" cy="369332"/>
          </a:xfrm>
          <a:prstGeom prst="rect">
            <a:avLst/>
          </a:prstGeom>
          <a:noFill/>
        </p:spPr>
        <p:txBody>
          <a:bodyPr wrap="square" rtlCol="0">
            <a:spAutoFit/>
          </a:bodyPr>
          <a:lstStyle/>
          <a:p>
            <a:pPr algn="ctr"/>
            <a:r>
              <a:rPr lang="nl-NL" dirty="0"/>
              <a:t>Meer vrije tijd</a:t>
            </a:r>
          </a:p>
        </p:txBody>
      </p:sp>
      <p:sp>
        <p:nvSpPr>
          <p:cNvPr id="25" name="Ovaal 24"/>
          <p:cNvSpPr/>
          <p:nvPr/>
        </p:nvSpPr>
        <p:spPr>
          <a:xfrm>
            <a:off x="3568041" y="4836179"/>
            <a:ext cx="1715721" cy="953321"/>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p:cNvSpPr txBox="1"/>
          <p:nvPr/>
        </p:nvSpPr>
        <p:spPr>
          <a:xfrm>
            <a:off x="3588884" y="4941211"/>
            <a:ext cx="1730007" cy="923330"/>
          </a:xfrm>
          <a:prstGeom prst="rect">
            <a:avLst/>
          </a:prstGeom>
          <a:noFill/>
        </p:spPr>
        <p:txBody>
          <a:bodyPr wrap="square" rtlCol="0">
            <a:spAutoFit/>
          </a:bodyPr>
          <a:lstStyle/>
          <a:p>
            <a:pPr algn="ctr"/>
            <a:r>
              <a:rPr lang="nl-NL" dirty="0"/>
              <a:t>Druk om minder kinderen te krijgen</a:t>
            </a:r>
          </a:p>
        </p:txBody>
      </p:sp>
      <p:sp>
        <p:nvSpPr>
          <p:cNvPr id="27" name="Ovaal 26"/>
          <p:cNvSpPr/>
          <p:nvPr/>
        </p:nvSpPr>
        <p:spPr>
          <a:xfrm>
            <a:off x="9136246" y="3470920"/>
            <a:ext cx="1679827" cy="1001068"/>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p:cNvSpPr txBox="1"/>
          <p:nvPr/>
        </p:nvSpPr>
        <p:spPr>
          <a:xfrm>
            <a:off x="9107497" y="3480889"/>
            <a:ext cx="1730007" cy="923330"/>
          </a:xfrm>
          <a:prstGeom prst="rect">
            <a:avLst/>
          </a:prstGeom>
          <a:noFill/>
        </p:spPr>
        <p:txBody>
          <a:bodyPr wrap="square" rtlCol="0">
            <a:spAutoFit/>
          </a:bodyPr>
          <a:lstStyle/>
          <a:p>
            <a:pPr algn="ctr"/>
            <a:r>
              <a:rPr lang="nl-NL" dirty="0"/>
              <a:t>Pogingen </a:t>
            </a:r>
          </a:p>
          <a:p>
            <a:pPr algn="ctr"/>
            <a:r>
              <a:rPr lang="nl-NL" dirty="0"/>
              <a:t>verder te verduurzamen</a:t>
            </a:r>
          </a:p>
        </p:txBody>
      </p:sp>
      <p:sp>
        <p:nvSpPr>
          <p:cNvPr id="29" name="Ovaal 28"/>
          <p:cNvSpPr/>
          <p:nvPr/>
        </p:nvSpPr>
        <p:spPr>
          <a:xfrm>
            <a:off x="9084759" y="2410126"/>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p:cNvSpPr txBox="1"/>
          <p:nvPr/>
        </p:nvSpPr>
        <p:spPr>
          <a:xfrm>
            <a:off x="9070472" y="2460861"/>
            <a:ext cx="1730007" cy="646331"/>
          </a:xfrm>
          <a:prstGeom prst="rect">
            <a:avLst/>
          </a:prstGeom>
          <a:noFill/>
        </p:spPr>
        <p:txBody>
          <a:bodyPr wrap="square" rtlCol="0">
            <a:spAutoFit/>
          </a:bodyPr>
          <a:lstStyle/>
          <a:p>
            <a:pPr algn="ctr"/>
            <a:r>
              <a:rPr lang="nl-NL" dirty="0"/>
              <a:t>Duurdere producten</a:t>
            </a:r>
          </a:p>
        </p:txBody>
      </p:sp>
      <p:sp>
        <p:nvSpPr>
          <p:cNvPr id="31" name="Ovaal 30"/>
          <p:cNvSpPr/>
          <p:nvPr/>
        </p:nvSpPr>
        <p:spPr>
          <a:xfrm>
            <a:off x="3221656" y="145230"/>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p:cNvSpPr txBox="1"/>
          <p:nvPr/>
        </p:nvSpPr>
        <p:spPr>
          <a:xfrm>
            <a:off x="3188518" y="196155"/>
            <a:ext cx="1730007" cy="646331"/>
          </a:xfrm>
          <a:prstGeom prst="rect">
            <a:avLst/>
          </a:prstGeom>
          <a:noFill/>
        </p:spPr>
        <p:txBody>
          <a:bodyPr wrap="square" rtlCol="0">
            <a:spAutoFit/>
          </a:bodyPr>
          <a:lstStyle/>
          <a:p>
            <a:pPr algn="ctr"/>
            <a:r>
              <a:rPr lang="nl-NL" dirty="0"/>
              <a:t>Minder innovatie</a:t>
            </a:r>
          </a:p>
        </p:txBody>
      </p:sp>
      <p:sp>
        <p:nvSpPr>
          <p:cNvPr id="33" name="Ovaal 32"/>
          <p:cNvSpPr/>
          <p:nvPr/>
        </p:nvSpPr>
        <p:spPr>
          <a:xfrm>
            <a:off x="1215311" y="537544"/>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p:cNvSpPr txBox="1"/>
          <p:nvPr/>
        </p:nvSpPr>
        <p:spPr>
          <a:xfrm>
            <a:off x="1212617" y="588808"/>
            <a:ext cx="1730007" cy="646331"/>
          </a:xfrm>
          <a:prstGeom prst="rect">
            <a:avLst/>
          </a:prstGeom>
          <a:noFill/>
        </p:spPr>
        <p:txBody>
          <a:bodyPr wrap="square" rtlCol="0">
            <a:spAutoFit/>
          </a:bodyPr>
          <a:lstStyle/>
          <a:p>
            <a:pPr algn="ctr"/>
            <a:r>
              <a:rPr lang="nl-NL" dirty="0"/>
              <a:t>Minder slechte beslissingen</a:t>
            </a:r>
          </a:p>
        </p:txBody>
      </p:sp>
      <p:sp>
        <p:nvSpPr>
          <p:cNvPr id="35" name="Ovaal 34"/>
          <p:cNvSpPr/>
          <p:nvPr/>
        </p:nvSpPr>
        <p:spPr>
          <a:xfrm>
            <a:off x="41690" y="1486478"/>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p:cNvSpPr txBox="1"/>
          <p:nvPr/>
        </p:nvSpPr>
        <p:spPr>
          <a:xfrm>
            <a:off x="27403" y="1537213"/>
            <a:ext cx="1730007" cy="646331"/>
          </a:xfrm>
          <a:prstGeom prst="rect">
            <a:avLst/>
          </a:prstGeom>
          <a:noFill/>
        </p:spPr>
        <p:txBody>
          <a:bodyPr wrap="square" rtlCol="0">
            <a:spAutoFit/>
          </a:bodyPr>
          <a:lstStyle/>
          <a:p>
            <a:pPr algn="ctr"/>
            <a:r>
              <a:rPr lang="nl-NL" dirty="0"/>
              <a:t>Meer boze jongeren</a:t>
            </a:r>
          </a:p>
        </p:txBody>
      </p:sp>
      <p:sp>
        <p:nvSpPr>
          <p:cNvPr id="37" name="Ovaal 36"/>
          <p:cNvSpPr/>
          <p:nvPr/>
        </p:nvSpPr>
        <p:spPr>
          <a:xfrm>
            <a:off x="77385" y="4083136"/>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kstvak 37"/>
          <p:cNvSpPr txBox="1"/>
          <p:nvPr/>
        </p:nvSpPr>
        <p:spPr>
          <a:xfrm>
            <a:off x="63098" y="4133871"/>
            <a:ext cx="1730007" cy="646331"/>
          </a:xfrm>
          <a:prstGeom prst="rect">
            <a:avLst/>
          </a:prstGeom>
          <a:noFill/>
        </p:spPr>
        <p:txBody>
          <a:bodyPr wrap="square" rtlCol="0">
            <a:spAutoFit/>
          </a:bodyPr>
          <a:lstStyle/>
          <a:p>
            <a:pPr algn="ctr"/>
            <a:r>
              <a:rPr lang="nl-NL" dirty="0"/>
              <a:t>Kinderopvang door ouderen</a:t>
            </a:r>
          </a:p>
        </p:txBody>
      </p:sp>
      <p:sp>
        <p:nvSpPr>
          <p:cNvPr id="39" name="Ovaal 38"/>
          <p:cNvSpPr/>
          <p:nvPr/>
        </p:nvSpPr>
        <p:spPr>
          <a:xfrm>
            <a:off x="836124" y="4920549"/>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p:cNvSpPr txBox="1"/>
          <p:nvPr/>
        </p:nvSpPr>
        <p:spPr>
          <a:xfrm>
            <a:off x="849237" y="5109784"/>
            <a:ext cx="1730007" cy="369332"/>
          </a:xfrm>
          <a:prstGeom prst="rect">
            <a:avLst/>
          </a:prstGeom>
          <a:noFill/>
        </p:spPr>
        <p:txBody>
          <a:bodyPr wrap="square" rtlCol="0">
            <a:spAutoFit/>
          </a:bodyPr>
          <a:lstStyle/>
          <a:p>
            <a:pPr algn="ctr"/>
            <a:r>
              <a:rPr lang="nl-NL" dirty="0"/>
              <a:t>Drukkere parken</a:t>
            </a:r>
          </a:p>
        </p:txBody>
      </p:sp>
      <p:sp>
        <p:nvSpPr>
          <p:cNvPr id="41" name="Ovaal 40"/>
          <p:cNvSpPr/>
          <p:nvPr/>
        </p:nvSpPr>
        <p:spPr>
          <a:xfrm>
            <a:off x="7420526" y="100998"/>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p:cNvSpPr txBox="1"/>
          <p:nvPr/>
        </p:nvSpPr>
        <p:spPr>
          <a:xfrm>
            <a:off x="7360976" y="167223"/>
            <a:ext cx="1730007" cy="646331"/>
          </a:xfrm>
          <a:prstGeom prst="rect">
            <a:avLst/>
          </a:prstGeom>
          <a:noFill/>
        </p:spPr>
        <p:txBody>
          <a:bodyPr wrap="square" rtlCol="0">
            <a:spAutoFit/>
          </a:bodyPr>
          <a:lstStyle/>
          <a:p>
            <a:pPr algn="ctr"/>
            <a:r>
              <a:rPr lang="nl-NL" dirty="0"/>
              <a:t>Hogere belastingen</a:t>
            </a:r>
          </a:p>
        </p:txBody>
      </p:sp>
      <p:sp>
        <p:nvSpPr>
          <p:cNvPr id="43" name="Ovaal 42"/>
          <p:cNvSpPr/>
          <p:nvPr/>
        </p:nvSpPr>
        <p:spPr>
          <a:xfrm>
            <a:off x="8991015" y="766515"/>
            <a:ext cx="1715721" cy="747802"/>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Tekstvak 43"/>
          <p:cNvSpPr txBox="1"/>
          <p:nvPr/>
        </p:nvSpPr>
        <p:spPr>
          <a:xfrm>
            <a:off x="8976728" y="817250"/>
            <a:ext cx="1730007" cy="646331"/>
          </a:xfrm>
          <a:prstGeom prst="rect">
            <a:avLst/>
          </a:prstGeom>
          <a:noFill/>
        </p:spPr>
        <p:txBody>
          <a:bodyPr wrap="square" rtlCol="0">
            <a:spAutoFit/>
          </a:bodyPr>
          <a:lstStyle/>
          <a:p>
            <a:pPr algn="ctr"/>
            <a:r>
              <a:rPr lang="nl-NL" dirty="0"/>
              <a:t>Meer banen in ouderenzorg</a:t>
            </a:r>
          </a:p>
        </p:txBody>
      </p:sp>
      <p:cxnSp>
        <p:nvCxnSpPr>
          <p:cNvPr id="46" name="Rechte verbindingslijn 45"/>
          <p:cNvCxnSpPr>
            <a:stCxn id="2" idx="0"/>
          </p:cNvCxnSpPr>
          <p:nvPr/>
        </p:nvCxnSpPr>
        <p:spPr>
          <a:xfrm flipH="1" flipV="1">
            <a:off x="6004235" y="2464701"/>
            <a:ext cx="3659" cy="315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stCxn id="47" idx="0"/>
          </p:cNvCxnSpPr>
          <p:nvPr/>
        </p:nvCxnSpPr>
        <p:spPr>
          <a:xfrm flipV="1">
            <a:off x="7045566" y="3282743"/>
            <a:ext cx="309185" cy="14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Rechte verbindingslijn 309"/>
          <p:cNvCxnSpPr/>
          <p:nvPr/>
        </p:nvCxnSpPr>
        <p:spPr>
          <a:xfrm flipH="1">
            <a:off x="6004235" y="3932790"/>
            <a:ext cx="4702" cy="259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Rechte verbindingslijn 314"/>
          <p:cNvCxnSpPr>
            <a:cxnSpLocks/>
            <a:stCxn id="9" idx="5"/>
          </p:cNvCxnSpPr>
          <p:nvPr/>
        </p:nvCxnSpPr>
        <p:spPr>
          <a:xfrm>
            <a:off x="8821303" y="3670589"/>
            <a:ext cx="376688" cy="12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Rechte verbindingslijn 317"/>
          <p:cNvCxnSpPr/>
          <p:nvPr/>
        </p:nvCxnSpPr>
        <p:spPr>
          <a:xfrm flipV="1">
            <a:off x="8940663" y="2938281"/>
            <a:ext cx="188179" cy="125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Rechte verbindingslijn 319"/>
          <p:cNvCxnSpPr/>
          <p:nvPr/>
        </p:nvCxnSpPr>
        <p:spPr>
          <a:xfrm flipH="1">
            <a:off x="6439830" y="1597687"/>
            <a:ext cx="80091" cy="16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Rechte verbindingslijn 327"/>
          <p:cNvCxnSpPr>
            <a:stCxn id="328" idx="0"/>
            <a:endCxn id="20" idx="3"/>
          </p:cNvCxnSpPr>
          <p:nvPr/>
        </p:nvCxnSpPr>
        <p:spPr>
          <a:xfrm flipH="1" flipV="1">
            <a:off x="4196257" y="1818544"/>
            <a:ext cx="1037090" cy="296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7" name="Rechte verbindingslijn 466"/>
          <p:cNvCxnSpPr/>
          <p:nvPr/>
        </p:nvCxnSpPr>
        <p:spPr>
          <a:xfrm>
            <a:off x="2865688" y="2868019"/>
            <a:ext cx="188006" cy="132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0" name="Rechte verbindingslijn 469"/>
          <p:cNvCxnSpPr/>
          <p:nvPr/>
        </p:nvCxnSpPr>
        <p:spPr>
          <a:xfrm flipV="1">
            <a:off x="2743722" y="3452900"/>
            <a:ext cx="221107" cy="105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2" name="Rechte verbindingslijn 471"/>
          <p:cNvCxnSpPr>
            <a:cxnSpLocks/>
          </p:cNvCxnSpPr>
          <p:nvPr/>
        </p:nvCxnSpPr>
        <p:spPr>
          <a:xfrm flipV="1">
            <a:off x="5108713" y="4780202"/>
            <a:ext cx="209215" cy="248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5" name="Rechte verbindingslijn 474"/>
          <p:cNvCxnSpPr/>
          <p:nvPr/>
        </p:nvCxnSpPr>
        <p:spPr>
          <a:xfrm flipH="1">
            <a:off x="1872296" y="4112046"/>
            <a:ext cx="225701" cy="808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8" name="Rechte verbindingslijn 477"/>
          <p:cNvCxnSpPr/>
          <p:nvPr/>
        </p:nvCxnSpPr>
        <p:spPr>
          <a:xfrm flipH="1">
            <a:off x="1322838" y="4011931"/>
            <a:ext cx="76498" cy="116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0" name="Rechte verbindingslijn 479"/>
          <p:cNvCxnSpPr/>
          <p:nvPr/>
        </p:nvCxnSpPr>
        <p:spPr>
          <a:xfrm flipH="1" flipV="1">
            <a:off x="1322838" y="2199460"/>
            <a:ext cx="139081" cy="206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2" name="Rechte verbindingslijn 481"/>
          <p:cNvCxnSpPr/>
          <p:nvPr/>
        </p:nvCxnSpPr>
        <p:spPr>
          <a:xfrm>
            <a:off x="2268904" y="1317980"/>
            <a:ext cx="310340" cy="365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5" name="Rechte verbindingslijn 484"/>
          <p:cNvCxnSpPr/>
          <p:nvPr/>
        </p:nvCxnSpPr>
        <p:spPr>
          <a:xfrm>
            <a:off x="4418757" y="867854"/>
            <a:ext cx="96967" cy="182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8" name="Rechte verbindingslijn 487"/>
          <p:cNvCxnSpPr>
            <a:endCxn id="41" idx="3"/>
          </p:cNvCxnSpPr>
          <p:nvPr/>
        </p:nvCxnSpPr>
        <p:spPr>
          <a:xfrm flipV="1">
            <a:off x="7420526" y="739287"/>
            <a:ext cx="251262" cy="77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1" name="Rechte verbindingslijn 490"/>
          <p:cNvCxnSpPr>
            <a:endCxn id="44" idx="1"/>
          </p:cNvCxnSpPr>
          <p:nvPr/>
        </p:nvCxnSpPr>
        <p:spPr>
          <a:xfrm>
            <a:off x="7818298" y="1135142"/>
            <a:ext cx="1158430" cy="52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21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dirty="0">
                <a:solidFill>
                  <a:srgbClr val="A7FF00"/>
                </a:solidFill>
              </a:rPr>
              <a:t>Toepassen Futures Wheel voor jouw Stad van de Toekomst </a:t>
            </a:r>
          </a:p>
        </p:txBody>
      </p:sp>
      <p:sp>
        <p:nvSpPr>
          <p:cNvPr id="7" name="Tijdelijke aanduiding voor inhoud 6">
            <a:extLst>
              <a:ext uri="{FF2B5EF4-FFF2-40B4-BE49-F238E27FC236}">
                <a16:creationId xmlns:a16="http://schemas.microsoft.com/office/drawing/2014/main" id="{C8A85326-CA4B-444F-8E27-91B0C3971394}"/>
              </a:ext>
            </a:extLst>
          </p:cNvPr>
          <p:cNvSpPr>
            <a:spLocks noGrp="1"/>
          </p:cNvSpPr>
          <p:nvPr>
            <p:ph idx="1"/>
          </p:nvPr>
        </p:nvSpPr>
        <p:spPr>
          <a:xfrm>
            <a:off x="838200" y="1419726"/>
            <a:ext cx="10515600" cy="4981074"/>
          </a:xfrm>
        </p:spPr>
        <p:txBody>
          <a:bodyPr>
            <a:normAutofit/>
          </a:bodyPr>
          <a:lstStyle/>
          <a:p>
            <a:pPr marL="0" indent="0">
              <a:buNone/>
            </a:pPr>
            <a:endParaRPr lang="nl-NL" sz="2000" dirty="0">
              <a:solidFill>
                <a:srgbClr val="000644"/>
              </a:solidFill>
              <a:latin typeface="+mj-lt"/>
            </a:endParaRPr>
          </a:p>
          <a:p>
            <a:r>
              <a:rPr lang="nl-NL" sz="2000" b="1" dirty="0">
                <a:solidFill>
                  <a:srgbClr val="000644"/>
                </a:solidFill>
              </a:rPr>
              <a:t>Lifestyle</a:t>
            </a:r>
            <a:r>
              <a:rPr lang="nl-NL" sz="2000" dirty="0">
                <a:solidFill>
                  <a:srgbClr val="000644"/>
                </a:solidFill>
              </a:rPr>
              <a:t> | kies een belangrijke trend/ontwikkeling m.b.t. de gezonde leefomgeving en de gezonde maatschappij.</a:t>
            </a:r>
          </a:p>
          <a:p>
            <a:r>
              <a:rPr lang="nl-NL" sz="2000" b="1" dirty="0">
                <a:solidFill>
                  <a:srgbClr val="000644"/>
                </a:solidFill>
              </a:rPr>
              <a:t>Stad en wijk </a:t>
            </a:r>
            <a:r>
              <a:rPr lang="nl-NL" sz="2000" dirty="0">
                <a:solidFill>
                  <a:srgbClr val="000644"/>
                </a:solidFill>
              </a:rPr>
              <a:t>| kies een belangrijke trend/ontwikkeling m.b.t. de sociale stad met de focus op participatie en een verbinding naar groen en duurzaam.</a:t>
            </a:r>
          </a:p>
          <a:p>
            <a:r>
              <a:rPr lang="nl-NL" sz="2000" b="1" dirty="0">
                <a:solidFill>
                  <a:srgbClr val="000644"/>
                </a:solidFill>
              </a:rPr>
              <a:t>Vrijetijd </a:t>
            </a:r>
            <a:r>
              <a:rPr lang="nl-NL" sz="2000" dirty="0">
                <a:solidFill>
                  <a:srgbClr val="000644"/>
                </a:solidFill>
              </a:rPr>
              <a:t>| kies een belangrijke trend/ontwikkeling m.b.t. de (duurzame) vrijetijdsbesteding en organisatie daarvan.</a:t>
            </a:r>
          </a:p>
          <a:p>
            <a:r>
              <a:rPr lang="nl-NL" sz="2000" b="1" dirty="0">
                <a:solidFill>
                  <a:srgbClr val="000644"/>
                </a:solidFill>
              </a:rPr>
              <a:t>Water en energie </a:t>
            </a:r>
            <a:r>
              <a:rPr lang="nl-NL" sz="2000" dirty="0">
                <a:solidFill>
                  <a:srgbClr val="000644"/>
                </a:solidFill>
              </a:rPr>
              <a:t>| kies een belangrijke trend/ontwikkeling m.b.t. een duurzame water- en energievoorziening en de wijze waarop de maatschappij hiermee omgaat. </a:t>
            </a:r>
          </a:p>
          <a:p>
            <a:r>
              <a:rPr lang="nl-NL" sz="2000" b="1" dirty="0">
                <a:solidFill>
                  <a:srgbClr val="000644"/>
                </a:solidFill>
              </a:rPr>
              <a:t>Circulaire economie </a:t>
            </a:r>
            <a:r>
              <a:rPr lang="nl-NL" sz="2000" dirty="0">
                <a:solidFill>
                  <a:srgbClr val="000644"/>
                </a:solidFill>
              </a:rPr>
              <a:t>| kies een belangrijke trend/ontwikkeling m.b.t. de beschikbaarheid van grondstoffen en de wijze waarop de maatschappij hiermee omgaat. </a:t>
            </a:r>
          </a:p>
          <a:p>
            <a:endParaRPr lang="nl-NL" dirty="0">
              <a:solidFill>
                <a:srgbClr val="000644"/>
              </a:solidFill>
              <a:latin typeface="Georgia" panose="02040502050405020303" pitchFamily="18" charset="0"/>
            </a:endParaRPr>
          </a:p>
        </p:txBody>
      </p:sp>
    </p:spTree>
    <p:extLst>
      <p:ext uri="{BB962C8B-B14F-4D97-AF65-F5344CB8AC3E}">
        <p14:creationId xmlns:p14="http://schemas.microsoft.com/office/powerpoint/2010/main" val="4457508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67E183-EB10-4635-B800-A8621F2BAD5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4C6182-F19E-4203-A7D8-DD6C5BDA1142}">
  <ds:schemaRefs>
    <ds:schemaRef ds:uri="http://schemas.microsoft.com/sharepoint/v3/contenttype/forms"/>
  </ds:schemaRefs>
</ds:datastoreItem>
</file>

<file path=customXml/itemProps3.xml><?xml version="1.0" encoding="utf-8"?>
<ds:datastoreItem xmlns:ds="http://schemas.openxmlformats.org/officeDocument/2006/customXml" ds:itemID="{C8149FB8-E909-4F1C-A07C-4F9D65450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TotalTime>
  <Words>615</Words>
  <Application>Microsoft Office PowerPoint</Application>
  <PresentationFormat>Breedbeeld</PresentationFormat>
  <Paragraphs>83</Paragraphs>
  <Slides>11</Slides>
  <Notes>4</Notes>
  <HiddenSlides>1</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11</vt:i4>
      </vt:variant>
    </vt:vector>
  </HeadingPairs>
  <TitlesOfParts>
    <vt:vector size="21" baseType="lpstr">
      <vt:lpstr>Arial</vt:lpstr>
      <vt:lpstr>Arial Black</vt:lpstr>
      <vt:lpstr>Calibri</vt:lpstr>
      <vt:lpstr>Calibri Light</vt:lpstr>
      <vt:lpstr>Georgia</vt:lpstr>
      <vt:lpstr>Helvetica Light</vt:lpstr>
      <vt:lpstr>Roboto</vt:lpstr>
      <vt:lpstr>Roboto-Regular</vt:lpstr>
      <vt:lpstr>Kantoorthema</vt:lpstr>
      <vt:lpstr>Yuverta</vt:lpstr>
      <vt:lpstr>Futures Wheel</vt:lpstr>
      <vt:lpstr>PowerPoint-presentatie</vt:lpstr>
      <vt:lpstr>PowerPoint-presentatie</vt:lpstr>
      <vt:lpstr>PowerPoint-presentatie</vt:lpstr>
      <vt:lpstr>PowerPoint-presentatie</vt:lpstr>
      <vt:lpstr>PowerPoint-presentatie</vt:lpstr>
      <vt:lpstr>PowerPoint-presentatie</vt:lpstr>
      <vt:lpstr>PowerPoint-presentatie</vt:lpstr>
      <vt:lpstr>Toepassen Futures Wheel voor jouw Stad van de Toekomst </vt:lpstr>
      <vt:lpstr>Futures wheel voor jouw specialisatie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3</cp:revision>
  <dcterms:created xsi:type="dcterms:W3CDTF">2021-11-30T14:12:15Z</dcterms:created>
  <dcterms:modified xsi:type="dcterms:W3CDTF">2022-02-21T14:40:23Z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