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4" r:id="rId5"/>
    <p:sldId id="259" r:id="rId6"/>
    <p:sldId id="27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41F"/>
    <a:srgbClr val="61C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45DB1-AB4D-40BE-B14E-B47C2588CD7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B89B8E4-7B34-4A15-A600-9F9F23125303}">
      <dgm:prSet phldrT="[Tekst]" custT="1"/>
      <dgm:spPr/>
      <dgm:t>
        <a:bodyPr/>
        <a:lstStyle/>
        <a:p>
          <a:r>
            <a:rPr lang="nl-NL" sz="2800" dirty="0"/>
            <a:t>Informatie over het leerproces ‘67</a:t>
          </a:r>
        </a:p>
      </dgm:t>
    </dgm:pt>
    <dgm:pt modelId="{943771D1-5B3C-4CD9-BB11-9EF6BF39CB49}" type="parTrans" cxnId="{F2BD5C73-7397-49B5-8B6D-F4D22B153165}">
      <dgm:prSet/>
      <dgm:spPr/>
      <dgm:t>
        <a:bodyPr/>
        <a:lstStyle/>
        <a:p>
          <a:endParaRPr lang="nl-NL"/>
        </a:p>
      </dgm:t>
    </dgm:pt>
    <dgm:pt modelId="{A1C04B06-22DA-41BE-96E9-B3FBB38C5662}" type="sibTrans" cxnId="{F2BD5C73-7397-49B5-8B6D-F4D22B153165}">
      <dgm:prSet/>
      <dgm:spPr/>
      <dgm:t>
        <a:bodyPr/>
        <a:lstStyle/>
        <a:p>
          <a:endParaRPr lang="nl-NL"/>
        </a:p>
      </dgm:t>
    </dgm:pt>
    <dgm:pt modelId="{90D8D079-1F67-41F8-A4C2-26153B79E202}">
      <dgm:prSet phldrT="[Tekst]" custT="1"/>
      <dgm:spPr/>
      <dgm:t>
        <a:bodyPr/>
        <a:lstStyle/>
        <a:p>
          <a:r>
            <a:rPr lang="nl-NL" sz="2800" dirty="0"/>
            <a:t>..die leraren kunnen gebruiken voor onderwijs-beslissingen ‘87</a:t>
          </a:r>
        </a:p>
      </dgm:t>
    </dgm:pt>
    <dgm:pt modelId="{74D1631D-51EB-4293-95B8-409D26ABD469}" type="parTrans" cxnId="{8EAF2699-0A67-4BC3-96B5-34BBAB4B1DCA}">
      <dgm:prSet/>
      <dgm:spPr/>
      <dgm:t>
        <a:bodyPr/>
        <a:lstStyle/>
        <a:p>
          <a:endParaRPr lang="nl-NL"/>
        </a:p>
      </dgm:t>
    </dgm:pt>
    <dgm:pt modelId="{5CE26AC2-61B0-45DF-B176-A71AA709CAFC}" type="sibTrans" cxnId="{8EAF2699-0A67-4BC3-96B5-34BBAB4B1DCA}">
      <dgm:prSet/>
      <dgm:spPr/>
      <dgm:t>
        <a:bodyPr/>
        <a:lstStyle/>
        <a:p>
          <a:endParaRPr lang="nl-NL"/>
        </a:p>
      </dgm:t>
    </dgm:pt>
    <dgm:pt modelId="{10F5EA00-2624-4FB4-A76F-518225D5E32A}">
      <dgm:prSet phldrT="[Tekst]" custT="1"/>
      <dgm:spPr/>
      <dgm:t>
        <a:bodyPr/>
        <a:lstStyle/>
        <a:p>
          <a:r>
            <a:rPr lang="nl-NL" sz="2800" dirty="0"/>
            <a:t>..en leerlingen kunnen gebruiken om hun leren te verbeteren ‘07</a:t>
          </a:r>
        </a:p>
      </dgm:t>
    </dgm:pt>
    <dgm:pt modelId="{9A439BB9-17B8-45AD-AF6A-340B0DC0A6AB}" type="parTrans" cxnId="{39D02D7F-F8E7-42F4-A661-3A81CC99BEF3}">
      <dgm:prSet/>
      <dgm:spPr/>
      <dgm:t>
        <a:bodyPr/>
        <a:lstStyle/>
        <a:p>
          <a:endParaRPr lang="nl-NL"/>
        </a:p>
      </dgm:t>
    </dgm:pt>
    <dgm:pt modelId="{0F1A144E-FDCF-4A1F-B72D-4EDAB8B152D2}" type="sibTrans" cxnId="{39D02D7F-F8E7-42F4-A661-3A81CC99BEF3}">
      <dgm:prSet/>
      <dgm:spPr/>
      <dgm:t>
        <a:bodyPr/>
        <a:lstStyle/>
        <a:p>
          <a:endParaRPr lang="nl-NL"/>
        </a:p>
      </dgm:t>
    </dgm:pt>
    <dgm:pt modelId="{6C6D6946-8E90-4F95-BE0D-920B345A9E3D}">
      <dgm:prSet custT="1"/>
      <dgm:spPr/>
      <dgm:t>
        <a:bodyPr/>
        <a:lstStyle/>
        <a:p>
          <a:r>
            <a:rPr lang="nl-NL" sz="2800" dirty="0"/>
            <a:t>…en leerlingen motiveert</a:t>
          </a:r>
        </a:p>
      </dgm:t>
    </dgm:pt>
    <dgm:pt modelId="{D808C043-9256-49DE-B496-A291E123AB17}" type="parTrans" cxnId="{DEB59E6A-8FCF-4D21-84D5-CB5FEDE1F2B8}">
      <dgm:prSet/>
      <dgm:spPr/>
      <dgm:t>
        <a:bodyPr/>
        <a:lstStyle/>
        <a:p>
          <a:endParaRPr lang="nl-NL"/>
        </a:p>
      </dgm:t>
    </dgm:pt>
    <dgm:pt modelId="{85648C30-A3FA-47DE-B177-AFCC159C942F}" type="sibTrans" cxnId="{DEB59E6A-8FCF-4D21-84D5-CB5FEDE1F2B8}">
      <dgm:prSet/>
      <dgm:spPr/>
      <dgm:t>
        <a:bodyPr/>
        <a:lstStyle/>
        <a:p>
          <a:endParaRPr lang="nl-NL"/>
        </a:p>
      </dgm:t>
    </dgm:pt>
    <dgm:pt modelId="{DBEA1E96-2313-48BA-9714-2B17E8694A8A}" type="pres">
      <dgm:prSet presAssocID="{91B45DB1-AB4D-40BE-B14E-B47C2588CD7C}" presName="arrowDiagram" presStyleCnt="0">
        <dgm:presLayoutVars>
          <dgm:chMax val="5"/>
          <dgm:dir/>
          <dgm:resizeHandles val="exact"/>
        </dgm:presLayoutVars>
      </dgm:prSet>
      <dgm:spPr/>
    </dgm:pt>
    <dgm:pt modelId="{014A61F4-8524-4EA6-97B7-97D487E7238A}" type="pres">
      <dgm:prSet presAssocID="{91B45DB1-AB4D-40BE-B14E-B47C2588CD7C}" presName="arrow" presStyleLbl="bgShp" presStyleIdx="0" presStyleCnt="1" custScaleX="127501"/>
      <dgm:spPr>
        <a:solidFill>
          <a:schemeClr val="accent6">
            <a:lumMod val="20000"/>
            <a:lumOff val="80000"/>
          </a:schemeClr>
        </a:solidFill>
      </dgm:spPr>
    </dgm:pt>
    <dgm:pt modelId="{E58DA264-EDB1-4928-A0C6-B0409AE1A1AA}" type="pres">
      <dgm:prSet presAssocID="{91B45DB1-AB4D-40BE-B14E-B47C2588CD7C}" presName="arrowDiagram4" presStyleCnt="0"/>
      <dgm:spPr/>
    </dgm:pt>
    <dgm:pt modelId="{700CFDDD-9645-46AA-BF23-83D8FDC91390}" type="pres">
      <dgm:prSet presAssocID="{3B89B8E4-7B34-4A15-A600-9F9F23125303}" presName="bullet4a" presStyleLbl="node1" presStyleIdx="0" presStyleCnt="4" custLinFactX="-200000" custLinFactNeighborX="-230234" custLinFactNeighborY="-46935"/>
      <dgm:spPr>
        <a:solidFill>
          <a:srgbClr val="2E841F"/>
        </a:solidFill>
      </dgm:spPr>
    </dgm:pt>
    <dgm:pt modelId="{2164D54A-DEFF-4457-AC23-F9593D97EA3A}" type="pres">
      <dgm:prSet presAssocID="{3B89B8E4-7B34-4A15-A600-9F9F23125303}" presName="textBox4a" presStyleLbl="revTx" presStyleIdx="0" presStyleCnt="4" custScaleX="177978" custLinFactNeighborX="-48399" custLinFactNeighborY="15724">
        <dgm:presLayoutVars>
          <dgm:bulletEnabled val="1"/>
        </dgm:presLayoutVars>
      </dgm:prSet>
      <dgm:spPr/>
    </dgm:pt>
    <dgm:pt modelId="{278FFF3F-9A79-4693-A61F-845C48DEC0DB}" type="pres">
      <dgm:prSet presAssocID="{90D8D079-1F67-41F8-A4C2-26153B79E202}" presName="bullet4b" presStyleLbl="node1" presStyleIdx="1" presStyleCnt="4" custLinFactNeighborX="76464" custLinFactNeighborY="-71966"/>
      <dgm:spPr>
        <a:solidFill>
          <a:srgbClr val="2E841F"/>
        </a:solidFill>
      </dgm:spPr>
    </dgm:pt>
    <dgm:pt modelId="{8762B231-90C9-435B-83CF-946889CB65A7}" type="pres">
      <dgm:prSet presAssocID="{90D8D079-1F67-41F8-A4C2-26153B79E202}" presName="textBox4b" presStyleLbl="revTx" presStyleIdx="1" presStyleCnt="4" custScaleX="189004" custLinFactNeighborX="17993" custLinFactNeighborY="1889">
        <dgm:presLayoutVars>
          <dgm:bulletEnabled val="1"/>
        </dgm:presLayoutVars>
      </dgm:prSet>
      <dgm:spPr/>
    </dgm:pt>
    <dgm:pt modelId="{5FA7E328-08AA-42ED-83E8-B724DB8EC75F}" type="pres">
      <dgm:prSet presAssocID="{10F5EA00-2624-4FB4-A76F-518225D5E32A}" presName="bullet4c" presStyleLbl="node1" presStyleIdx="2" presStyleCnt="4" custLinFactX="100000" custLinFactNeighborX="198729" custLinFactNeighborY="-47525"/>
      <dgm:spPr>
        <a:solidFill>
          <a:srgbClr val="2E841F"/>
        </a:solidFill>
      </dgm:spPr>
    </dgm:pt>
    <dgm:pt modelId="{81B15EFA-5F3A-4A95-8C09-6AAC419FFFCE}" type="pres">
      <dgm:prSet presAssocID="{10F5EA00-2624-4FB4-A76F-518225D5E32A}" presName="textBox4c" presStyleLbl="revTx" presStyleIdx="2" presStyleCnt="4" custScaleX="181205" custLinFactNeighborX="96812" custLinFactNeighborY="-1863">
        <dgm:presLayoutVars>
          <dgm:bulletEnabled val="1"/>
        </dgm:presLayoutVars>
      </dgm:prSet>
      <dgm:spPr/>
    </dgm:pt>
    <dgm:pt modelId="{A3EB476E-11EF-4D45-8CBF-C596AC7B1A73}" type="pres">
      <dgm:prSet presAssocID="{6C6D6946-8E90-4F95-BE0D-920B345A9E3D}" presName="bullet4d" presStyleLbl="node1" presStyleIdx="3" presStyleCnt="4" custLinFactX="129424" custLinFactNeighborX="200000" custLinFactNeighborY="-22806"/>
      <dgm:spPr>
        <a:solidFill>
          <a:srgbClr val="2E841F"/>
        </a:solidFill>
      </dgm:spPr>
    </dgm:pt>
    <dgm:pt modelId="{1431602F-EB5F-4AC8-B539-C92502D00908}" type="pres">
      <dgm:prSet presAssocID="{6C6D6946-8E90-4F95-BE0D-920B345A9E3D}" presName="textBox4d" presStyleLbl="revTx" presStyleIdx="3" presStyleCnt="4" custScaleX="151020" custLinFactX="24585" custLinFactNeighborX="100000" custLinFactNeighborY="-1606">
        <dgm:presLayoutVars>
          <dgm:bulletEnabled val="1"/>
        </dgm:presLayoutVars>
      </dgm:prSet>
      <dgm:spPr/>
    </dgm:pt>
  </dgm:ptLst>
  <dgm:cxnLst>
    <dgm:cxn modelId="{0888870B-FFDF-42E8-B3A1-02AD21759743}" type="presOf" srcId="{6C6D6946-8E90-4F95-BE0D-920B345A9E3D}" destId="{1431602F-EB5F-4AC8-B539-C92502D00908}" srcOrd="0" destOrd="0" presId="urn:microsoft.com/office/officeart/2005/8/layout/arrow2"/>
    <dgm:cxn modelId="{FD8E9269-23AD-480A-B0D8-F7C9C299241F}" type="presOf" srcId="{3B89B8E4-7B34-4A15-A600-9F9F23125303}" destId="{2164D54A-DEFF-4457-AC23-F9593D97EA3A}" srcOrd="0" destOrd="0" presId="urn:microsoft.com/office/officeart/2005/8/layout/arrow2"/>
    <dgm:cxn modelId="{DEB59E6A-8FCF-4D21-84D5-CB5FEDE1F2B8}" srcId="{91B45DB1-AB4D-40BE-B14E-B47C2588CD7C}" destId="{6C6D6946-8E90-4F95-BE0D-920B345A9E3D}" srcOrd="3" destOrd="0" parTransId="{D808C043-9256-49DE-B496-A291E123AB17}" sibTransId="{85648C30-A3FA-47DE-B177-AFCC159C942F}"/>
    <dgm:cxn modelId="{F11F0B4D-F443-4BB2-98E1-B73D0F59FDD6}" type="presOf" srcId="{90D8D079-1F67-41F8-A4C2-26153B79E202}" destId="{8762B231-90C9-435B-83CF-946889CB65A7}" srcOrd="0" destOrd="0" presId="urn:microsoft.com/office/officeart/2005/8/layout/arrow2"/>
    <dgm:cxn modelId="{F2BD5C73-7397-49B5-8B6D-F4D22B153165}" srcId="{91B45DB1-AB4D-40BE-B14E-B47C2588CD7C}" destId="{3B89B8E4-7B34-4A15-A600-9F9F23125303}" srcOrd="0" destOrd="0" parTransId="{943771D1-5B3C-4CD9-BB11-9EF6BF39CB49}" sibTransId="{A1C04B06-22DA-41BE-96E9-B3FBB38C5662}"/>
    <dgm:cxn modelId="{39D02D7F-F8E7-42F4-A661-3A81CC99BEF3}" srcId="{91B45DB1-AB4D-40BE-B14E-B47C2588CD7C}" destId="{10F5EA00-2624-4FB4-A76F-518225D5E32A}" srcOrd="2" destOrd="0" parTransId="{9A439BB9-17B8-45AD-AF6A-340B0DC0A6AB}" sibTransId="{0F1A144E-FDCF-4A1F-B72D-4EDAB8B152D2}"/>
    <dgm:cxn modelId="{8EAF2699-0A67-4BC3-96B5-34BBAB4B1DCA}" srcId="{91B45DB1-AB4D-40BE-B14E-B47C2588CD7C}" destId="{90D8D079-1F67-41F8-A4C2-26153B79E202}" srcOrd="1" destOrd="0" parTransId="{74D1631D-51EB-4293-95B8-409D26ABD469}" sibTransId="{5CE26AC2-61B0-45DF-B176-A71AA709CAFC}"/>
    <dgm:cxn modelId="{24CB81AC-DA98-4A4C-BF0C-16826C874445}" type="presOf" srcId="{10F5EA00-2624-4FB4-A76F-518225D5E32A}" destId="{81B15EFA-5F3A-4A95-8C09-6AAC419FFFCE}" srcOrd="0" destOrd="0" presId="urn:microsoft.com/office/officeart/2005/8/layout/arrow2"/>
    <dgm:cxn modelId="{E71ED7FC-8B14-4A7F-B590-5BCD0A0D0CDD}" type="presOf" srcId="{91B45DB1-AB4D-40BE-B14E-B47C2588CD7C}" destId="{DBEA1E96-2313-48BA-9714-2B17E8694A8A}" srcOrd="0" destOrd="0" presId="urn:microsoft.com/office/officeart/2005/8/layout/arrow2"/>
    <dgm:cxn modelId="{480AC731-9DE3-4415-8454-CAA0AF3FAB3E}" type="presParOf" srcId="{DBEA1E96-2313-48BA-9714-2B17E8694A8A}" destId="{014A61F4-8524-4EA6-97B7-97D487E7238A}" srcOrd="0" destOrd="0" presId="urn:microsoft.com/office/officeart/2005/8/layout/arrow2"/>
    <dgm:cxn modelId="{7EA993E7-E984-47E6-B945-040F1BDD0CD1}" type="presParOf" srcId="{DBEA1E96-2313-48BA-9714-2B17E8694A8A}" destId="{E58DA264-EDB1-4928-A0C6-B0409AE1A1AA}" srcOrd="1" destOrd="0" presId="urn:microsoft.com/office/officeart/2005/8/layout/arrow2"/>
    <dgm:cxn modelId="{47CB4DD2-6831-49B5-A248-8AE00D1E0BB8}" type="presParOf" srcId="{E58DA264-EDB1-4928-A0C6-B0409AE1A1AA}" destId="{700CFDDD-9645-46AA-BF23-83D8FDC91390}" srcOrd="0" destOrd="0" presId="urn:microsoft.com/office/officeart/2005/8/layout/arrow2"/>
    <dgm:cxn modelId="{51833BFB-EE50-4EA5-B673-3B6209935EF1}" type="presParOf" srcId="{E58DA264-EDB1-4928-A0C6-B0409AE1A1AA}" destId="{2164D54A-DEFF-4457-AC23-F9593D97EA3A}" srcOrd="1" destOrd="0" presId="urn:microsoft.com/office/officeart/2005/8/layout/arrow2"/>
    <dgm:cxn modelId="{BBB5070B-3813-47C5-8F30-4EC885549F93}" type="presParOf" srcId="{E58DA264-EDB1-4928-A0C6-B0409AE1A1AA}" destId="{278FFF3F-9A79-4693-A61F-845C48DEC0DB}" srcOrd="2" destOrd="0" presId="urn:microsoft.com/office/officeart/2005/8/layout/arrow2"/>
    <dgm:cxn modelId="{C48C76A7-E99B-435F-ADD5-09D2A4F8B200}" type="presParOf" srcId="{E58DA264-EDB1-4928-A0C6-B0409AE1A1AA}" destId="{8762B231-90C9-435B-83CF-946889CB65A7}" srcOrd="3" destOrd="0" presId="urn:microsoft.com/office/officeart/2005/8/layout/arrow2"/>
    <dgm:cxn modelId="{B7F338D9-447A-4EF7-9C17-52CB74541399}" type="presParOf" srcId="{E58DA264-EDB1-4928-A0C6-B0409AE1A1AA}" destId="{5FA7E328-08AA-42ED-83E8-B724DB8EC75F}" srcOrd="4" destOrd="0" presId="urn:microsoft.com/office/officeart/2005/8/layout/arrow2"/>
    <dgm:cxn modelId="{8B9BB22F-A37E-4404-90C0-456E2B650CBC}" type="presParOf" srcId="{E58DA264-EDB1-4928-A0C6-B0409AE1A1AA}" destId="{81B15EFA-5F3A-4A95-8C09-6AAC419FFFCE}" srcOrd="5" destOrd="0" presId="urn:microsoft.com/office/officeart/2005/8/layout/arrow2"/>
    <dgm:cxn modelId="{82AA69EF-58AD-4ECF-BB7B-20D5B13177AD}" type="presParOf" srcId="{E58DA264-EDB1-4928-A0C6-B0409AE1A1AA}" destId="{A3EB476E-11EF-4D45-8CBF-C596AC7B1A73}" srcOrd="6" destOrd="0" presId="urn:microsoft.com/office/officeart/2005/8/layout/arrow2"/>
    <dgm:cxn modelId="{A126DF65-B559-42F8-B488-8BF43A1A7EBA}" type="presParOf" srcId="{E58DA264-EDB1-4928-A0C6-B0409AE1A1AA}" destId="{1431602F-EB5F-4AC8-B539-C92502D0090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A61F4-8524-4EA6-97B7-97D487E7238A}">
      <dsp:nvSpPr>
        <dsp:cNvPr id="0" name=""/>
        <dsp:cNvSpPr/>
      </dsp:nvSpPr>
      <dsp:spPr>
        <a:xfrm>
          <a:off x="819400" y="0"/>
          <a:ext cx="8876799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CFDDD-9645-46AA-BF23-83D8FDC91390}">
      <dsp:nvSpPr>
        <dsp:cNvPr id="0" name=""/>
        <dsp:cNvSpPr/>
      </dsp:nvSpPr>
      <dsp:spPr>
        <a:xfrm>
          <a:off x="1773570" y="3160498"/>
          <a:ext cx="160129" cy="160129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4D54A-DEFF-4457-AC23-F9593D97EA3A}">
      <dsp:nvSpPr>
        <dsp:cNvPr id="0" name=""/>
        <dsp:cNvSpPr/>
      </dsp:nvSpPr>
      <dsp:spPr>
        <a:xfrm>
          <a:off x="1502188" y="3315719"/>
          <a:ext cx="2118874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Informatie over het leerproces ‘67</a:t>
          </a:r>
        </a:p>
      </dsp:txBody>
      <dsp:txXfrm>
        <a:off x="1502188" y="3315719"/>
        <a:ext cx="2118874" cy="1035618"/>
      </dsp:txXfrm>
    </dsp:sp>
    <dsp:sp modelId="{278FFF3F-9A79-4693-A61F-845C48DEC0DB}">
      <dsp:nvSpPr>
        <dsp:cNvPr id="0" name=""/>
        <dsp:cNvSpPr/>
      </dsp:nvSpPr>
      <dsp:spPr>
        <a:xfrm>
          <a:off x="3806789" y="2023118"/>
          <a:ext cx="278485" cy="278485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2B231-90C9-435B-83CF-946889CB65A7}">
      <dsp:nvSpPr>
        <dsp:cNvPr id="0" name=""/>
        <dsp:cNvSpPr/>
      </dsp:nvSpPr>
      <dsp:spPr>
        <a:xfrm>
          <a:off x="3345516" y="2362776"/>
          <a:ext cx="2763332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64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..die leraren kunnen gebruiken voor onderwijs-beslissingen ‘87</a:t>
          </a:r>
        </a:p>
      </dsp:txBody>
      <dsp:txXfrm>
        <a:off x="3345516" y="2362776"/>
        <a:ext cx="2763332" cy="1988561"/>
      </dsp:txXfrm>
    </dsp:sp>
    <dsp:sp modelId="{5FA7E328-08AA-42ED-83E8-B724DB8EC75F}">
      <dsp:nvSpPr>
        <dsp:cNvPr id="0" name=""/>
        <dsp:cNvSpPr/>
      </dsp:nvSpPr>
      <dsp:spPr>
        <a:xfrm>
          <a:off x="6140783" y="1302350"/>
          <a:ext cx="368993" cy="368993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15EFA-5F3A-4A95-8C09-6AAC419FFFCE}">
      <dsp:nvSpPr>
        <dsp:cNvPr id="0" name=""/>
        <dsp:cNvSpPr/>
      </dsp:nvSpPr>
      <dsp:spPr>
        <a:xfrm>
          <a:off x="6044800" y="1612112"/>
          <a:ext cx="2649306" cy="268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522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..en leerlingen kunnen gebruiken om hun leren te verbeteren ‘07</a:t>
          </a:r>
        </a:p>
      </dsp:txBody>
      <dsp:txXfrm>
        <a:off x="6044800" y="1612112"/>
        <a:ext cx="2649306" cy="2689126"/>
      </dsp:txXfrm>
    </dsp:sp>
    <dsp:sp modelId="{A3EB476E-11EF-4D45-8CBF-C596AC7B1A73}">
      <dsp:nvSpPr>
        <dsp:cNvPr id="0" name=""/>
        <dsp:cNvSpPr/>
      </dsp:nvSpPr>
      <dsp:spPr>
        <a:xfrm>
          <a:off x="8240318" y="871539"/>
          <a:ext cx="494311" cy="494311"/>
        </a:xfrm>
        <a:prstGeom prst="ellipse">
          <a:avLst/>
        </a:prstGeom>
        <a:solidFill>
          <a:srgbClr val="2E84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1602F-EB5F-4AC8-B539-C92502D00908}">
      <dsp:nvSpPr>
        <dsp:cNvPr id="0" name=""/>
        <dsp:cNvSpPr/>
      </dsp:nvSpPr>
      <dsp:spPr>
        <a:xfrm>
          <a:off x="8307612" y="1181322"/>
          <a:ext cx="2207987" cy="3119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2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…en leerlingen motiveert</a:t>
          </a:r>
        </a:p>
      </dsp:txBody>
      <dsp:txXfrm>
        <a:off x="8307612" y="1181322"/>
        <a:ext cx="2207987" cy="311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16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19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9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00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5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88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71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38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32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81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42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0C98-DDE4-46FF-8586-92CD39646AA0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C056-3C1D-46A4-A8CE-3F7966333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06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nro.nl/wp-content/uploads/2014/05/PROO+Toetsen+met+leerwaarde+Dominique+Sluijsmans+e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o.nl/wp-content/uploads/2014/05/PROO+Toetsen+met+leerwaarde+Dominique+Sluijsmans+e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maken.wikiwijs.nl/98417/Interactief_oefenen___formatief_toetsen___workshop#!page-31082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Interactief oefenen, formatief toetsen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23-3-2017</a:t>
            </a:r>
          </a:p>
        </p:txBody>
      </p:sp>
    </p:spTree>
    <p:extLst>
      <p:ext uri="{BB962C8B-B14F-4D97-AF65-F5344CB8AC3E}">
        <p14:creationId xmlns:p14="http://schemas.microsoft.com/office/powerpoint/2010/main" val="415137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 ‘formatief toetsen’?</a:t>
            </a:r>
          </a:p>
        </p:txBody>
      </p:sp>
      <p:sp>
        <p:nvSpPr>
          <p:cNvPr id="5" name="Tekstballon: rechthoek met afgeronde hoeken 4"/>
          <p:cNvSpPr/>
          <p:nvPr/>
        </p:nvSpPr>
        <p:spPr>
          <a:xfrm>
            <a:off x="7306491" y="365125"/>
            <a:ext cx="4047309" cy="1213418"/>
          </a:xfrm>
          <a:prstGeom prst="wedgeRoundRectCallout">
            <a:avLst>
              <a:gd name="adj1" fmla="val -55723"/>
              <a:gd name="adj2" fmla="val -11271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bg1"/>
                </a:solidFill>
              </a:rPr>
              <a:t>Geen eenduidige definitie</a:t>
            </a:r>
          </a:p>
        </p:txBody>
      </p:sp>
      <p:sp>
        <p:nvSpPr>
          <p:cNvPr id="7" name="Ster: 5 punten 6">
            <a:hlinkClick r:id="rId2"/>
          </p:cNvPr>
          <p:cNvSpPr/>
          <p:nvPr/>
        </p:nvSpPr>
        <p:spPr>
          <a:xfrm>
            <a:off x="11557334" y="977030"/>
            <a:ext cx="417548" cy="388307"/>
          </a:xfrm>
          <a:prstGeom prst="star5">
            <a:avLst/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9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3929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jdelijke aanduiding voor inhoud 5"/>
          <p:cNvSpPr txBox="1">
            <a:spLocks/>
          </p:cNvSpPr>
          <p:nvPr/>
        </p:nvSpPr>
        <p:spPr>
          <a:xfrm>
            <a:off x="994954" y="1384664"/>
            <a:ext cx="3786051" cy="1515291"/>
          </a:xfrm>
          <a:prstGeom prst="wedgeRoundRectCallout">
            <a:avLst>
              <a:gd name="adj1" fmla="val 89887"/>
              <a:gd name="adj2" fmla="val 42009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3200" dirty="0">
                <a:solidFill>
                  <a:schemeClr val="bg1"/>
                </a:solidFill>
              </a:rPr>
              <a:t>Toetsen met als doel: stimuleren van verder leren</a:t>
            </a:r>
          </a:p>
        </p:txBody>
      </p:sp>
    </p:spTree>
    <p:extLst>
      <p:ext uri="{BB962C8B-B14F-4D97-AF65-F5344CB8AC3E}">
        <p14:creationId xmlns:p14="http://schemas.microsoft.com/office/powerpoint/2010/main" val="61471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4A61F4-8524-4EA6-97B7-97D487E72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014A61F4-8524-4EA6-97B7-97D487E72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0CFDDD-9645-46AA-BF23-83D8FDC91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700CFDDD-9645-46AA-BF23-83D8FDC91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64D54A-DEFF-4457-AC23-F9593D97E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164D54A-DEFF-4457-AC23-F9593D97E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8FFF3F-9A79-4693-A61F-845C48DEC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278FFF3F-9A79-4693-A61F-845C48DEC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62B231-90C9-435B-83CF-946889CB6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8762B231-90C9-435B-83CF-946889CB6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A7E328-08AA-42ED-83E8-B724DB8EC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5FA7E328-08AA-42ED-83E8-B724DB8EC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B15EFA-5F3A-4A95-8C09-6AAC419FF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81B15EFA-5F3A-4A95-8C09-6AAC419FF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3EB476E-11EF-4D45-8CBF-C596AC7B1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A3EB476E-11EF-4D45-8CBF-C596AC7B1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31602F-EB5F-4AC8-B539-C92502D00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1431602F-EB5F-4AC8-B539-C92502D00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Graphic spid="9" grpId="0" uiExpand="1">
        <p:bldSub>
          <a:bldDgm bld="one"/>
        </p:bldSub>
      </p:bldGraphic>
      <p:bldP spid="10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Stimuleren van ‘verder leren’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Tekstballon: rechthoek met afgeronde hoeken 4"/>
          <p:cNvSpPr/>
          <p:nvPr/>
        </p:nvSpPr>
        <p:spPr>
          <a:xfrm>
            <a:off x="743696" y="1687513"/>
            <a:ext cx="6325644" cy="4554476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/>
              <a:t>Formatief: </a:t>
            </a:r>
            <a:r>
              <a:rPr lang="nl-NL" sz="3200" u="sng" dirty="0"/>
              <a:t>Gedurende een leerproces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Waar staat de leerling in het leerproces?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Waar moet de leerling naartoe werken?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Op welke manier?</a:t>
            </a:r>
          </a:p>
        </p:txBody>
      </p:sp>
      <p:sp>
        <p:nvSpPr>
          <p:cNvPr id="6" name="Tekstballon: rechthoek met afgeronde hoeken 5"/>
          <p:cNvSpPr/>
          <p:nvPr/>
        </p:nvSpPr>
        <p:spPr>
          <a:xfrm>
            <a:off x="7497230" y="651352"/>
            <a:ext cx="4066903" cy="1551915"/>
          </a:xfrm>
          <a:prstGeom prst="wedgeRoundRectCallout">
            <a:avLst>
              <a:gd name="adj1" fmla="val -80799"/>
              <a:gd name="adj2" fmla="val 73987"/>
              <a:gd name="adj3" fmla="val 16667"/>
            </a:avLst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/>
              <a:t>Meer verantwoordelijkheid nemen voor het eigen leren</a:t>
            </a:r>
          </a:p>
        </p:txBody>
      </p:sp>
      <p:sp>
        <p:nvSpPr>
          <p:cNvPr id="4" name="Rechthoek: afgeronde hoeken 3"/>
          <p:cNvSpPr/>
          <p:nvPr/>
        </p:nvSpPr>
        <p:spPr>
          <a:xfrm>
            <a:off x="7372327" y="2567260"/>
            <a:ext cx="4316708" cy="3609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 err="1">
                <a:solidFill>
                  <a:schemeClr val="tx1"/>
                </a:solidFill>
              </a:rPr>
              <a:t>Summatief</a:t>
            </a:r>
            <a:r>
              <a:rPr lang="nl-NL" sz="3200" b="1" dirty="0">
                <a:solidFill>
                  <a:schemeClr val="tx1"/>
                </a:solidFill>
              </a:rPr>
              <a:t>:</a:t>
            </a:r>
            <a:r>
              <a:rPr lang="nl-NL" sz="3200" dirty="0">
                <a:solidFill>
                  <a:schemeClr val="tx1"/>
                </a:solidFill>
              </a:rPr>
              <a:t> vaststellen van kennis/vaardigheden </a:t>
            </a:r>
            <a:r>
              <a:rPr lang="nl-NL" sz="3200" u="sng" dirty="0">
                <a:solidFill>
                  <a:schemeClr val="tx1"/>
                </a:solidFill>
              </a:rPr>
              <a:t>na afronding van een leerproces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00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 txBox="1">
            <a:spLocks/>
          </p:cNvSpPr>
          <p:nvPr/>
        </p:nvSpPr>
        <p:spPr>
          <a:xfrm>
            <a:off x="6096000" y="2064598"/>
            <a:ext cx="5685430" cy="3679423"/>
          </a:xfrm>
          <a:prstGeom prst="wedgeRoundRectCallout">
            <a:avLst>
              <a:gd name="adj1" fmla="val -28220"/>
              <a:gd name="adj2" fmla="val -70085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4800" dirty="0">
                <a:solidFill>
                  <a:schemeClr val="bg1"/>
                </a:solidFill>
              </a:rPr>
              <a:t>Hoe en wat je gebruikt bepaal je uiteraard zelf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 methodieken met positief effect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Feedback </a:t>
            </a:r>
          </a:p>
          <a:p>
            <a:r>
              <a:rPr lang="nl-NL" dirty="0"/>
              <a:t>Vragen </a:t>
            </a:r>
          </a:p>
          <a:p>
            <a:r>
              <a:rPr lang="nl-NL" dirty="0" err="1"/>
              <a:t>Toetsdialoog</a:t>
            </a:r>
            <a:r>
              <a:rPr lang="nl-NL" dirty="0"/>
              <a:t> </a:t>
            </a:r>
          </a:p>
          <a:p>
            <a:r>
              <a:rPr lang="nl-NL" dirty="0"/>
              <a:t>Reflectieve lessen</a:t>
            </a:r>
          </a:p>
          <a:p>
            <a:r>
              <a:rPr lang="nl-NL" dirty="0" err="1"/>
              <a:t>Self</a:t>
            </a:r>
            <a:r>
              <a:rPr lang="nl-NL" dirty="0"/>
              <a:t> assessment</a:t>
            </a:r>
          </a:p>
          <a:p>
            <a:r>
              <a:rPr lang="nl-NL" dirty="0"/>
              <a:t>Peer assessment</a:t>
            </a:r>
          </a:p>
          <a:p>
            <a:r>
              <a:rPr lang="nl-NL" dirty="0"/>
              <a:t>Rubrics</a:t>
            </a:r>
          </a:p>
          <a:p>
            <a:r>
              <a:rPr lang="nl-NL" dirty="0"/>
              <a:t>Formatief gebruik van </a:t>
            </a:r>
            <a:br>
              <a:rPr lang="nl-NL" dirty="0"/>
            </a:br>
            <a:r>
              <a:rPr lang="nl-NL" dirty="0" err="1"/>
              <a:t>summatieve</a:t>
            </a:r>
            <a:r>
              <a:rPr lang="nl-NL" dirty="0"/>
              <a:t> toetsen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ter: 5 punten 3">
            <a:hlinkClick r:id="rId2"/>
          </p:cNvPr>
          <p:cNvSpPr/>
          <p:nvPr/>
        </p:nvSpPr>
        <p:spPr>
          <a:xfrm>
            <a:off x="8951919" y="739036"/>
            <a:ext cx="492705" cy="483023"/>
          </a:xfrm>
          <a:prstGeom prst="star5">
            <a:avLst/>
          </a:prstGeom>
          <a:solidFill>
            <a:srgbClr val="2E8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5"/>
          <p:cNvSpPr txBox="1">
            <a:spLocks/>
          </p:cNvSpPr>
          <p:nvPr/>
        </p:nvSpPr>
        <p:spPr>
          <a:xfrm>
            <a:off x="6096000" y="2064598"/>
            <a:ext cx="5685430" cy="3679423"/>
          </a:xfrm>
          <a:prstGeom prst="wedgeRoundRectCallout">
            <a:avLst>
              <a:gd name="adj1" fmla="val -28220"/>
              <a:gd name="adj2" fmla="val -70085"/>
              <a:gd name="adj3" fmla="val 16667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8000">
                <a:srgbClr val="61C346"/>
              </a:gs>
              <a:gs pos="83000">
                <a:srgbClr val="2E841F"/>
              </a:gs>
              <a:gs pos="100000">
                <a:srgbClr val="2E841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4800" dirty="0">
                <a:solidFill>
                  <a:schemeClr val="bg1"/>
                </a:solidFill>
              </a:rPr>
              <a:t>Welke opties zijn er om deze methodieken m.b.v. ICT te ondersteunen</a:t>
            </a:r>
          </a:p>
        </p:txBody>
      </p:sp>
    </p:spTree>
    <p:extLst>
      <p:ext uri="{BB962C8B-B14F-4D97-AF65-F5344CB8AC3E}">
        <p14:creationId xmlns:p14="http://schemas.microsoft.com/office/powerpoint/2010/main" val="337964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Tools…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4250" y="2812189"/>
            <a:ext cx="2651309" cy="11282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845" y="1766046"/>
            <a:ext cx="2084111" cy="8015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20" y="3056870"/>
            <a:ext cx="1679850" cy="10245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1862" y="5084145"/>
            <a:ext cx="1414224" cy="135626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600" y="4152680"/>
            <a:ext cx="1576188" cy="126793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5770" y="3821885"/>
            <a:ext cx="1213081" cy="126226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426" y="5733386"/>
            <a:ext cx="2491884" cy="74209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52331" y="3807135"/>
            <a:ext cx="1887391" cy="82316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14" y="519277"/>
            <a:ext cx="2800433" cy="82157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44" y="1811178"/>
            <a:ext cx="2028156" cy="113733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60" y="5535777"/>
            <a:ext cx="2780761" cy="67658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548" y="762262"/>
            <a:ext cx="2183373" cy="53128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94592" y="1573094"/>
            <a:ext cx="2765534" cy="8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5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5279"/>
            <a:ext cx="12192000" cy="5847442"/>
          </a:xfrm>
          <a:prstGeom prst="rect">
            <a:avLst/>
          </a:prstGeom>
        </p:spPr>
      </p:pic>
      <p:sp>
        <p:nvSpPr>
          <p:cNvPr id="6" name="Tekstballon: rechthoek met afgeronde hoeken 5"/>
          <p:cNvSpPr/>
          <p:nvPr/>
        </p:nvSpPr>
        <p:spPr>
          <a:xfrm>
            <a:off x="950934" y="161955"/>
            <a:ext cx="6325644" cy="4984689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b="1" dirty="0"/>
              <a:t>Tijdens workshop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Samen kort door de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Zelf/met collega’s kijken wat je wilt uitproberen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 dirty="0"/>
              <a:t>Heel graag achteraf delen: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3200" b="1" dirty="0"/>
              <a:t>wat vond je van het tool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3200" b="1" dirty="0"/>
              <a:t>Ervaringen in de klas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sp>
        <p:nvSpPr>
          <p:cNvPr id="7" name="Tekstballon: rechthoek met afgeronde hoeken 6"/>
          <p:cNvSpPr/>
          <p:nvPr/>
        </p:nvSpPr>
        <p:spPr>
          <a:xfrm>
            <a:off x="1065234" y="5281581"/>
            <a:ext cx="9691666" cy="1514444"/>
          </a:xfrm>
          <a:prstGeom prst="wedgeRoundRectCallout">
            <a:avLst>
              <a:gd name="adj1" fmla="val -49548"/>
              <a:gd name="adj2" fmla="val 14570"/>
              <a:gd name="adj3" fmla="val 16667"/>
            </a:avLst>
          </a:prstGeom>
          <a:solidFill>
            <a:srgbClr val="61C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nl-NL" sz="3200" b="1" dirty="0"/>
            </a:br>
            <a:endParaRPr lang="nl-NL" sz="3200" b="1" dirty="0"/>
          </a:p>
          <a:p>
            <a:r>
              <a:rPr lang="nl-NL" sz="4800" b="1" dirty="0"/>
              <a:t>https://maken.wikiwijs.nl/98417</a:t>
            </a:r>
            <a:endParaRPr lang="nl-NL" sz="4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9044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179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Interactief oefenen, formatief toetsen</vt:lpstr>
      <vt:lpstr>Begrip ‘formatief toetsen’?</vt:lpstr>
      <vt:lpstr>Stimuleren van ‘verder leren’</vt:lpstr>
      <vt:lpstr>8 methodieken met positief effect</vt:lpstr>
      <vt:lpstr>Tools…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Interactief oefenen, formatief toetsen</dc:title>
  <dc:creator>Grand-Taconis, L (Linda) le</dc:creator>
  <cp:lastModifiedBy>Grand-le Taconis, L (Linda) le</cp:lastModifiedBy>
  <cp:revision>49</cp:revision>
  <dcterms:created xsi:type="dcterms:W3CDTF">2017-03-17T08:41:20Z</dcterms:created>
  <dcterms:modified xsi:type="dcterms:W3CDTF">2017-03-21T15:27:09Z</dcterms:modified>
</cp:coreProperties>
</file>