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2" r:id="rId4"/>
    <p:sldId id="266" r:id="rId5"/>
    <p:sldId id="270" r:id="rId6"/>
    <p:sldId id="267" r:id="rId7"/>
    <p:sldId id="26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mascil-toolkit.ph-freiburg.de/wp-content/uploads/2014/03/IE-2-Handout-Structured-and-unstructured-tasks.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primas-project.eu/artikel/nl/1044/Tackling+unstructured+problems/view.do?lang=n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kern="1200" dirty="0" smtClean="0">
                <a:solidFill>
                  <a:schemeClr val="tx1"/>
                </a:solidFill>
                <a:latin typeface="+mn-lt"/>
                <a:ea typeface="+mn-ea"/>
                <a:cs typeface="+mn-cs"/>
              </a:rPr>
              <a:t>Het </a:t>
            </a:r>
            <a:r>
              <a:rPr lang="en-US" sz="1200" kern="1200" dirty="0" err="1" smtClean="0">
                <a:solidFill>
                  <a:schemeClr val="tx1"/>
                </a:solidFill>
                <a:latin typeface="+mn-lt"/>
                <a:ea typeface="+mn-ea"/>
                <a:cs typeface="+mn-cs"/>
              </a:rPr>
              <a:t>doel</a:t>
            </a:r>
            <a:r>
              <a:rPr lang="en-US" sz="1200" kern="1200" dirty="0" smtClean="0">
                <a:solidFill>
                  <a:schemeClr val="tx1"/>
                </a:solidFill>
                <a:latin typeface="+mn-lt"/>
                <a:ea typeface="+mn-ea"/>
                <a:cs typeface="+mn-cs"/>
              </a:rPr>
              <a:t> van </a:t>
            </a:r>
            <a:r>
              <a:rPr lang="en-US" sz="1200" kern="1200" dirty="0" err="1" smtClean="0">
                <a:solidFill>
                  <a:schemeClr val="tx1"/>
                </a:solidFill>
                <a:latin typeface="+mn-lt"/>
                <a:ea typeface="+mn-ea"/>
                <a:cs typeface="+mn-cs"/>
              </a:rPr>
              <a:t>deze</a:t>
            </a:r>
            <a:r>
              <a:rPr lang="en-US" sz="1200" kern="1200" dirty="0" smtClean="0">
                <a:solidFill>
                  <a:schemeClr val="tx1"/>
                </a:solidFill>
                <a:latin typeface="+mn-lt"/>
                <a:ea typeface="+mn-ea"/>
                <a:cs typeface="+mn-cs"/>
              </a:rPr>
              <a:t> tool is om </a:t>
            </a:r>
            <a:r>
              <a:rPr lang="en-US" sz="1200" kern="1200" dirty="0" err="1" smtClean="0">
                <a:solidFill>
                  <a:schemeClr val="tx1"/>
                </a:solidFill>
                <a:latin typeface="+mn-lt"/>
                <a:ea typeface="+mn-ea"/>
                <a:cs typeface="+mn-cs"/>
              </a:rPr>
              <a:t>verschillen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identificeren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tussen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gestructureerde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en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ongestructureerde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opdrachten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en</a:t>
            </a:r>
            <a:r>
              <a:rPr lang="en-US" sz="1200" kern="1200" baseline="0" dirty="0" smtClean="0">
                <a:solidFill>
                  <a:schemeClr val="tx1"/>
                </a:solidFill>
                <a:latin typeface="+mn-lt"/>
                <a:ea typeface="+mn-ea"/>
                <a:cs typeface="+mn-cs"/>
              </a:rPr>
              <a:t> hoe </a:t>
            </a:r>
            <a:r>
              <a:rPr lang="en-US" sz="1200" kern="1200" baseline="0" dirty="0" err="1" smtClean="0">
                <a:solidFill>
                  <a:schemeClr val="tx1"/>
                </a:solidFill>
                <a:latin typeface="+mn-lt"/>
                <a:ea typeface="+mn-ea"/>
                <a:cs typeface="+mn-cs"/>
              </a:rPr>
              <a:t>ze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gebruikt</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worden</a:t>
            </a:r>
            <a:r>
              <a:rPr lang="en-US" sz="1200" kern="1200" baseline="0" dirty="0" smtClean="0">
                <a:solidFill>
                  <a:schemeClr val="tx1"/>
                </a:solidFill>
                <a:latin typeface="+mn-lt"/>
                <a:ea typeface="+mn-ea"/>
                <a:cs typeface="+mn-cs"/>
              </a:rPr>
              <a:t> in de </a:t>
            </a:r>
            <a:r>
              <a:rPr lang="en-US" sz="1200" kern="1200" baseline="0" dirty="0" err="1" smtClean="0">
                <a:solidFill>
                  <a:schemeClr val="tx1"/>
                </a:solidFill>
                <a:latin typeface="+mn-lt"/>
                <a:ea typeface="+mn-ea"/>
                <a:cs typeface="+mn-cs"/>
              </a:rPr>
              <a:t>klas</a:t>
            </a:r>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r>
              <a:rPr lang="nl-NL" sz="1200" kern="1200" dirty="0" smtClean="0">
                <a:solidFill>
                  <a:schemeClr val="tx1"/>
                </a:solidFill>
                <a:effectLst/>
                <a:latin typeface="+mn-lt"/>
                <a:ea typeface="+mn-ea"/>
                <a:cs typeface="+mn-cs"/>
              </a:rPr>
              <a:t>Deze activiteit begint met een korte inleidende bespreking, welke gevolgd wordt door het werken in tweetallen waarbij docenten gestructureerde en ongestructureerde versies van hetzelfde probleem vergelijken. Aan het eind komt de groep bijeen om de bevindingen uit te wisselen.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a:t>
            </a:r>
            <a:r>
              <a:rPr lang="nl-NL" sz="1200" kern="1200" dirty="0" smtClean="0">
                <a:solidFill>
                  <a:schemeClr val="tx1"/>
                </a:solidFill>
                <a:effectLst/>
                <a:latin typeface="+mn-lt"/>
                <a:ea typeface="+mn-ea"/>
                <a:cs typeface="+mn-cs"/>
              </a:rPr>
              <a:t>oud een korte discussie als introductie op het onderwerp. Bespreek hoe in de meeste wiskunde en natuurwetenschappelijke lessen leerlingen gestructureerde opdrachten aangeboden krijgen en precies te horen krijgen welke technieken ze toe moeten passen. Leerlingen leren dan door instructies te volgen. Problemen en situaties die je in de wereld tegenkomt zitten meestal niet zo in elkaar. Authentieke problemen vragen van leerlingen dat ze kunnen vereenvoudigen, situaties kunnen modelleren, de benodigde kennis en processen kunnen </a:t>
            </a:r>
            <a:r>
              <a:rPr lang="nl-NL" sz="1200" i="1" kern="1200" dirty="0" smtClean="0">
                <a:solidFill>
                  <a:schemeClr val="tx1"/>
                </a:solidFill>
                <a:effectLst/>
                <a:latin typeface="+mn-lt"/>
                <a:ea typeface="+mn-ea"/>
                <a:cs typeface="+mn-cs"/>
              </a:rPr>
              <a:t>kiezen</a:t>
            </a:r>
            <a:r>
              <a:rPr lang="nl-NL" sz="1200" kern="1200" dirty="0" smtClean="0">
                <a:solidFill>
                  <a:schemeClr val="tx1"/>
                </a:solidFill>
                <a:effectLst/>
                <a:latin typeface="+mn-lt"/>
                <a:ea typeface="+mn-ea"/>
                <a:cs typeface="+mn-cs"/>
              </a:rPr>
              <a:t> uit hun ‘</a:t>
            </a:r>
            <a:r>
              <a:rPr lang="nl-NL" sz="1200" kern="1200" dirty="0" err="1" smtClean="0">
                <a:solidFill>
                  <a:schemeClr val="tx1"/>
                </a:solidFill>
                <a:effectLst/>
                <a:latin typeface="+mn-lt"/>
                <a:ea typeface="+mn-ea"/>
                <a:cs typeface="+mn-cs"/>
              </a:rPr>
              <a:t>toolkit</a:t>
            </a:r>
            <a:r>
              <a:rPr lang="nl-NL" sz="1200" kern="1200" dirty="0" smtClean="0">
                <a:solidFill>
                  <a:schemeClr val="tx1"/>
                </a:solidFill>
                <a:effectLst/>
                <a:latin typeface="+mn-lt"/>
                <a:ea typeface="+mn-ea"/>
                <a:cs typeface="+mn-cs"/>
              </a:rPr>
              <a:t>’, en dat ze kunnen testen wanneer hun oplossing 'goed genoeg' is voor het doel dat er ligt, in plaats van alleen maar oefeningen te zijn in het gebruiken van een specifieke vaardigheid of een concept. Het lijkt logisch dat wanneer het de </a:t>
            </a:r>
            <a:r>
              <a:rPr lang="nl-NL" sz="1200" kern="1200" dirty="0" err="1" smtClean="0">
                <a:solidFill>
                  <a:schemeClr val="tx1"/>
                </a:solidFill>
                <a:effectLst/>
                <a:latin typeface="+mn-lt"/>
                <a:ea typeface="+mn-ea"/>
                <a:cs typeface="+mn-cs"/>
              </a:rPr>
              <a:t>bedoelings</a:t>
            </a:r>
            <a:r>
              <a:rPr lang="nl-NL" sz="1200" kern="1200" dirty="0" smtClean="0">
                <a:solidFill>
                  <a:schemeClr val="tx1"/>
                </a:solidFill>
                <a:effectLst/>
                <a:latin typeface="+mn-lt"/>
                <a:ea typeface="+mn-ea"/>
                <a:cs typeface="+mn-cs"/>
              </a:rPr>
              <a:t> is dat leerlingen leren hun vaardigheden zelfstandig te gebruiken in hun toekomstige leven, dat zij dan in de les regelmatig de kans krijgen om aan minder gestructureerde problemen te werken.</a:t>
            </a:r>
          </a:p>
          <a:p>
            <a:pPr marL="0" marR="0" indent="0" algn="l" defTabSz="457200" rtl="0" eaLnBrk="1" fontAlgn="base"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in twee- of drietallen te werken. Geef ze de hand-out die zowel gestructureerde als ongestructureerde versies van de twee onderzoeksopdrachten (</a:t>
            </a:r>
            <a:r>
              <a:rPr lang="nl-NL" sz="1200" kern="1200" dirty="0" err="1" smtClean="0">
                <a:solidFill>
                  <a:schemeClr val="tx1"/>
                </a:solidFill>
                <a:effectLst/>
                <a:latin typeface="+mn-lt"/>
                <a:ea typeface="+mn-ea"/>
                <a:cs typeface="+mn-cs"/>
              </a:rPr>
              <a:t>probleemoplos</a:t>
            </a:r>
            <a:r>
              <a:rPr lang="nl-NL" sz="1200" kern="1200" dirty="0" smtClean="0">
                <a:solidFill>
                  <a:schemeClr val="tx1"/>
                </a:solidFill>
                <a:effectLst/>
                <a:latin typeface="+mn-lt"/>
                <a:ea typeface="+mn-ea"/>
                <a:cs typeface="+mn-cs"/>
              </a:rPr>
              <a:t>-opdrachten) bevat, die geplaatst zijn in verschillende beroepscontexten. De </a:t>
            </a:r>
            <a:r>
              <a:rPr lang="nl-NL" sz="1200" kern="1200" dirty="0" err="1" smtClean="0">
                <a:solidFill>
                  <a:schemeClr val="tx1"/>
                </a:solidFill>
                <a:effectLst/>
                <a:latin typeface="+mn-lt"/>
                <a:ea typeface="+mn-ea"/>
                <a:cs typeface="+mn-cs"/>
              </a:rPr>
              <a:t>handout</a:t>
            </a:r>
            <a:r>
              <a:rPr lang="nl-NL" sz="1200" kern="1200" dirty="0" smtClean="0">
                <a:solidFill>
                  <a:schemeClr val="tx1"/>
                </a:solidFill>
                <a:effectLst/>
                <a:latin typeface="+mn-lt"/>
                <a:ea typeface="+mn-ea"/>
                <a:cs typeface="+mn-cs"/>
              </a:rPr>
              <a:t> biedt ook voorbeeldantwoorden van leerlingen op de ongestructureerde problemen. Vraag de docenten om de minder gestructureerde versies van de opdrachten te vergelijken met de gestructureerde versies. Vraag ze om na te denken over de volgende vragen: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Welke beslissingen worden aan de leerlingen overgelaten?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Welke didactische punten zullen naar voren komen wanneer u dergelijke ongestructureerde problemen gaat gebruiken?</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Engelse versie: </a:t>
            </a:r>
            <a:r>
              <a:rPr lang="nl-NL" sz="1200" u="sng" kern="1200" dirty="0" smtClean="0">
                <a:solidFill>
                  <a:schemeClr val="tx1"/>
                </a:solidFill>
                <a:effectLst/>
                <a:latin typeface="+mn-lt"/>
                <a:ea typeface="+mn-ea"/>
                <a:cs typeface="+mn-cs"/>
                <a:hlinkClick r:id="rId3"/>
              </a:rPr>
              <a:t>http://mascil-toolkit.ph-freiburg.de/wp-content/uploads/2014/03/IE-2-Handout-Structured-and-unstructured-tasks.pdf</a:t>
            </a:r>
            <a:r>
              <a:rPr lang="nl-NL" sz="1200" kern="1200" dirty="0" smtClean="0">
                <a:solidFill>
                  <a:schemeClr val="tx1"/>
                </a:solidFill>
                <a:effectLst/>
                <a:latin typeface="+mn-lt"/>
                <a:ea typeface="+mn-ea"/>
                <a:cs typeface="+mn-cs"/>
              </a:rPr>
              <a:t> </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Een Nederlandse versie kunt u vinden in de gelijknamige </a:t>
            </a:r>
            <a:r>
              <a:rPr lang="nl-NL" sz="1200" kern="1200" dirty="0" err="1" smtClean="0">
                <a:solidFill>
                  <a:schemeClr val="tx1"/>
                </a:solidFill>
                <a:effectLst/>
                <a:latin typeface="+mn-lt"/>
                <a:ea typeface="+mn-ea"/>
                <a:cs typeface="+mn-cs"/>
              </a:rPr>
              <a:t>Primas</a:t>
            </a:r>
            <a:r>
              <a:rPr lang="nl-NL" sz="1200" kern="1200" dirty="0" smtClean="0">
                <a:solidFill>
                  <a:schemeClr val="tx1"/>
                </a:solidFill>
                <a:effectLst/>
                <a:latin typeface="+mn-lt"/>
                <a:ea typeface="+mn-ea"/>
                <a:cs typeface="+mn-cs"/>
              </a:rPr>
              <a:t> nascholingsmodule op </a:t>
            </a:r>
            <a:r>
              <a:rPr lang="nl-NL" sz="1200" u="sng" kern="1200" dirty="0" smtClean="0">
                <a:solidFill>
                  <a:schemeClr val="tx1"/>
                </a:solidFill>
                <a:effectLst/>
                <a:latin typeface="+mn-lt"/>
                <a:ea typeface="+mn-ea"/>
                <a:cs typeface="+mn-cs"/>
                <a:hlinkClick r:id="rId4"/>
              </a:rPr>
              <a:t>http://www.primas-project.eu/artikel/nl/1044/Tackling+unstructured+problems/view.do?lang=nl</a:t>
            </a:r>
            <a:r>
              <a:rPr lang="nl-NL" sz="1200" kern="1200" dirty="0" smtClean="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Br</a:t>
            </a:r>
            <a:r>
              <a:rPr lang="nl-NL" sz="1200" kern="1200" dirty="0" smtClean="0">
                <a:solidFill>
                  <a:schemeClr val="tx1"/>
                </a:solidFill>
                <a:effectLst/>
                <a:latin typeface="+mn-lt"/>
                <a:ea typeface="+mn-ea"/>
                <a:cs typeface="+mn-cs"/>
              </a:rPr>
              <a:t>eng de groep weer bij elkaar en vraag elk twee- of drietal om hun bevindingen te delen. Maak een lijst van hun punten.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Een aantal  punten waar docenten waarschijnlijk onmiddellijk mee zullen komen zijn: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Ongestructureerde problemen zijn lastiger;</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is lastiger om een les te plannen met deze problemen;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weten misschien niet eens hoe ze hieraan moeten beginnen;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zullen niet per definitie gebruiken wat we ze geleerd hebben;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Als we te snel hulp aanbieden, zullen de leerlingen slechts doen wat we zeggen en niet zelfstandig nadenken;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zullen met een grotere variëteit aan aanpakken en oplossingen komen; </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zullen misschien bevestiging vragen of het toegestaan is om een andere aanpak te kiezen of tot een andere conclusie te komen.</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Vraag de groep om een onderzoeksvraag op te stellen die verband houdt met het gebruik van ongestructureerde problemen. Vraag hen een ongestructureerde versie te kiezen (het liefst van een probleem dat ze al in een gestructureerde variant gebruikt hebben) en deze in de les voor te leggen aan hun leerlingen. Ze moeten er rekening mee houden dat ze hier de volgende bijeenkomst verslag van uit moeten brengen, waarbij de nadruk ligt op wat ze geleerd hebben over de onderzoeksvraag.</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7</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mascil.mathshell.org.uk/wp-content/uploads/2014/03/Screen-Shot-2014-05-06-at-13.06.30.p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25568"/>
            <a:ext cx="7772400" cy="1704715"/>
          </a:xfrm>
        </p:spPr>
        <p:txBody>
          <a:bodyPr>
            <a:normAutofit fontScale="90000"/>
          </a:bodyPr>
          <a:lstStyle/>
          <a:p>
            <a:r>
              <a:rPr lang="nl-NL" dirty="0" smtClean="0"/>
              <a:t>Onderzoekend leren</a:t>
            </a:r>
            <a:br>
              <a:rPr lang="nl-NL" dirty="0" smtClean="0"/>
            </a:br>
            <a:r>
              <a:rPr lang="en-GB" dirty="0" smtClean="0">
                <a:solidFill>
                  <a:srgbClr val="8DA375"/>
                </a:solidFill>
              </a:rPr>
              <a:t/>
            </a:r>
            <a:br>
              <a:rPr lang="en-GB" dirty="0" smtClean="0">
                <a:solidFill>
                  <a:srgbClr val="8DA375"/>
                </a:solidFill>
              </a:rPr>
            </a:br>
            <a:r>
              <a:rPr lang="en-GB" dirty="0" smtClean="0">
                <a:solidFill>
                  <a:schemeClr val="accent3">
                    <a:lumMod val="75000"/>
                  </a:schemeClr>
                </a:solidFill>
              </a:rPr>
              <a:t>Hoe </a:t>
            </a:r>
            <a:r>
              <a:rPr lang="en-GB" dirty="0" err="1" smtClean="0">
                <a:solidFill>
                  <a:schemeClr val="accent3">
                    <a:lumMod val="75000"/>
                  </a:schemeClr>
                </a:solidFill>
              </a:rPr>
              <a:t>zien</a:t>
            </a:r>
            <a:r>
              <a:rPr lang="en-GB" dirty="0" smtClean="0">
                <a:solidFill>
                  <a:schemeClr val="accent3">
                    <a:lumMod val="75000"/>
                  </a:schemeClr>
                </a:solidFill>
              </a:rPr>
              <a:t> </a:t>
            </a:r>
            <a:r>
              <a:rPr lang="en-GB" dirty="0" err="1" smtClean="0">
                <a:solidFill>
                  <a:schemeClr val="accent3">
                    <a:lumMod val="75000"/>
                  </a:schemeClr>
                </a:solidFill>
              </a:rPr>
              <a:t>opdrachten</a:t>
            </a:r>
            <a:r>
              <a:rPr lang="en-GB" dirty="0" smtClean="0">
                <a:solidFill>
                  <a:schemeClr val="accent3">
                    <a:lumMod val="75000"/>
                  </a:schemeClr>
                </a:solidFill>
              </a:rPr>
              <a:t> </a:t>
            </a:r>
            <a:r>
              <a:rPr lang="en-GB" dirty="0" err="1" smtClean="0">
                <a:solidFill>
                  <a:schemeClr val="accent3">
                    <a:lumMod val="75000"/>
                  </a:schemeClr>
                </a:solidFill>
              </a:rPr>
              <a:t>voor</a:t>
            </a:r>
            <a:r>
              <a:rPr lang="en-GB" dirty="0" smtClean="0">
                <a:solidFill>
                  <a:schemeClr val="accent3">
                    <a:lumMod val="75000"/>
                  </a:schemeClr>
                </a:solidFill>
              </a:rPr>
              <a:t> </a:t>
            </a:r>
            <a:r>
              <a:rPr lang="en-GB" dirty="0" err="1" smtClean="0">
                <a:solidFill>
                  <a:schemeClr val="accent3">
                    <a:lumMod val="75000"/>
                  </a:schemeClr>
                </a:solidFill>
              </a:rPr>
              <a:t>onderzoekend</a:t>
            </a:r>
            <a:r>
              <a:rPr lang="en-GB" dirty="0" smtClean="0">
                <a:solidFill>
                  <a:schemeClr val="accent3">
                    <a:lumMod val="75000"/>
                  </a:schemeClr>
                </a:solidFill>
              </a:rPr>
              <a:t> </a:t>
            </a:r>
            <a:r>
              <a:rPr lang="en-GB" dirty="0" err="1" smtClean="0">
                <a:solidFill>
                  <a:schemeClr val="accent3">
                    <a:lumMod val="75000"/>
                  </a:schemeClr>
                </a:solidFill>
              </a:rPr>
              <a:t>leren</a:t>
            </a:r>
            <a:r>
              <a:rPr lang="en-GB" dirty="0" smtClean="0">
                <a:solidFill>
                  <a:schemeClr val="accent3">
                    <a:lumMod val="75000"/>
                  </a:schemeClr>
                </a:solidFill>
              </a:rPr>
              <a:t> </a:t>
            </a:r>
            <a:r>
              <a:rPr lang="en-GB" dirty="0" err="1" smtClean="0">
                <a:solidFill>
                  <a:schemeClr val="accent3">
                    <a:lumMod val="75000"/>
                  </a:schemeClr>
                </a:solidFill>
              </a:rPr>
              <a:t>bij</a:t>
            </a:r>
            <a:r>
              <a:rPr lang="en-GB" dirty="0" smtClean="0">
                <a:solidFill>
                  <a:schemeClr val="accent3">
                    <a:lumMod val="75000"/>
                  </a:schemeClr>
                </a:solidFill>
              </a:rPr>
              <a:t> </a:t>
            </a:r>
            <a:r>
              <a:rPr lang="en-GB" dirty="0" err="1" smtClean="0">
                <a:solidFill>
                  <a:schemeClr val="accent3">
                    <a:lumMod val="75000"/>
                  </a:schemeClr>
                </a:solidFill>
              </a:rPr>
              <a:t>wiskunde</a:t>
            </a:r>
            <a:r>
              <a:rPr lang="en-GB" dirty="0" smtClean="0">
                <a:solidFill>
                  <a:schemeClr val="accent3">
                    <a:lumMod val="75000"/>
                  </a:schemeClr>
                </a:solidFill>
              </a:rPr>
              <a:t> </a:t>
            </a:r>
            <a:r>
              <a:rPr lang="en-GB" dirty="0" err="1" smtClean="0">
                <a:solidFill>
                  <a:schemeClr val="accent3">
                    <a:lumMod val="75000"/>
                  </a:schemeClr>
                </a:solidFill>
              </a:rPr>
              <a:t>er</a:t>
            </a:r>
            <a:r>
              <a:rPr lang="en-GB" dirty="0" smtClean="0">
                <a:solidFill>
                  <a:schemeClr val="accent3">
                    <a:lumMod val="75000"/>
                  </a:schemeClr>
                </a:solidFill>
              </a:rPr>
              <a:t> </a:t>
            </a:r>
            <a:r>
              <a:rPr lang="en-GB" dirty="0" err="1" smtClean="0">
                <a:solidFill>
                  <a:schemeClr val="accent3">
                    <a:lumMod val="75000"/>
                  </a:schemeClr>
                </a:solidFill>
              </a:rPr>
              <a:t>uit</a:t>
            </a:r>
            <a:r>
              <a:rPr lang="en-GB" dirty="0" smtClean="0">
                <a:solidFill>
                  <a:schemeClr val="accent3">
                    <a:lumMod val="75000"/>
                  </a:schemeClr>
                </a:solidFill>
              </a:rPr>
              <a:t>?  </a:t>
            </a:r>
            <a:r>
              <a:rPr lang="en-GB" dirty="0" smtClean="0"/>
              <a:t/>
            </a:r>
            <a:br>
              <a:rPr lang="en-GB" dirty="0" smtClean="0"/>
            </a:br>
            <a:endParaRPr lang="en-US" dirty="0"/>
          </a:p>
        </p:txBody>
      </p:sp>
      <p:sp>
        <p:nvSpPr>
          <p:cNvPr id="3" name="Subtitle 2"/>
          <p:cNvSpPr>
            <a:spLocks noGrp="1"/>
          </p:cNvSpPr>
          <p:nvPr>
            <p:ph type="subTitle" idx="1"/>
          </p:nvPr>
        </p:nvSpPr>
        <p:spPr>
          <a:xfrm>
            <a:off x="1371600" y="3513231"/>
            <a:ext cx="6400800" cy="1752600"/>
          </a:xfrm>
        </p:spPr>
        <p:txBody>
          <a:bodyPr>
            <a:normAutofit fontScale="77500" lnSpcReduction="20000"/>
          </a:bodyPr>
          <a:lstStyle/>
          <a:p>
            <a:r>
              <a:rPr lang="en-US" sz="4800" dirty="0">
                <a:solidFill>
                  <a:schemeClr val="tx1"/>
                </a:solidFill>
              </a:rPr>
              <a:t>Too</a:t>
            </a:r>
            <a:r>
              <a:rPr lang="en-US" sz="4800" dirty="0">
                <a:solidFill>
                  <a:srgbClr val="000000"/>
                </a:solidFill>
              </a:rPr>
              <a:t>l IE-2: </a:t>
            </a:r>
            <a:r>
              <a:rPr lang="nl-NL" sz="4800" dirty="0" smtClean="0">
                <a:solidFill>
                  <a:srgbClr val="000000"/>
                </a:solidFill>
              </a:rPr>
              <a:t>Het vergelijken van gestructureerde en ongestructureerde problemen</a:t>
            </a:r>
            <a:endParaRPr lang="en-US" sz="48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9685" y="331562"/>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943430" y="1741714"/>
            <a:ext cx="7347856" cy="4408715"/>
          </a:xfrm>
        </p:spPr>
        <p:txBody>
          <a:bodyPr>
            <a:normAutofit fontScale="85000" lnSpcReduction="20000"/>
          </a:bodyPr>
          <a:lstStyle/>
          <a:p>
            <a:pPr marL="0" indent="0">
              <a:buNone/>
            </a:pPr>
            <a:r>
              <a:rPr lang="en-GB" i="1" dirty="0" err="1" smtClean="0"/>
              <a:t>Doel</a:t>
            </a:r>
            <a:r>
              <a:rPr lang="en-GB" i="1" dirty="0" smtClean="0"/>
              <a:t>: </a:t>
            </a:r>
            <a:endParaRPr lang="en-GB" i="1" dirty="0" smtClean="0"/>
          </a:p>
          <a:p>
            <a:r>
              <a:rPr lang="en-GB" dirty="0" err="1" smtClean="0"/>
              <a:t>Nadenken</a:t>
            </a:r>
            <a:r>
              <a:rPr lang="en-GB" dirty="0" smtClean="0"/>
              <a:t> over de </a:t>
            </a:r>
            <a:r>
              <a:rPr lang="en-GB" dirty="0" err="1" smtClean="0"/>
              <a:t>verschillen</a:t>
            </a:r>
            <a:r>
              <a:rPr lang="en-GB" dirty="0" smtClean="0"/>
              <a:t> </a:t>
            </a:r>
            <a:r>
              <a:rPr lang="en-GB" dirty="0" err="1" smtClean="0"/>
              <a:t>tussen</a:t>
            </a:r>
            <a:r>
              <a:rPr lang="en-GB" dirty="0" smtClean="0"/>
              <a:t> </a:t>
            </a:r>
            <a:r>
              <a:rPr lang="en-GB" dirty="0" err="1" smtClean="0"/>
              <a:t>gestructureerde</a:t>
            </a:r>
            <a:r>
              <a:rPr lang="en-GB" dirty="0" smtClean="0"/>
              <a:t> </a:t>
            </a:r>
            <a:r>
              <a:rPr lang="en-GB" dirty="0" err="1" smtClean="0"/>
              <a:t>en</a:t>
            </a:r>
            <a:r>
              <a:rPr lang="en-GB" dirty="0" smtClean="0"/>
              <a:t> </a:t>
            </a:r>
            <a:r>
              <a:rPr lang="en-GB" dirty="0" err="1" smtClean="0"/>
              <a:t>ongestructureerde</a:t>
            </a:r>
            <a:r>
              <a:rPr lang="en-GB" dirty="0" smtClean="0"/>
              <a:t> </a:t>
            </a:r>
            <a:r>
              <a:rPr lang="en-GB" dirty="0" err="1" smtClean="0"/>
              <a:t>opdrachten</a:t>
            </a:r>
            <a:r>
              <a:rPr lang="en-GB" dirty="0" smtClean="0"/>
              <a:t> </a:t>
            </a:r>
            <a:r>
              <a:rPr lang="en-GB" dirty="0" err="1" smtClean="0"/>
              <a:t>en</a:t>
            </a:r>
            <a:r>
              <a:rPr lang="en-GB" dirty="0" smtClean="0"/>
              <a:t> hoe </a:t>
            </a:r>
            <a:r>
              <a:rPr lang="en-GB" dirty="0" err="1" smtClean="0"/>
              <a:t>ze</a:t>
            </a:r>
            <a:r>
              <a:rPr lang="en-GB" dirty="0" smtClean="0"/>
              <a:t> </a:t>
            </a:r>
            <a:r>
              <a:rPr lang="en-GB" dirty="0" err="1" smtClean="0"/>
              <a:t>gebruikt</a:t>
            </a:r>
            <a:r>
              <a:rPr lang="en-GB" dirty="0" smtClean="0"/>
              <a:t> </a:t>
            </a:r>
            <a:r>
              <a:rPr lang="en-GB" dirty="0" err="1" smtClean="0"/>
              <a:t>worden</a:t>
            </a:r>
            <a:r>
              <a:rPr lang="en-GB" dirty="0" smtClean="0"/>
              <a:t> in de </a:t>
            </a:r>
            <a:r>
              <a:rPr lang="en-GB" dirty="0" err="1" smtClean="0"/>
              <a:t>klas</a:t>
            </a:r>
            <a:r>
              <a:rPr lang="en-GB" dirty="0" smtClean="0"/>
              <a:t>.</a:t>
            </a:r>
          </a:p>
          <a:p>
            <a:endParaRPr lang="en-GB" dirty="0" smtClean="0"/>
          </a:p>
          <a:p>
            <a:pPr marL="0" indent="0">
              <a:buNone/>
            </a:pPr>
            <a:r>
              <a:rPr lang="en-GB" i="1" dirty="0" smtClean="0"/>
              <a:t>We </a:t>
            </a:r>
            <a:r>
              <a:rPr lang="en-GB" i="1" dirty="0" err="1" smtClean="0"/>
              <a:t>zullen</a:t>
            </a:r>
            <a:r>
              <a:rPr lang="en-GB" i="1" dirty="0" smtClean="0"/>
              <a:t>:</a:t>
            </a:r>
            <a:endParaRPr lang="en-GB" i="1" dirty="0"/>
          </a:p>
          <a:p>
            <a:r>
              <a:rPr lang="en-GB" dirty="0" err="1" smtClean="0"/>
              <a:t>Typische</a:t>
            </a:r>
            <a:r>
              <a:rPr lang="en-GB" dirty="0" smtClean="0"/>
              <a:t> </a:t>
            </a:r>
            <a:r>
              <a:rPr lang="en-GB" dirty="0" err="1" smtClean="0"/>
              <a:t>probleem-opdrachten</a:t>
            </a:r>
            <a:r>
              <a:rPr lang="en-GB" dirty="0" smtClean="0"/>
              <a:t> </a:t>
            </a:r>
            <a:r>
              <a:rPr lang="en-GB" dirty="0" err="1" smtClean="0"/>
              <a:t>bespreken</a:t>
            </a:r>
            <a:r>
              <a:rPr lang="en-GB" dirty="0"/>
              <a:t>;</a:t>
            </a:r>
            <a:endParaRPr lang="en-GB" dirty="0" smtClean="0"/>
          </a:p>
          <a:p>
            <a:r>
              <a:rPr lang="en-GB" dirty="0" err="1" smtClean="0"/>
              <a:t>Kijken</a:t>
            </a:r>
            <a:r>
              <a:rPr lang="en-GB" dirty="0" smtClean="0"/>
              <a:t> </a:t>
            </a:r>
            <a:r>
              <a:rPr lang="en-GB" dirty="0" err="1" smtClean="0"/>
              <a:t>naar</a:t>
            </a:r>
            <a:r>
              <a:rPr lang="en-GB" dirty="0" smtClean="0"/>
              <a:t> </a:t>
            </a:r>
            <a:r>
              <a:rPr lang="en-GB" dirty="0" err="1" smtClean="0"/>
              <a:t>verschillende</a:t>
            </a:r>
            <a:r>
              <a:rPr lang="en-GB" dirty="0" smtClean="0"/>
              <a:t> </a:t>
            </a:r>
            <a:r>
              <a:rPr lang="en-GB" dirty="0" err="1" smtClean="0"/>
              <a:t>versies</a:t>
            </a:r>
            <a:r>
              <a:rPr lang="en-GB" dirty="0" smtClean="0"/>
              <a:t> van </a:t>
            </a:r>
            <a:r>
              <a:rPr lang="en-GB" dirty="0" err="1" smtClean="0"/>
              <a:t>hetzelfde</a:t>
            </a:r>
            <a:r>
              <a:rPr lang="en-GB" dirty="0" smtClean="0"/>
              <a:t> </a:t>
            </a:r>
            <a:r>
              <a:rPr lang="en-GB" dirty="0" err="1" smtClean="0"/>
              <a:t>probleem</a:t>
            </a:r>
            <a:r>
              <a:rPr lang="en-GB" dirty="0" smtClean="0"/>
              <a:t>;</a:t>
            </a:r>
            <a:endParaRPr lang="en-GB" dirty="0" smtClean="0"/>
          </a:p>
          <a:p>
            <a:r>
              <a:rPr lang="en-GB" dirty="0" err="1" smtClean="0"/>
              <a:t>Ideeën</a:t>
            </a:r>
            <a:r>
              <a:rPr lang="en-GB" dirty="0" smtClean="0"/>
              <a:t> </a:t>
            </a:r>
            <a:r>
              <a:rPr lang="en-GB" dirty="0" err="1" smtClean="0"/>
              <a:t>delen</a:t>
            </a:r>
            <a:r>
              <a:rPr lang="en-GB" dirty="0" smtClean="0"/>
              <a:t>.</a:t>
            </a:r>
            <a:endParaRPr lang="en-GB" dirty="0" smtClean="0"/>
          </a:p>
        </p:txBody>
      </p:sp>
      <p:pic>
        <p:nvPicPr>
          <p:cNvPr id="7" name="Picture 6" descr="http://mascil.mathshell.org.uk/wp-content/uploads/2014/05/30min.gif"/>
          <p:cNvPicPr/>
          <p:nvPr/>
        </p:nvPicPr>
        <p:blipFill>
          <a:blip r:embed="rId3">
            <a:extLst>
              <a:ext uri="{28A0092B-C50C-407E-A947-70E740481C1C}">
                <a14:useLocalDpi xmlns:a14="http://schemas.microsoft.com/office/drawing/2010/main" val="0"/>
              </a:ext>
            </a:extLst>
          </a:blip>
          <a:srcRect/>
          <a:stretch>
            <a:fillRect/>
          </a:stretch>
        </p:blipFill>
        <p:spPr bwMode="auto">
          <a:xfrm>
            <a:off x="333829" y="274638"/>
            <a:ext cx="1075871" cy="1080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415767"/>
            <a:ext cx="7239000" cy="1703066"/>
          </a:xfrm>
        </p:spPr>
        <p:txBody>
          <a:bodyPr>
            <a:normAutofit/>
          </a:bodyPr>
          <a:lstStyle/>
          <a:p>
            <a:r>
              <a:rPr lang="en-US" dirty="0" err="1" smtClean="0"/>
              <a:t>Gestructureerde</a:t>
            </a:r>
            <a:r>
              <a:rPr lang="en-US" dirty="0" smtClean="0"/>
              <a:t> </a:t>
            </a:r>
            <a:r>
              <a:rPr lang="en-US" dirty="0" err="1" smtClean="0"/>
              <a:t>en</a:t>
            </a:r>
            <a:r>
              <a:rPr lang="en-US" dirty="0" smtClean="0"/>
              <a:t> </a:t>
            </a:r>
            <a:r>
              <a:rPr lang="en-US" dirty="0" err="1" smtClean="0"/>
              <a:t>ongestructureerde</a:t>
            </a:r>
            <a:r>
              <a:rPr lang="en-US" dirty="0" smtClean="0"/>
              <a:t> </a:t>
            </a:r>
            <a:r>
              <a:rPr lang="en-US" dirty="0" err="1" smtClean="0"/>
              <a:t>opdrachten</a:t>
            </a:r>
            <a:endParaRPr lang="en-US" dirty="0"/>
          </a:p>
        </p:txBody>
      </p:sp>
      <p:sp>
        <p:nvSpPr>
          <p:cNvPr id="3" name="Content Placeholder 2"/>
          <p:cNvSpPr>
            <a:spLocks noGrp="1"/>
          </p:cNvSpPr>
          <p:nvPr>
            <p:ph idx="1"/>
          </p:nvPr>
        </p:nvSpPr>
        <p:spPr>
          <a:xfrm>
            <a:off x="513186" y="2280202"/>
            <a:ext cx="8255398" cy="3185430"/>
          </a:xfrm>
        </p:spPr>
        <p:txBody>
          <a:bodyPr>
            <a:normAutofit fontScale="85000" lnSpcReduction="20000"/>
          </a:bodyPr>
          <a:lstStyle/>
          <a:p>
            <a:r>
              <a:rPr lang="en-GB" sz="3600" dirty="0" err="1" smtClean="0"/>
              <a:t>Opdrachten</a:t>
            </a:r>
            <a:r>
              <a:rPr lang="en-GB" sz="3600" dirty="0" smtClean="0"/>
              <a:t> in de </a:t>
            </a:r>
            <a:r>
              <a:rPr lang="en-GB" sz="3600" dirty="0" err="1" smtClean="0"/>
              <a:t>klas</a:t>
            </a:r>
            <a:r>
              <a:rPr lang="en-GB" sz="3600" dirty="0" smtClean="0"/>
              <a:t> </a:t>
            </a:r>
            <a:r>
              <a:rPr lang="en-GB" sz="3600" dirty="0" err="1" smtClean="0"/>
              <a:t>zijn</a:t>
            </a:r>
            <a:r>
              <a:rPr lang="en-GB" sz="3600" dirty="0" smtClean="0"/>
              <a:t> </a:t>
            </a:r>
            <a:r>
              <a:rPr lang="en-GB" sz="3600" dirty="0" err="1" smtClean="0"/>
              <a:t>meestal</a:t>
            </a:r>
            <a:r>
              <a:rPr lang="en-GB" sz="3600" dirty="0" smtClean="0"/>
              <a:t> </a:t>
            </a:r>
            <a:r>
              <a:rPr lang="en-GB" sz="3600" dirty="0" err="1" smtClean="0"/>
              <a:t>gestructureerde</a:t>
            </a:r>
            <a:r>
              <a:rPr lang="en-GB" sz="3600" dirty="0" smtClean="0"/>
              <a:t>.</a:t>
            </a:r>
            <a:endParaRPr lang="en-GB" sz="3600" dirty="0"/>
          </a:p>
          <a:p>
            <a:r>
              <a:rPr lang="en-US" sz="3600" dirty="0" err="1" smtClean="0"/>
              <a:t>Opdrachten</a:t>
            </a:r>
            <a:r>
              <a:rPr lang="en-US" sz="3600" dirty="0" smtClean="0"/>
              <a:t> in </a:t>
            </a:r>
            <a:r>
              <a:rPr lang="en-US" sz="3600" dirty="0" smtClean="0"/>
              <a:t>het </a:t>
            </a:r>
            <a:r>
              <a:rPr lang="en-US" sz="3600" dirty="0" err="1" smtClean="0"/>
              <a:t>beroepsveld</a:t>
            </a:r>
            <a:r>
              <a:rPr lang="en-US" sz="3600" dirty="0" smtClean="0"/>
              <a:t> </a:t>
            </a:r>
            <a:r>
              <a:rPr lang="en-US" sz="3600" dirty="0" err="1" smtClean="0"/>
              <a:t>zijn</a:t>
            </a:r>
            <a:r>
              <a:rPr lang="en-US" sz="3600" dirty="0" smtClean="0"/>
              <a:t> </a:t>
            </a:r>
            <a:r>
              <a:rPr lang="en-US" sz="3600" dirty="0" err="1" smtClean="0"/>
              <a:t>meestal</a:t>
            </a:r>
            <a:r>
              <a:rPr lang="en-US" sz="3600" dirty="0" smtClean="0"/>
              <a:t> </a:t>
            </a:r>
            <a:r>
              <a:rPr lang="en-US" sz="3600" dirty="0" err="1" smtClean="0"/>
              <a:t>ongestructureerd</a:t>
            </a:r>
            <a:endParaRPr lang="en-US" sz="3600" dirty="0" smtClean="0"/>
          </a:p>
          <a:p>
            <a:r>
              <a:rPr lang="en-US" sz="3600" dirty="0" err="1" smtClean="0"/>
              <a:t>Leerlingen</a:t>
            </a:r>
            <a:r>
              <a:rPr lang="en-US" sz="3600" dirty="0" smtClean="0"/>
              <a:t> </a:t>
            </a:r>
            <a:r>
              <a:rPr lang="en-US" sz="3600" dirty="0" err="1" smtClean="0"/>
              <a:t>hebben</a:t>
            </a:r>
            <a:r>
              <a:rPr lang="en-US" sz="3600" dirty="0" smtClean="0"/>
              <a:t> de </a:t>
            </a:r>
            <a:r>
              <a:rPr lang="en-US" sz="3600" dirty="0" err="1" smtClean="0"/>
              <a:t>mogelijkheid</a:t>
            </a:r>
            <a:r>
              <a:rPr lang="en-US" sz="3600" dirty="0" smtClean="0"/>
              <a:t> </a:t>
            </a:r>
            <a:r>
              <a:rPr lang="en-US" sz="3600" dirty="0" err="1" smtClean="0"/>
              <a:t>nodig</a:t>
            </a:r>
            <a:r>
              <a:rPr lang="en-US" sz="3600" dirty="0" smtClean="0"/>
              <a:t> om in de </a:t>
            </a:r>
            <a:r>
              <a:rPr lang="en-US" sz="3600" dirty="0" err="1" smtClean="0"/>
              <a:t>klas</a:t>
            </a:r>
            <a:r>
              <a:rPr lang="en-US" sz="3600" dirty="0" smtClean="0"/>
              <a:t> </a:t>
            </a:r>
            <a:r>
              <a:rPr lang="en-US" sz="3600" dirty="0" err="1" smtClean="0"/>
              <a:t>ongestrucutreerde</a:t>
            </a:r>
            <a:r>
              <a:rPr lang="en-US" sz="3600" dirty="0" smtClean="0"/>
              <a:t> </a:t>
            </a:r>
            <a:r>
              <a:rPr lang="en-US" sz="3600" dirty="0" err="1" smtClean="0"/>
              <a:t>opdrachten</a:t>
            </a:r>
            <a:r>
              <a:rPr lang="en-US" sz="3600" dirty="0" smtClean="0"/>
              <a:t> </a:t>
            </a:r>
            <a:r>
              <a:rPr lang="en-US" sz="3600" dirty="0" err="1" smtClean="0"/>
              <a:t>te</a:t>
            </a:r>
            <a:r>
              <a:rPr lang="en-US" sz="3600" dirty="0" smtClean="0"/>
              <a:t> </a:t>
            </a:r>
            <a:r>
              <a:rPr lang="en-US" sz="3600" dirty="0" err="1" smtClean="0"/>
              <a:t>maken</a:t>
            </a:r>
            <a:r>
              <a:rPr lang="en-GB" sz="3600" dirty="0" smtClean="0"/>
              <a:t>.</a:t>
            </a:r>
            <a:endParaRPr lang="en-US" sz="3600" dirty="0" smtClean="0"/>
          </a:p>
          <a:p>
            <a:endParaRPr lang="en-US" sz="3600"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172" y="415767"/>
            <a:ext cx="1065789" cy="1080000"/>
          </a:xfrm>
          <a:prstGeom prst="rect">
            <a:avLst/>
          </a:prstGeom>
        </p:spPr>
      </p:pic>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30" y="329797"/>
            <a:ext cx="8200570" cy="1830164"/>
          </a:xfrm>
        </p:spPr>
        <p:txBody>
          <a:bodyPr>
            <a:normAutofit/>
          </a:bodyPr>
          <a:lstStyle/>
          <a:p>
            <a:r>
              <a:rPr lang="en-US" dirty="0" err="1" smtClean="0"/>
              <a:t>Gedetailleerd</a:t>
            </a:r>
            <a:r>
              <a:rPr lang="en-US" dirty="0" smtClean="0"/>
              <a:t> </a:t>
            </a:r>
            <a:r>
              <a:rPr lang="en-US" dirty="0" err="1" smtClean="0"/>
              <a:t>kijken</a:t>
            </a:r>
            <a:r>
              <a:rPr lang="en-US" dirty="0" smtClean="0"/>
              <a:t> </a:t>
            </a:r>
            <a:br>
              <a:rPr lang="en-US" dirty="0" smtClean="0"/>
            </a:br>
            <a:r>
              <a:rPr lang="en-US" dirty="0" err="1" smtClean="0"/>
              <a:t>naar</a:t>
            </a:r>
            <a:r>
              <a:rPr lang="en-US" dirty="0" smtClean="0"/>
              <a:t> de </a:t>
            </a:r>
            <a:r>
              <a:rPr lang="en-US" dirty="0" err="1" smtClean="0"/>
              <a:t>opdrachten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sp>
        <p:nvSpPr>
          <p:cNvPr id="8" name="Rectangle 7"/>
          <p:cNvSpPr/>
          <p:nvPr/>
        </p:nvSpPr>
        <p:spPr>
          <a:xfrm>
            <a:off x="631164" y="2215351"/>
            <a:ext cx="8004836" cy="3539430"/>
          </a:xfrm>
          <a:prstGeom prst="rect">
            <a:avLst/>
          </a:prstGeom>
        </p:spPr>
        <p:txBody>
          <a:bodyPr wrap="square">
            <a:spAutoFit/>
          </a:bodyPr>
          <a:lstStyle/>
          <a:p>
            <a:r>
              <a:rPr lang="en-US" sz="3200" dirty="0" err="1" smtClean="0"/>
              <a:t>Vergelijk</a:t>
            </a:r>
            <a:r>
              <a:rPr lang="en-US" sz="3200" dirty="0" smtClean="0"/>
              <a:t> </a:t>
            </a:r>
            <a:r>
              <a:rPr lang="en-US" sz="3200" dirty="0" err="1" smtClean="0"/>
              <a:t>verschillende</a:t>
            </a:r>
            <a:r>
              <a:rPr lang="en-US" sz="3200" dirty="0" smtClean="0"/>
              <a:t> </a:t>
            </a:r>
            <a:r>
              <a:rPr lang="en-US" sz="3200" dirty="0" err="1" smtClean="0"/>
              <a:t>versies</a:t>
            </a:r>
            <a:r>
              <a:rPr lang="en-US" sz="3200" dirty="0" smtClean="0"/>
              <a:t> van </a:t>
            </a:r>
            <a:r>
              <a:rPr lang="en-US" sz="3200" dirty="0" err="1" smtClean="0"/>
              <a:t>hetzelfde</a:t>
            </a:r>
            <a:r>
              <a:rPr lang="en-US" sz="3200" dirty="0" smtClean="0"/>
              <a:t> </a:t>
            </a:r>
            <a:r>
              <a:rPr lang="en-US" sz="3200" dirty="0" err="1" smtClean="0"/>
              <a:t>probleem</a:t>
            </a:r>
            <a:r>
              <a:rPr lang="en-US" sz="3200" dirty="0" smtClean="0"/>
              <a:t>:</a:t>
            </a:r>
            <a:endParaRPr lang="en-US" sz="3200" dirty="0" smtClean="0"/>
          </a:p>
          <a:p>
            <a:pPr marL="914400" lvl="1" indent="-457200" fontAlgn="base">
              <a:buFont typeface="Arial"/>
              <a:buChar char="•"/>
            </a:pPr>
            <a:r>
              <a:rPr lang="en-US" sz="3200" dirty="0" err="1" smtClean="0"/>
              <a:t>Welke</a:t>
            </a:r>
            <a:r>
              <a:rPr lang="en-US" sz="3200" dirty="0" smtClean="0"/>
              <a:t> </a:t>
            </a:r>
            <a:r>
              <a:rPr lang="en-US" sz="3200" dirty="0" err="1" smtClean="0"/>
              <a:t>keuzes</a:t>
            </a:r>
            <a:r>
              <a:rPr lang="en-US" sz="3200" dirty="0" smtClean="0"/>
              <a:t> </a:t>
            </a:r>
            <a:r>
              <a:rPr lang="en-US" sz="3200" dirty="0" err="1" smtClean="0"/>
              <a:t>hebben</a:t>
            </a:r>
            <a:r>
              <a:rPr lang="en-US" sz="3200" dirty="0" smtClean="0"/>
              <a:t> </a:t>
            </a:r>
            <a:r>
              <a:rPr lang="en-US" sz="3200" dirty="0" err="1" smtClean="0"/>
              <a:t>leerlingen</a:t>
            </a:r>
            <a:r>
              <a:rPr lang="en-US" sz="3200" dirty="0" smtClean="0"/>
              <a:t>?</a:t>
            </a:r>
            <a:endParaRPr lang="en-GB" sz="3200" dirty="0"/>
          </a:p>
          <a:p>
            <a:pPr marL="914400" lvl="1" indent="-457200">
              <a:buFont typeface="Arial"/>
              <a:buChar char="•"/>
            </a:pPr>
            <a:r>
              <a:rPr lang="nl-NL" sz="3200" dirty="0" smtClean="0"/>
              <a:t>Welke </a:t>
            </a:r>
            <a:r>
              <a:rPr lang="nl-NL" sz="3200" dirty="0"/>
              <a:t>didactische punten zullen naar voren komen wanneer u dergelijke ongestructureerde problemen gaat gebruiken?</a:t>
            </a:r>
            <a:endParaRPr lang="en-GB" sz="3200" dirty="0"/>
          </a:p>
        </p:txBody>
      </p:sp>
      <p:pic>
        <p:nvPicPr>
          <p:cNvPr id="12" name="Picture 11"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044" y="561839"/>
            <a:ext cx="1065790" cy="1080000"/>
          </a:xfrm>
          <a:prstGeom prst="rect">
            <a:avLst/>
          </a:prstGeom>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519" y="274638"/>
            <a:ext cx="8554052" cy="1830164"/>
          </a:xfrm>
        </p:spPr>
        <p:txBody>
          <a:bodyPr>
            <a:normAutofit/>
          </a:bodyPr>
          <a:lstStyle/>
          <a:p>
            <a:r>
              <a:rPr lang="en-US" dirty="0" err="1"/>
              <a:t>Gedetailleerd</a:t>
            </a:r>
            <a:r>
              <a:rPr lang="en-US" dirty="0"/>
              <a:t> </a:t>
            </a:r>
            <a:r>
              <a:rPr lang="en-US" dirty="0" err="1"/>
              <a:t>kijken</a:t>
            </a:r>
            <a:r>
              <a:rPr lang="en-US" dirty="0"/>
              <a:t> </a:t>
            </a:r>
            <a:br>
              <a:rPr lang="en-US" dirty="0"/>
            </a:br>
            <a:r>
              <a:rPr lang="en-US" dirty="0" err="1"/>
              <a:t>naar</a:t>
            </a:r>
            <a:r>
              <a:rPr lang="en-US" dirty="0"/>
              <a:t> de </a:t>
            </a:r>
            <a:r>
              <a:rPr lang="en-US" dirty="0" err="1"/>
              <a:t>opdrachten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pic>
        <p:nvPicPr>
          <p:cNvPr id="12" name="Picture 11"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968" y="506681"/>
            <a:ext cx="1065790" cy="1080000"/>
          </a:xfrm>
          <a:prstGeom prst="rect">
            <a:avLst/>
          </a:prstGeom>
        </p:spPr>
      </p:pic>
      <p:pic>
        <p:nvPicPr>
          <p:cNvPr id="7" name="Picture 6" descr="creen Shot 2014-05-06 at 13.06.30">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442925" y="2152011"/>
            <a:ext cx="6158932" cy="3393979"/>
          </a:xfrm>
          <a:prstGeom prst="rect">
            <a:avLst/>
          </a:prstGeom>
          <a:noFill/>
          <a:ln>
            <a:noFill/>
          </a:ln>
        </p:spPr>
      </p:pic>
      <p:sp>
        <p:nvSpPr>
          <p:cNvPr id="8" name="Rectangle 7"/>
          <p:cNvSpPr/>
          <p:nvPr/>
        </p:nvSpPr>
        <p:spPr>
          <a:xfrm>
            <a:off x="1442925" y="5545991"/>
            <a:ext cx="6349999" cy="707886"/>
          </a:xfrm>
          <a:prstGeom prst="rect">
            <a:avLst/>
          </a:prstGeom>
        </p:spPr>
        <p:txBody>
          <a:bodyPr wrap="square">
            <a:spAutoFit/>
          </a:bodyPr>
          <a:lstStyle/>
          <a:p>
            <a:r>
              <a:rPr lang="nl-NL" sz="2000" dirty="0"/>
              <a:t>Leerlingen aan het werk aan het probleem van het tafeltennistoernooi.</a:t>
            </a:r>
          </a:p>
        </p:txBody>
      </p:sp>
    </p:spTree>
    <p:extLst>
      <p:ext uri="{BB962C8B-B14F-4D97-AF65-F5344CB8AC3E}">
        <p14:creationId xmlns:p14="http://schemas.microsoft.com/office/powerpoint/2010/main" val="790918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8424" y="347432"/>
            <a:ext cx="6483458" cy="1137173"/>
          </a:xfrm>
        </p:spPr>
        <p:txBody>
          <a:bodyPr>
            <a:normAutofit/>
          </a:bodyPr>
          <a:lstStyle/>
          <a:p>
            <a:r>
              <a:rPr lang="en-US" dirty="0" err="1" smtClean="0"/>
              <a:t>Ideeën</a:t>
            </a:r>
            <a:r>
              <a:rPr lang="en-US" dirty="0" smtClean="0"/>
              <a:t> </a:t>
            </a:r>
            <a:r>
              <a:rPr lang="en-US" dirty="0" err="1" smtClean="0"/>
              <a:t>delen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sp>
        <p:nvSpPr>
          <p:cNvPr id="8" name="Rectangle 7"/>
          <p:cNvSpPr/>
          <p:nvPr/>
        </p:nvSpPr>
        <p:spPr>
          <a:xfrm>
            <a:off x="298017" y="1734185"/>
            <a:ext cx="8475143" cy="3539430"/>
          </a:xfrm>
          <a:prstGeom prst="rect">
            <a:avLst/>
          </a:prstGeom>
        </p:spPr>
        <p:txBody>
          <a:bodyPr wrap="square">
            <a:spAutoFit/>
          </a:bodyPr>
          <a:lstStyle/>
          <a:p>
            <a:pPr lvl="0" fontAlgn="base"/>
            <a:r>
              <a:rPr lang="en-GB" sz="3600" dirty="0" smtClean="0"/>
              <a:t>Hoe </a:t>
            </a:r>
            <a:r>
              <a:rPr lang="en-GB" sz="3600" dirty="0" err="1" smtClean="0"/>
              <a:t>denk</a:t>
            </a:r>
            <a:r>
              <a:rPr lang="en-GB" sz="3600" dirty="0" smtClean="0"/>
              <a:t> </a:t>
            </a:r>
            <a:r>
              <a:rPr lang="en-GB" sz="3600" dirty="0" err="1" smtClean="0"/>
              <a:t>jij</a:t>
            </a:r>
            <a:r>
              <a:rPr lang="en-GB" sz="3600" dirty="0" smtClean="0"/>
              <a:t> </a:t>
            </a:r>
            <a:r>
              <a:rPr lang="en-GB" sz="3600" dirty="0" err="1" smtClean="0"/>
              <a:t>erover</a:t>
            </a:r>
            <a:r>
              <a:rPr lang="en-GB" sz="3600" dirty="0" smtClean="0"/>
              <a:t>?</a:t>
            </a:r>
            <a:endParaRPr lang="en-GB" sz="3600" dirty="0" smtClean="0"/>
          </a:p>
          <a:p>
            <a:pPr marL="342900" lvl="0" indent="-342900">
              <a:lnSpc>
                <a:spcPct val="80000"/>
              </a:lnSpc>
              <a:spcBef>
                <a:spcPct val="20000"/>
              </a:spcBef>
              <a:spcAft>
                <a:spcPts val="0"/>
              </a:spcAft>
              <a:buFont typeface="Arial"/>
              <a:buChar char="•"/>
            </a:pPr>
            <a:r>
              <a:rPr lang="nl-NL" sz="2000" dirty="0"/>
              <a:t>Ongestructureerde problemen zijn lastiger;</a:t>
            </a:r>
          </a:p>
          <a:p>
            <a:pPr marL="342900" lvl="0" indent="-342900">
              <a:lnSpc>
                <a:spcPct val="80000"/>
              </a:lnSpc>
              <a:spcBef>
                <a:spcPct val="20000"/>
              </a:spcBef>
              <a:spcAft>
                <a:spcPts val="0"/>
              </a:spcAft>
              <a:buFont typeface="Arial"/>
              <a:buChar char="•"/>
            </a:pPr>
            <a:r>
              <a:rPr lang="nl-NL" sz="2000" dirty="0"/>
              <a:t>Het is lastiger om een les te plannen met deze problemen;</a:t>
            </a:r>
          </a:p>
          <a:p>
            <a:pPr marL="342900" lvl="0" indent="-342900">
              <a:lnSpc>
                <a:spcPct val="80000"/>
              </a:lnSpc>
              <a:spcBef>
                <a:spcPct val="20000"/>
              </a:spcBef>
              <a:spcAft>
                <a:spcPts val="0"/>
              </a:spcAft>
              <a:buFont typeface="Arial"/>
              <a:buChar char="•"/>
            </a:pPr>
            <a:r>
              <a:rPr lang="nl-NL" sz="2000" dirty="0"/>
              <a:t>Leerlingen weten misschien niet eens hoe ze hieraan moeten beginnen;</a:t>
            </a:r>
          </a:p>
          <a:p>
            <a:pPr marL="342900" lvl="0" indent="-342900">
              <a:lnSpc>
                <a:spcPct val="80000"/>
              </a:lnSpc>
              <a:spcBef>
                <a:spcPct val="20000"/>
              </a:spcBef>
              <a:spcAft>
                <a:spcPts val="0"/>
              </a:spcAft>
              <a:buFont typeface="Arial"/>
              <a:buChar char="•"/>
            </a:pPr>
            <a:r>
              <a:rPr lang="nl-NL" sz="2000" dirty="0"/>
              <a:t>Leerlingen zullen niet per definitie gebruiken wat we ze geleerd hebben;</a:t>
            </a:r>
          </a:p>
          <a:p>
            <a:pPr marL="342900" lvl="0" indent="-342900">
              <a:lnSpc>
                <a:spcPct val="80000"/>
              </a:lnSpc>
              <a:spcBef>
                <a:spcPct val="20000"/>
              </a:spcBef>
              <a:spcAft>
                <a:spcPts val="0"/>
              </a:spcAft>
              <a:buFont typeface="Arial"/>
              <a:buChar char="•"/>
            </a:pPr>
            <a:r>
              <a:rPr lang="nl-NL" sz="2000" dirty="0"/>
              <a:t>Als we te snel hulp aanbieden, zullen de leerlingen slechts doen wat we zeggen en niet zelfstandig nadenken;</a:t>
            </a:r>
          </a:p>
          <a:p>
            <a:pPr marL="342900" lvl="0" indent="-342900">
              <a:lnSpc>
                <a:spcPct val="80000"/>
              </a:lnSpc>
              <a:spcBef>
                <a:spcPct val="20000"/>
              </a:spcBef>
              <a:spcAft>
                <a:spcPts val="0"/>
              </a:spcAft>
              <a:buFont typeface="Arial"/>
              <a:buChar char="•"/>
            </a:pPr>
            <a:r>
              <a:rPr lang="nl-NL" sz="2000" dirty="0"/>
              <a:t>Leerlingen zullen met een grotere variëteit aan aanpakken en oplossingen komen; </a:t>
            </a:r>
          </a:p>
          <a:p>
            <a:pPr marL="342900" lvl="0" indent="-342900">
              <a:lnSpc>
                <a:spcPct val="80000"/>
              </a:lnSpc>
              <a:spcBef>
                <a:spcPct val="20000"/>
              </a:spcBef>
              <a:spcAft>
                <a:spcPts val="0"/>
              </a:spcAft>
              <a:buFont typeface="Arial"/>
              <a:buChar char="•"/>
            </a:pPr>
            <a:r>
              <a:rPr lang="nl-NL" sz="2000" dirty="0"/>
              <a:t>Leerlingen zullen misschien bevestiging vragen of het toegestaan is om een andere aanpak te kiezen of tot een andere conclusie te komen.</a:t>
            </a:r>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419" y="385501"/>
            <a:ext cx="1065789" cy="1080000"/>
          </a:xfrm>
          <a:prstGeom prst="rect">
            <a:avLst/>
          </a:prstGeom>
        </p:spPr>
      </p:pic>
    </p:spTree>
    <p:extLst>
      <p:ext uri="{BB962C8B-B14F-4D97-AF65-F5344CB8AC3E}">
        <p14:creationId xmlns:p14="http://schemas.microsoft.com/office/powerpoint/2010/main" val="3947162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3589" y="385392"/>
            <a:ext cx="6483458" cy="971582"/>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791" y="385392"/>
            <a:ext cx="1065790" cy="1080000"/>
          </a:xfrm>
          <a:prstGeom prst="rect">
            <a:avLst/>
          </a:prstGeom>
        </p:spPr>
      </p:pic>
      <p:sp>
        <p:nvSpPr>
          <p:cNvPr id="4" name="Content Placeholder 3"/>
          <p:cNvSpPr>
            <a:spLocks noGrp="1"/>
          </p:cNvSpPr>
          <p:nvPr>
            <p:ph idx="1"/>
          </p:nvPr>
        </p:nvSpPr>
        <p:spPr>
          <a:xfrm>
            <a:off x="1814285" y="4459515"/>
            <a:ext cx="6785429" cy="1729477"/>
          </a:xfrm>
        </p:spPr>
        <p:txBody>
          <a:bodyPr>
            <a:normAutofit/>
          </a:bodyPr>
          <a:lstStyle/>
          <a:p>
            <a:pPr marL="0" indent="0">
              <a:buNone/>
            </a:pPr>
            <a:r>
              <a:rPr lang="nl-NL" dirty="0" smtClean="0"/>
              <a:t>Volgende keer breng je verslag uit over hoe het is gegaan en wat je ervan geleerd hebt</a:t>
            </a:r>
            <a:r>
              <a:rPr lang="en-GB" dirty="0" smtClean="0"/>
              <a:t>.</a:t>
            </a:r>
            <a:endParaRPr lang="en-GB" dirty="0"/>
          </a:p>
          <a:p>
            <a:pPr marL="0" indent="0" fontAlgn="base">
              <a:buNone/>
            </a:pPr>
            <a:endParaRPr lang="en-GB" dirty="0"/>
          </a:p>
        </p:txBody>
      </p:sp>
      <p:pic>
        <p:nvPicPr>
          <p:cNvPr id="5" name="Picture 4" descr="nextstep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938" y="4073322"/>
            <a:ext cx="1080000" cy="1080000"/>
          </a:xfrm>
          <a:prstGeom prst="rect">
            <a:avLst/>
          </a:prstGeom>
        </p:spPr>
      </p:pic>
      <p:sp>
        <p:nvSpPr>
          <p:cNvPr id="6" name="Rectangle 5"/>
          <p:cNvSpPr/>
          <p:nvPr/>
        </p:nvSpPr>
        <p:spPr>
          <a:xfrm>
            <a:off x="1423589" y="1723571"/>
            <a:ext cx="6631839" cy="2554545"/>
          </a:xfrm>
          <a:prstGeom prst="rect">
            <a:avLst/>
          </a:prstGeom>
        </p:spPr>
        <p:txBody>
          <a:bodyPr wrap="square">
            <a:spAutoFit/>
          </a:bodyPr>
          <a:lstStyle/>
          <a:p>
            <a:pPr lvl="0" fontAlgn="base"/>
            <a:r>
              <a:rPr lang="en-US" sz="3200" dirty="0" err="1" smtClean="0"/>
              <a:t>Als</a:t>
            </a:r>
            <a:r>
              <a:rPr lang="en-US" sz="3200" dirty="0" smtClean="0"/>
              <a:t> </a:t>
            </a:r>
            <a:r>
              <a:rPr lang="en-US" sz="3200" dirty="0" err="1" smtClean="0"/>
              <a:t>groep</a:t>
            </a:r>
            <a:r>
              <a:rPr lang="en-US" sz="3200" dirty="0" smtClean="0"/>
              <a:t>:</a:t>
            </a:r>
            <a:endParaRPr lang="en-US" sz="3200" dirty="0" smtClean="0"/>
          </a:p>
          <a:p>
            <a:pPr marL="457200" lvl="0" indent="-457200" fontAlgn="base">
              <a:buFont typeface="Arial"/>
              <a:buChar char="•"/>
            </a:pPr>
            <a:r>
              <a:rPr lang="en-US" sz="3200" dirty="0" err="1" smtClean="0"/>
              <a:t>Bedenk</a:t>
            </a:r>
            <a:r>
              <a:rPr lang="en-US" sz="3200" dirty="0" smtClean="0"/>
              <a:t> </a:t>
            </a:r>
            <a:r>
              <a:rPr lang="en-US" sz="3200" dirty="0" err="1" smtClean="0"/>
              <a:t>een</a:t>
            </a:r>
            <a:r>
              <a:rPr lang="en-US" sz="3200" dirty="0" smtClean="0"/>
              <a:t> </a:t>
            </a:r>
            <a:r>
              <a:rPr lang="en-US" sz="3200" dirty="0" err="1" smtClean="0"/>
              <a:t>onderzoeksvraag</a:t>
            </a:r>
            <a:r>
              <a:rPr lang="en-US" sz="3200" dirty="0" smtClean="0"/>
              <a:t>;</a:t>
            </a:r>
            <a:endParaRPr lang="en-US" sz="3200" dirty="0"/>
          </a:p>
          <a:p>
            <a:pPr marL="457200" lvl="0" indent="-457200" fontAlgn="base">
              <a:buFont typeface="Arial"/>
              <a:buChar char="•"/>
            </a:pPr>
            <a:r>
              <a:rPr lang="en-US" sz="3200" dirty="0" err="1" smtClean="0"/>
              <a:t>Kies</a:t>
            </a:r>
            <a:r>
              <a:rPr lang="en-US" sz="3200" dirty="0" smtClean="0"/>
              <a:t> </a:t>
            </a:r>
            <a:r>
              <a:rPr lang="en-US" sz="3200" dirty="0" err="1" smtClean="0"/>
              <a:t>een</a:t>
            </a:r>
            <a:r>
              <a:rPr lang="en-US" sz="3200" dirty="0" smtClean="0"/>
              <a:t> </a:t>
            </a:r>
            <a:r>
              <a:rPr lang="en-US" sz="3200" dirty="0" err="1" smtClean="0"/>
              <a:t>ongestructureerde</a:t>
            </a:r>
            <a:r>
              <a:rPr lang="en-US" sz="3200" dirty="0" smtClean="0"/>
              <a:t> </a:t>
            </a:r>
            <a:r>
              <a:rPr lang="en-US" sz="3200" dirty="0" err="1" smtClean="0"/>
              <a:t>opdracht</a:t>
            </a:r>
            <a:r>
              <a:rPr lang="en-US" sz="3200" dirty="0" smtClean="0"/>
              <a:t> </a:t>
            </a:r>
            <a:r>
              <a:rPr lang="en-US" sz="3200" dirty="0" err="1" smtClean="0"/>
              <a:t>uit</a:t>
            </a:r>
            <a:r>
              <a:rPr lang="en-US" sz="3200" dirty="0" smtClean="0"/>
              <a:t>;</a:t>
            </a:r>
            <a:endParaRPr lang="en-US" sz="3200" dirty="0"/>
          </a:p>
          <a:p>
            <a:pPr marL="457200" lvl="0" indent="-457200" fontAlgn="base">
              <a:buFont typeface="Arial"/>
              <a:buChar char="•"/>
            </a:pPr>
            <a:r>
              <a:rPr lang="en-US" sz="3200" dirty="0" err="1" smtClean="0"/>
              <a:t>Voer</a:t>
            </a:r>
            <a:r>
              <a:rPr lang="en-US" sz="3200" dirty="0" smtClean="0"/>
              <a:t> de </a:t>
            </a:r>
            <a:r>
              <a:rPr lang="en-US" sz="3200" dirty="0" err="1" smtClean="0"/>
              <a:t>opdracht</a:t>
            </a:r>
            <a:r>
              <a:rPr lang="en-US" sz="3200" dirty="0" smtClean="0"/>
              <a:t> </a:t>
            </a:r>
            <a:r>
              <a:rPr lang="en-US" sz="3200" dirty="0" err="1" smtClean="0"/>
              <a:t>uit</a:t>
            </a:r>
            <a:r>
              <a:rPr lang="en-US" sz="3200" dirty="0" smtClean="0"/>
              <a:t> in </a:t>
            </a:r>
            <a:r>
              <a:rPr lang="en-US" sz="3200" dirty="0" err="1" smtClean="0"/>
              <a:t>een</a:t>
            </a:r>
            <a:r>
              <a:rPr lang="en-US" sz="3200" dirty="0" smtClean="0"/>
              <a:t> les</a:t>
            </a:r>
            <a:r>
              <a:rPr lang="en-US" sz="3200" dirty="0" smtClean="0"/>
              <a:t>.</a:t>
            </a:r>
            <a:endParaRPr lang="en-US" sz="3200" dirty="0" smtClean="0"/>
          </a:p>
        </p:txBody>
      </p:sp>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779</Words>
  <Application>Microsoft Office PowerPoint</Application>
  <PresentationFormat>On-screen Show (4:3)</PresentationFormat>
  <Paragraphs>65</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Onderzoekend leren  Hoe zien opdrachten voor onderzoekend leren bij wiskunde er uit?   </vt:lpstr>
      <vt:lpstr>Overzicht</vt:lpstr>
      <vt:lpstr>Gestructureerde en ongestructureerde opdrachten</vt:lpstr>
      <vt:lpstr>Gedetailleerd kijken  naar de opdrachten</vt:lpstr>
      <vt:lpstr>Gedetailleerd kijken  naar de opdrachten</vt:lpstr>
      <vt:lpstr>Ideeën delen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83</cp:revision>
  <dcterms:created xsi:type="dcterms:W3CDTF">2014-04-13T14:15:20Z</dcterms:created>
  <dcterms:modified xsi:type="dcterms:W3CDTF">2017-06-14T07:38:31Z</dcterms:modified>
</cp:coreProperties>
</file>