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5058F618-7AB7-4F2B-A2F1-50C1749DB421}"/>
    <pc:docChg chg="modSld">
      <pc:chgData name="Stijn Weijermars" userId="2933e1d2-70ff-47b3-ad61-d61e32fda646" providerId="ADAL" clId="{5058F618-7AB7-4F2B-A2F1-50C1749DB421}" dt="2023-12-18T12:06:42.260" v="110" actId="1035"/>
      <pc:docMkLst>
        <pc:docMk/>
      </pc:docMkLst>
      <pc:sldChg chg="modSp mod">
        <pc:chgData name="Stijn Weijermars" userId="2933e1d2-70ff-47b3-ad61-d61e32fda646" providerId="ADAL" clId="{5058F618-7AB7-4F2B-A2F1-50C1749DB421}" dt="2023-12-18T12:06:42.260" v="110" actId="1035"/>
        <pc:sldMkLst>
          <pc:docMk/>
          <pc:sldMk cId="2511553166" sldId="257"/>
        </pc:sldMkLst>
        <pc:spChg chg="mod">
          <ac:chgData name="Stijn Weijermars" userId="2933e1d2-70ff-47b3-ad61-d61e32fda646" providerId="ADAL" clId="{5058F618-7AB7-4F2B-A2F1-50C1749DB421}" dt="2023-12-18T11:04:45.979" v="3" actId="20577"/>
          <ac:spMkLst>
            <pc:docMk/>
            <pc:sldMk cId="2511553166" sldId="257"/>
            <ac:spMk id="4" creationId="{00000000-0000-0000-0000-000000000000}"/>
          </ac:spMkLst>
        </pc:spChg>
        <pc:spChg chg="mod">
          <ac:chgData name="Stijn Weijermars" userId="2933e1d2-70ff-47b3-ad61-d61e32fda646" providerId="ADAL" clId="{5058F618-7AB7-4F2B-A2F1-50C1749DB421}" dt="2023-12-18T12:06:42.260" v="110" actId="1035"/>
          <ac:spMkLst>
            <pc:docMk/>
            <pc:sldMk cId="2511553166" sldId="257"/>
            <ac:spMk id="9" creationId="{00000000-0000-0000-0000-000000000000}"/>
          </ac:spMkLst>
        </pc:spChg>
        <pc:spChg chg="mod">
          <ac:chgData name="Stijn Weijermars" userId="2933e1d2-70ff-47b3-ad61-d61e32fda646" providerId="ADAL" clId="{5058F618-7AB7-4F2B-A2F1-50C1749DB421}" dt="2023-12-18T12:06:33.852" v="84" actId="20577"/>
          <ac:spMkLst>
            <pc:docMk/>
            <pc:sldMk cId="2511553166" sldId="257"/>
            <ac:spMk id="20" creationId="{00000000-0000-0000-0000-000000000000}"/>
          </ac:spMkLst>
        </pc:spChg>
        <pc:spChg chg="mod">
          <ac:chgData name="Stijn Weijermars" userId="2933e1d2-70ff-47b3-ad61-d61e32fda646" providerId="ADAL" clId="{5058F618-7AB7-4F2B-A2F1-50C1749DB421}" dt="2023-12-18T12:06:42.260" v="110" actId="1035"/>
          <ac:spMkLst>
            <pc:docMk/>
            <pc:sldMk cId="2511553166" sldId="257"/>
            <ac:spMk id="23" creationId="{00000000-0000-0000-0000-000000000000}"/>
          </ac:spMkLst>
        </pc:spChg>
        <pc:picChg chg="mod">
          <ac:chgData name="Stijn Weijermars" userId="2933e1d2-70ff-47b3-ad61-d61e32fda646" providerId="ADAL" clId="{5058F618-7AB7-4F2B-A2F1-50C1749DB421}" dt="2023-12-18T12:06:42.260" v="110" actId="1035"/>
          <ac:picMkLst>
            <pc:docMk/>
            <pc:sldMk cId="2511553166" sldId="257"/>
            <ac:picMk id="13" creationId="{00000000-0000-0000-0000-000000000000}"/>
          </ac:picMkLst>
        </pc:picChg>
        <pc:picChg chg="mod">
          <ac:chgData name="Stijn Weijermars" userId="2933e1d2-70ff-47b3-ad61-d61e32fda646" providerId="ADAL" clId="{5058F618-7AB7-4F2B-A2F1-50C1749DB421}" dt="2023-12-18T12:06:42.260" v="110" actId="1035"/>
          <ac:picMkLst>
            <pc:docMk/>
            <pc:sldMk cId="2511553166" sldId="257"/>
            <ac:picMk id="1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57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6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17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67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47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76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94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84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10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85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87C5-006E-460A-978A-3D7B1DC14448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8651-8548-4ACF-AD63-12724B3B98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02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312664" y="76025"/>
            <a:ext cx="1107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2324 MON LA3 WE Energiebesparingsadvies</a:t>
            </a:r>
            <a:endParaRPr lang="nl-NL" sz="2000" dirty="0">
              <a:ea typeface="Calibri" pitchFamily="34" charset="0"/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19036" y="748643"/>
            <a:ext cx="5402322" cy="615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/>
              <a:t>Leerdoel </a:t>
            </a: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Na het maken van dit leerarrangement kun je een energie-besparingsadvies opstellen voor een woonhuis. 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772020" y="2688514"/>
            <a:ext cx="3933074" cy="446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nl-NL" sz="1200" b="1" dirty="0">
                <a:ea typeface="Calibri" pitchFamily="34" charset="0"/>
                <a:cs typeface="Arial" charset="0"/>
              </a:rPr>
              <a:t>Bronnen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Zie wikiwijs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314" y="751105"/>
            <a:ext cx="363917" cy="26305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089" y="2740447"/>
            <a:ext cx="315289" cy="29079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5"/>
          <a:srcRect l="17050" t="33024" r="61669" b="30375"/>
          <a:stretch/>
        </p:blipFill>
        <p:spPr>
          <a:xfrm>
            <a:off x="7355165" y="1820409"/>
            <a:ext cx="292213" cy="26305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1" y="3145613"/>
            <a:ext cx="299030" cy="416301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1" y="1702251"/>
            <a:ext cx="256221" cy="321303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8"/>
          <a:srcRect l="21805" r="10840"/>
          <a:stretch/>
        </p:blipFill>
        <p:spPr>
          <a:xfrm>
            <a:off x="914401" y="748643"/>
            <a:ext cx="314974" cy="412425"/>
          </a:xfrm>
          <a:prstGeom prst="rect">
            <a:avLst/>
          </a:prstGeom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312664" y="3131919"/>
            <a:ext cx="5408693" cy="2139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/>
              <a:t>Stappen</a:t>
            </a:r>
            <a:r>
              <a:rPr lang="nl-NL" sz="1100" b="1" dirty="0">
                <a:solidFill>
                  <a:srgbClr val="CCFF33"/>
                </a:solidFill>
              </a:rPr>
              <a:t>	</a:t>
            </a: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		</a:t>
            </a:r>
            <a:endParaRPr lang="nl-NL" sz="1100" dirty="0">
              <a:ea typeface="Calibri" pitchFamily="34" charset="0"/>
              <a:cs typeface="Arial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Start met het maken van een analyse van </a:t>
            </a:r>
            <a:r>
              <a:rPr lang="nl-NL" sz="1100" dirty="0">
                <a:cs typeface="Arial" charset="0"/>
              </a:rPr>
              <a:t>je eigen huis;  bouwkundig, installatie, transmissie, ventilatie, warmteopwekking, verlichting, </a:t>
            </a:r>
            <a:r>
              <a:rPr lang="nl-NL" sz="1100" dirty="0">
                <a:ea typeface="Calibri" pitchFamily="34" charset="0"/>
                <a:cs typeface="Arial" charset="0"/>
              </a:rPr>
              <a:t>apparatuur en het gedrag &amp; gebruik van de bewoners.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Beoordeel de jaarrekeningen en leg een verbinding tussen de analyse en het jaarlijkse verbruik.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Maak een energiebesparingsadvies op basis van de stappen van de trias energetica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Neem in je afwegingen de veranderingen met het oog op het klimaatakkoord mee (voor zover redelijkerwijs mogelijk).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100" dirty="0">
                <a:ea typeface="Calibri" pitchFamily="34" charset="0"/>
                <a:cs typeface="Arial" charset="0"/>
              </a:rPr>
              <a:t>Maak een advies waarin concrete aanbevelingen zijn opgenomen en bereken de terugverdientijd.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772020" y="749883"/>
            <a:ext cx="3933074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</a:t>
            </a:r>
            <a:r>
              <a:rPr lang="nl-NL" sz="11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		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latin typeface="Arial" charset="0"/>
                <a:ea typeface="ＭＳ Ｐゴシック" pitchFamily="36" charset="-128"/>
                <a:cs typeface="Arial" charset="0"/>
              </a:rPr>
              <a:t>Dit product maak je alleen.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latin typeface="Arial" charset="0"/>
                <a:ea typeface="ＭＳ Ｐゴシック" pitchFamily="36" charset="-128"/>
                <a:cs typeface="Arial" charset="0"/>
              </a:rPr>
              <a:t>Lever je product in via Teams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 dirty="0">
                <a:latin typeface="Arial" charset="0"/>
                <a:ea typeface="ＭＳ Ｐゴシック" pitchFamily="36" charset="-128"/>
                <a:cs typeface="Arial" charset="0"/>
              </a:rPr>
              <a:t>Geef feedback op je eigen product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312665" y="1673263"/>
            <a:ext cx="5408693" cy="1123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/>
              <a:t>Product </a:t>
            </a:r>
            <a:r>
              <a:rPr lang="nl-NL" sz="1100" b="1" dirty="0">
                <a:solidFill>
                  <a:srgbClr val="0099FF"/>
                </a:solidFill>
              </a:rPr>
              <a:t>	</a:t>
            </a:r>
          </a:p>
          <a:p>
            <a:pPr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Een volledig uitgewerkt adviesrapport met daarin de volgende onderdelen.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Beschrijving in woord en beeld van bouwkundige en installatie aspecten.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Beschrijving van het huidige gedrag van de gebruikers en het verbruik.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Aanbevelingen op basis de trias energetica.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Concrete aanbevelingen om het totale energieverbruik te verminderen.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772020" y="1744207"/>
            <a:ext cx="3933074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nl-NL" sz="1200" b="1" dirty="0">
                <a:ea typeface="Calibri" pitchFamily="34" charset="0"/>
                <a:cs typeface="Arial" charset="0"/>
              </a:rPr>
              <a:t>Bijeenkomsten &amp; Tijd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Specialisatie lessen Water en energie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>
                <a:ea typeface="Calibri" pitchFamily="34" charset="0"/>
                <a:cs typeface="Arial" charset="0"/>
              </a:rPr>
              <a:t>Deadline: 14 januari 2024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100" dirty="0" err="1">
                <a:ea typeface="Calibri" pitchFamily="34" charset="0"/>
                <a:cs typeface="Arial" charset="0"/>
              </a:rPr>
              <a:t>Feedbackfriends</a:t>
            </a:r>
            <a:r>
              <a:rPr lang="nl-NL" sz="1100" dirty="0">
                <a:ea typeface="Calibri" pitchFamily="34" charset="0"/>
                <a:cs typeface="Arial" charset="0"/>
              </a:rPr>
              <a:t>: 15 januari 2024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BD1BB002-DA6D-4099-AD5A-523E084401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020" y="3807661"/>
            <a:ext cx="2123094" cy="14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531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Props1.xml><?xml version="1.0" encoding="utf-8"?>
<ds:datastoreItem xmlns:ds="http://schemas.openxmlformats.org/officeDocument/2006/customXml" ds:itemID="{1B721837-7DEF-4E6C-A368-9B1EB6069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AA4D1C-B5FB-46FE-B1A6-BF32EBB975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A2BDD6-E187-4ED3-AB99-2E52208DC45A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212</Words>
  <Application>Microsoft Office PowerPoint</Application>
  <PresentationFormat>Breedbeeld</PresentationFormat>
  <Paragraphs>25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kbm</dc:creator>
  <cp:lastModifiedBy>Stijn Weijermars</cp:lastModifiedBy>
  <cp:revision>31</cp:revision>
  <dcterms:created xsi:type="dcterms:W3CDTF">2016-09-05T11:28:03Z</dcterms:created>
  <dcterms:modified xsi:type="dcterms:W3CDTF">2023-12-18T12:06:47Z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TriggerFlowInfo">
    <vt:lpwstr/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Order">
    <vt:r8>6024200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