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8CD9E084-D633-48D8-8A2F-CEA74935C4EF}"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ACC9F58-42A7-4D3F-B5B1-0CCC2CD747A3}" type="slidenum">
              <a:rPr lang="nl-NL" smtClean="0"/>
              <a:t>‹nr.›</a:t>
            </a:fld>
            <a:endParaRPr lang="nl-NL"/>
          </a:p>
        </p:txBody>
      </p:sp>
    </p:spTree>
    <p:extLst>
      <p:ext uri="{BB962C8B-B14F-4D97-AF65-F5344CB8AC3E}">
        <p14:creationId xmlns:p14="http://schemas.microsoft.com/office/powerpoint/2010/main" val="39924056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CD9E084-D633-48D8-8A2F-CEA74935C4EF}" type="datetimeFigureOut">
              <a:rPr lang="nl-NL" smtClean="0"/>
              <a:t>26-1-2020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ACC9F58-42A7-4D3F-B5B1-0CCC2CD747A3}" type="slidenum">
              <a:rPr lang="nl-NL" smtClean="0"/>
              <a:t>‹nr.›</a:t>
            </a:fld>
            <a:endParaRPr lang="nl-NL"/>
          </a:p>
        </p:txBody>
      </p:sp>
    </p:spTree>
    <p:extLst>
      <p:ext uri="{BB962C8B-B14F-4D97-AF65-F5344CB8AC3E}">
        <p14:creationId xmlns:p14="http://schemas.microsoft.com/office/powerpoint/2010/main" val="2673604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CD9E084-D633-48D8-8A2F-CEA74935C4EF}" type="datetimeFigureOut">
              <a:rPr lang="nl-NL" smtClean="0"/>
              <a:t>26-1-2020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ACC9F58-42A7-4D3F-B5B1-0CCC2CD747A3}" type="slidenum">
              <a:rPr lang="nl-NL" smtClean="0"/>
              <a:t>‹nr.›</a:t>
            </a:fld>
            <a:endParaRPr lang="nl-NL"/>
          </a:p>
        </p:txBody>
      </p:sp>
    </p:spTree>
    <p:extLst>
      <p:ext uri="{BB962C8B-B14F-4D97-AF65-F5344CB8AC3E}">
        <p14:creationId xmlns:p14="http://schemas.microsoft.com/office/powerpoint/2010/main" val="2410292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CD9E084-D633-48D8-8A2F-CEA74935C4EF}"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ACC9F58-42A7-4D3F-B5B1-0CCC2CD747A3}" type="slidenum">
              <a:rPr lang="nl-NL" smtClean="0"/>
              <a:t>‹nr.›</a:t>
            </a:fld>
            <a:endParaRPr lang="nl-NL"/>
          </a:p>
        </p:txBody>
      </p:sp>
    </p:spTree>
    <p:extLst>
      <p:ext uri="{BB962C8B-B14F-4D97-AF65-F5344CB8AC3E}">
        <p14:creationId xmlns:p14="http://schemas.microsoft.com/office/powerpoint/2010/main" val="309380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8CD9E084-D633-48D8-8A2F-CEA74935C4EF}"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ACC9F58-42A7-4D3F-B5B1-0CCC2CD747A3}" type="slidenum">
              <a:rPr lang="nl-NL" smtClean="0"/>
              <a:t>‹nr.›</a:t>
            </a:fld>
            <a:endParaRPr lang="nl-NL"/>
          </a:p>
        </p:txBody>
      </p:sp>
    </p:spTree>
    <p:extLst>
      <p:ext uri="{BB962C8B-B14F-4D97-AF65-F5344CB8AC3E}">
        <p14:creationId xmlns:p14="http://schemas.microsoft.com/office/powerpoint/2010/main" val="63075032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8CD9E084-D633-48D8-8A2F-CEA74935C4EF}" type="datetimeFigureOut">
              <a:rPr lang="nl-NL" smtClean="0"/>
              <a:t>26-1-2020</a:t>
            </a:fld>
            <a:endParaRPr lang="nl-NL"/>
          </a:p>
        </p:txBody>
      </p:sp>
      <p:sp>
        <p:nvSpPr>
          <p:cNvPr id="9" name="Footer Placeholder 8"/>
          <p:cNvSpPr>
            <a:spLocks noGrp="1"/>
          </p:cNvSpPr>
          <p:nvPr>
            <p:ph type="ftr" sz="quarter" idx="11"/>
          </p:nvPr>
        </p:nvSpPr>
        <p:spPr/>
        <p:txBody>
          <a:bodyPr/>
          <a:lstStyle/>
          <a:p>
            <a:endParaRPr lang="nl-NL"/>
          </a:p>
        </p:txBody>
      </p:sp>
      <p:sp>
        <p:nvSpPr>
          <p:cNvPr id="10" name="Slide Number Placeholder 9"/>
          <p:cNvSpPr>
            <a:spLocks noGrp="1"/>
          </p:cNvSpPr>
          <p:nvPr>
            <p:ph type="sldNum" sz="quarter" idx="12"/>
          </p:nvPr>
        </p:nvSpPr>
        <p:spPr/>
        <p:txBody>
          <a:bodyPr/>
          <a:lstStyle/>
          <a:p>
            <a:fld id="{1ACC9F58-42A7-4D3F-B5B1-0CCC2CD747A3}" type="slidenum">
              <a:rPr lang="nl-NL" smtClean="0"/>
              <a:t>‹nr.›</a:t>
            </a:fld>
            <a:endParaRPr lang="nl-NL"/>
          </a:p>
        </p:txBody>
      </p:sp>
    </p:spTree>
    <p:extLst>
      <p:ext uri="{BB962C8B-B14F-4D97-AF65-F5344CB8AC3E}">
        <p14:creationId xmlns:p14="http://schemas.microsoft.com/office/powerpoint/2010/main" val="634880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8CD9E084-D633-48D8-8A2F-CEA74935C4EF}" type="datetimeFigureOut">
              <a:rPr lang="nl-NL" smtClean="0"/>
              <a:t>26-1-2020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ACC9F58-42A7-4D3F-B5B1-0CCC2CD747A3}" type="slidenum">
              <a:rPr lang="nl-NL" smtClean="0"/>
              <a:t>‹nr.›</a:t>
            </a:fld>
            <a:endParaRPr lang="nl-NL"/>
          </a:p>
        </p:txBody>
      </p:sp>
      <p:sp>
        <p:nvSpPr>
          <p:cNvPr id="10" name="Title 9"/>
          <p:cNvSpPr>
            <a:spLocks noGrp="1"/>
          </p:cNvSpPr>
          <p:nvPr>
            <p:ph type="title"/>
          </p:nvPr>
        </p:nvSpPr>
        <p:spPr/>
        <p:txBody>
          <a:bodyPr/>
          <a:lstStyle/>
          <a:p>
            <a:r>
              <a:rPr lang="nl-NL"/>
              <a:t>Klik om stijl te bewerken</a:t>
            </a:r>
            <a:endParaRPr lang="en-US" dirty="0"/>
          </a:p>
        </p:txBody>
      </p:sp>
    </p:spTree>
    <p:extLst>
      <p:ext uri="{BB962C8B-B14F-4D97-AF65-F5344CB8AC3E}">
        <p14:creationId xmlns:p14="http://schemas.microsoft.com/office/powerpoint/2010/main" val="77592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8CD9E084-D633-48D8-8A2F-CEA74935C4EF}" type="datetimeFigureOut">
              <a:rPr lang="nl-NL" smtClean="0"/>
              <a:t>26-1-2020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1ACC9F58-42A7-4D3F-B5B1-0CCC2CD747A3}" type="slidenum">
              <a:rPr lang="nl-NL" smtClean="0"/>
              <a:t>‹nr.›</a:t>
            </a:fld>
            <a:endParaRPr lang="nl-NL"/>
          </a:p>
        </p:txBody>
      </p:sp>
    </p:spTree>
    <p:extLst>
      <p:ext uri="{BB962C8B-B14F-4D97-AF65-F5344CB8AC3E}">
        <p14:creationId xmlns:p14="http://schemas.microsoft.com/office/powerpoint/2010/main" val="2505363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D9E084-D633-48D8-8A2F-CEA74935C4EF}" type="datetimeFigureOut">
              <a:rPr lang="nl-NL" smtClean="0"/>
              <a:t>26-1-2020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1ACC9F58-42A7-4D3F-B5B1-0CCC2CD747A3}" type="slidenum">
              <a:rPr lang="nl-NL" smtClean="0"/>
              <a:t>‹nr.›</a:t>
            </a:fld>
            <a:endParaRPr lang="nl-NL"/>
          </a:p>
        </p:txBody>
      </p:sp>
    </p:spTree>
    <p:extLst>
      <p:ext uri="{BB962C8B-B14F-4D97-AF65-F5344CB8AC3E}">
        <p14:creationId xmlns:p14="http://schemas.microsoft.com/office/powerpoint/2010/main" val="2701759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8CD9E084-D633-48D8-8A2F-CEA74935C4EF}" type="datetimeFigureOut">
              <a:rPr lang="nl-NL" smtClean="0"/>
              <a:t>26-1-2020</a:t>
            </a:fld>
            <a:endParaRPr lang="nl-N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1" name="Slide Number Placeholder 10"/>
          <p:cNvSpPr>
            <a:spLocks noGrp="1"/>
          </p:cNvSpPr>
          <p:nvPr>
            <p:ph type="sldNum" sz="quarter" idx="12"/>
          </p:nvPr>
        </p:nvSpPr>
        <p:spPr/>
        <p:txBody>
          <a:bodyPr/>
          <a:lstStyle/>
          <a:p>
            <a:fld id="{1ACC9F58-42A7-4D3F-B5B1-0CCC2CD747A3}" type="slidenum">
              <a:rPr lang="nl-NL" smtClean="0"/>
              <a:t>‹nr.›</a:t>
            </a:fld>
            <a:endParaRPr lang="nl-NL"/>
          </a:p>
        </p:txBody>
      </p:sp>
    </p:spTree>
    <p:extLst>
      <p:ext uri="{BB962C8B-B14F-4D97-AF65-F5344CB8AC3E}">
        <p14:creationId xmlns:p14="http://schemas.microsoft.com/office/powerpoint/2010/main" val="4283466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8CD9E084-D633-48D8-8A2F-CEA74935C4EF}" type="datetimeFigureOut">
              <a:rPr lang="nl-NL" smtClean="0"/>
              <a:t>26-1-2020</a:t>
            </a:fld>
            <a:endParaRPr lang="nl-N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0" name="Slide Number Placeholder 9"/>
          <p:cNvSpPr>
            <a:spLocks noGrp="1"/>
          </p:cNvSpPr>
          <p:nvPr>
            <p:ph type="sldNum" sz="quarter" idx="12"/>
          </p:nvPr>
        </p:nvSpPr>
        <p:spPr/>
        <p:txBody>
          <a:bodyPr/>
          <a:lstStyle/>
          <a:p>
            <a:fld id="{1ACC9F58-42A7-4D3F-B5B1-0CCC2CD747A3}" type="slidenum">
              <a:rPr lang="nl-NL" smtClean="0"/>
              <a:t>‹nr.›</a:t>
            </a:fld>
            <a:endParaRPr lang="nl-NL"/>
          </a:p>
        </p:txBody>
      </p:sp>
    </p:spTree>
    <p:extLst>
      <p:ext uri="{BB962C8B-B14F-4D97-AF65-F5344CB8AC3E}">
        <p14:creationId xmlns:p14="http://schemas.microsoft.com/office/powerpoint/2010/main" val="2608734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CD9E084-D633-48D8-8A2F-CEA74935C4EF}" type="datetimeFigureOut">
              <a:rPr lang="nl-NL" smtClean="0"/>
              <a:t>26-1-2020</a:t>
            </a:fld>
            <a:endParaRPr lang="nl-N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nl-N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1ACC9F58-42A7-4D3F-B5B1-0CCC2CD747A3}" type="slidenum">
              <a:rPr lang="nl-NL" smtClean="0"/>
              <a:t>‹nr.›</a:t>
            </a:fld>
            <a:endParaRPr lang="nl-NL"/>
          </a:p>
        </p:txBody>
      </p:sp>
    </p:spTree>
    <p:extLst>
      <p:ext uri="{BB962C8B-B14F-4D97-AF65-F5344CB8AC3E}">
        <p14:creationId xmlns:p14="http://schemas.microsoft.com/office/powerpoint/2010/main" val="18280576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pULytfpp5D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7D3A4E0-C908-4EA9-ABDF-E82AD6BDE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F1881E7-26C4-4E56-823A-BBCCEC99FF2A}"/>
              </a:ext>
            </a:extLst>
          </p:cNvPr>
          <p:cNvSpPr>
            <a:spLocks noGrp="1"/>
          </p:cNvSpPr>
          <p:nvPr>
            <p:ph type="ctrTitle"/>
          </p:nvPr>
        </p:nvSpPr>
        <p:spPr>
          <a:xfrm>
            <a:off x="1600200" y="2363323"/>
            <a:ext cx="8991600" cy="1692771"/>
          </a:xfrm>
        </p:spPr>
        <p:txBody>
          <a:bodyPr>
            <a:normAutofit/>
          </a:bodyPr>
          <a:lstStyle/>
          <a:p>
            <a:r>
              <a:rPr lang="nl-NL" dirty="0"/>
              <a:t>Anatomie en fysiologie</a:t>
            </a:r>
          </a:p>
        </p:txBody>
      </p:sp>
      <p:sp>
        <p:nvSpPr>
          <p:cNvPr id="3" name="Ondertitel 2">
            <a:extLst>
              <a:ext uri="{FF2B5EF4-FFF2-40B4-BE49-F238E27FC236}">
                <a16:creationId xmlns:a16="http://schemas.microsoft.com/office/drawing/2014/main" id="{8AD005F3-76A0-4E64-A41C-9DB672EF1CF4}"/>
              </a:ext>
            </a:extLst>
          </p:cNvPr>
          <p:cNvSpPr>
            <a:spLocks noGrp="1"/>
          </p:cNvSpPr>
          <p:nvPr>
            <p:ph type="subTitle" idx="1"/>
          </p:nvPr>
        </p:nvSpPr>
        <p:spPr>
          <a:xfrm>
            <a:off x="6579220" y="5374888"/>
            <a:ext cx="3995955" cy="758282"/>
          </a:xfrm>
        </p:spPr>
        <p:txBody>
          <a:bodyPr>
            <a:normAutofit/>
          </a:bodyPr>
          <a:lstStyle/>
          <a:p>
            <a:pPr algn="r">
              <a:lnSpc>
                <a:spcPct val="90000"/>
              </a:lnSpc>
            </a:pPr>
            <a:r>
              <a:rPr lang="nl-NL" sz="1900" dirty="0">
                <a:solidFill>
                  <a:schemeClr val="bg1"/>
                </a:solidFill>
              </a:rPr>
              <a:t>Les 4</a:t>
            </a:r>
          </a:p>
          <a:p>
            <a:pPr algn="r">
              <a:lnSpc>
                <a:spcPct val="90000"/>
              </a:lnSpc>
            </a:pPr>
            <a:r>
              <a:rPr lang="nl-NL" sz="1900" dirty="0">
                <a:solidFill>
                  <a:schemeClr val="bg1"/>
                </a:solidFill>
              </a:rPr>
              <a:t>De bloedsomloop</a:t>
            </a:r>
          </a:p>
        </p:txBody>
      </p:sp>
    </p:spTree>
    <p:extLst>
      <p:ext uri="{BB962C8B-B14F-4D97-AF65-F5344CB8AC3E}">
        <p14:creationId xmlns:p14="http://schemas.microsoft.com/office/powerpoint/2010/main" val="3592761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6886B2F-3C57-4957-B9B3-B940E2275E05}"/>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nl-NL" sz="1900">
                <a:solidFill>
                  <a:srgbClr val="FFFFFF"/>
                </a:solidFill>
              </a:rPr>
              <a:t>De bloedsomloop</a:t>
            </a:r>
          </a:p>
        </p:txBody>
      </p:sp>
      <p:sp>
        <p:nvSpPr>
          <p:cNvPr id="3" name="Tijdelijke aanduiding voor inhoud 2">
            <a:extLst>
              <a:ext uri="{FF2B5EF4-FFF2-40B4-BE49-F238E27FC236}">
                <a16:creationId xmlns:a16="http://schemas.microsoft.com/office/drawing/2014/main" id="{47AE1800-6BC7-42DF-BD3B-4B336609AB6A}"/>
              </a:ext>
            </a:extLst>
          </p:cNvPr>
          <p:cNvSpPr>
            <a:spLocks noGrp="1"/>
          </p:cNvSpPr>
          <p:nvPr>
            <p:ph idx="1"/>
          </p:nvPr>
        </p:nvSpPr>
        <p:spPr>
          <a:xfrm>
            <a:off x="5591695" y="1402080"/>
            <a:ext cx="5320696" cy="4053840"/>
          </a:xfrm>
        </p:spPr>
        <p:txBody>
          <a:bodyPr anchor="ctr">
            <a:normAutofit/>
          </a:bodyPr>
          <a:lstStyle/>
          <a:p>
            <a:pPr marL="0" indent="0">
              <a:buNone/>
            </a:pPr>
            <a:r>
              <a:rPr lang="nl-NL" dirty="0"/>
              <a:t>Bestaat uit:</a:t>
            </a:r>
          </a:p>
          <a:p>
            <a:pPr>
              <a:buFontTx/>
              <a:buChar char="-"/>
            </a:pPr>
            <a:r>
              <a:rPr lang="nl-NL" dirty="0"/>
              <a:t>Het bloed</a:t>
            </a:r>
          </a:p>
          <a:p>
            <a:pPr>
              <a:buFontTx/>
              <a:buChar char="-"/>
            </a:pPr>
            <a:r>
              <a:rPr lang="nl-NL" dirty="0"/>
              <a:t>Het hart</a:t>
            </a:r>
          </a:p>
          <a:p>
            <a:pPr>
              <a:buFontTx/>
              <a:buChar char="-"/>
            </a:pPr>
            <a:r>
              <a:rPr lang="nl-NL" dirty="0"/>
              <a:t>Bloedvaten</a:t>
            </a:r>
          </a:p>
          <a:p>
            <a:pPr>
              <a:buFontTx/>
              <a:buChar char="-"/>
            </a:pPr>
            <a:r>
              <a:rPr lang="nl-NL" dirty="0"/>
              <a:t>Lymfatisch stelsel </a:t>
            </a:r>
          </a:p>
        </p:txBody>
      </p:sp>
    </p:spTree>
    <p:extLst>
      <p:ext uri="{BB962C8B-B14F-4D97-AF65-F5344CB8AC3E}">
        <p14:creationId xmlns:p14="http://schemas.microsoft.com/office/powerpoint/2010/main" val="622987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E05FA0-722C-4A32-B489-17B3988AE996}"/>
              </a:ext>
            </a:extLst>
          </p:cNvPr>
          <p:cNvSpPr>
            <a:spLocks noGrp="1"/>
          </p:cNvSpPr>
          <p:nvPr>
            <p:ph type="title"/>
          </p:nvPr>
        </p:nvSpPr>
        <p:spPr/>
        <p:txBody>
          <a:bodyPr/>
          <a:lstStyle/>
          <a:p>
            <a:r>
              <a:rPr lang="nl-NL" dirty="0"/>
              <a:t>De bloedsomloop</a:t>
            </a:r>
          </a:p>
        </p:txBody>
      </p:sp>
      <p:sp>
        <p:nvSpPr>
          <p:cNvPr id="3" name="Tijdelijke aanduiding voor inhoud 2">
            <a:extLst>
              <a:ext uri="{FF2B5EF4-FFF2-40B4-BE49-F238E27FC236}">
                <a16:creationId xmlns:a16="http://schemas.microsoft.com/office/drawing/2014/main" id="{62F620F6-2FDA-4AD6-BA9B-9E4783274E6B}"/>
              </a:ext>
            </a:extLst>
          </p:cNvPr>
          <p:cNvSpPr>
            <a:spLocks noGrp="1"/>
          </p:cNvSpPr>
          <p:nvPr>
            <p:ph idx="1"/>
          </p:nvPr>
        </p:nvSpPr>
        <p:spPr/>
        <p:txBody>
          <a:bodyPr/>
          <a:lstStyle/>
          <a:p>
            <a:pPr marL="0" indent="0">
              <a:buNone/>
            </a:pPr>
            <a:r>
              <a:rPr lang="nl-NL" dirty="0"/>
              <a:t>Door de bloedcirculatie komt het bloed in alle delen van het lichaam. De bloedsomloop kent een heenweg (vanaf het hart) en een terugweg (naar het hart toe). Onderweg worden bij organen en andere lichaamsdelen allerlei stoffen uitgewisseld. </a:t>
            </a:r>
          </a:p>
          <a:p>
            <a:pPr marL="0" indent="0">
              <a:buNone/>
            </a:pPr>
            <a:endParaRPr lang="nl-NL" dirty="0"/>
          </a:p>
          <a:p>
            <a:pPr marL="0" indent="0">
              <a:buNone/>
            </a:pPr>
            <a:r>
              <a:rPr lang="nl-NL" dirty="0"/>
              <a:t>&gt; Voedingsstoffen gaan op de heenweg naar de organen</a:t>
            </a:r>
          </a:p>
          <a:p>
            <a:pPr marL="0" indent="0">
              <a:buNone/>
            </a:pPr>
            <a:r>
              <a:rPr lang="nl-NL" dirty="0"/>
              <a:t>&gt; Afvalstoffen worden op de terugweg bij nieren en lever afgeleverd, die ervoor zorgen dat ze het lichaam verlaten</a:t>
            </a:r>
          </a:p>
        </p:txBody>
      </p:sp>
    </p:spTree>
    <p:extLst>
      <p:ext uri="{BB962C8B-B14F-4D97-AF65-F5344CB8AC3E}">
        <p14:creationId xmlns:p14="http://schemas.microsoft.com/office/powerpoint/2010/main" val="2220944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F58667-02EA-48EB-8035-8AC51C28B441}"/>
              </a:ext>
            </a:extLst>
          </p:cNvPr>
          <p:cNvSpPr>
            <a:spLocks noGrp="1"/>
          </p:cNvSpPr>
          <p:nvPr>
            <p:ph type="title"/>
          </p:nvPr>
        </p:nvSpPr>
        <p:spPr/>
        <p:txBody>
          <a:bodyPr/>
          <a:lstStyle/>
          <a:p>
            <a:r>
              <a:rPr lang="nl-NL" dirty="0"/>
              <a:t>Bloed </a:t>
            </a:r>
          </a:p>
        </p:txBody>
      </p:sp>
      <p:sp>
        <p:nvSpPr>
          <p:cNvPr id="3" name="Tijdelijke aanduiding voor inhoud 2">
            <a:extLst>
              <a:ext uri="{FF2B5EF4-FFF2-40B4-BE49-F238E27FC236}">
                <a16:creationId xmlns:a16="http://schemas.microsoft.com/office/drawing/2014/main" id="{2C6FE739-EFEC-41A3-A3D5-D7F92D00C3CD}"/>
              </a:ext>
            </a:extLst>
          </p:cNvPr>
          <p:cNvSpPr>
            <a:spLocks noGrp="1"/>
          </p:cNvSpPr>
          <p:nvPr>
            <p:ph idx="1"/>
          </p:nvPr>
        </p:nvSpPr>
        <p:spPr/>
        <p:txBody>
          <a:bodyPr/>
          <a:lstStyle/>
          <a:p>
            <a:pPr marL="0" indent="0">
              <a:buNone/>
            </a:pPr>
            <a:r>
              <a:rPr lang="nl-NL" dirty="0"/>
              <a:t>Bestaat uit:</a:t>
            </a:r>
          </a:p>
          <a:p>
            <a:pPr>
              <a:buFontTx/>
              <a:buChar char="-"/>
            </a:pPr>
            <a:r>
              <a:rPr lang="nl-NL" dirty="0"/>
              <a:t>Bloedplasma</a:t>
            </a:r>
          </a:p>
          <a:p>
            <a:pPr marL="0" indent="0">
              <a:buNone/>
            </a:pPr>
            <a:r>
              <a:rPr lang="nl-NL" i="1" dirty="0"/>
              <a:t>90 % water + voedingsstoffen op de heenweg</a:t>
            </a:r>
          </a:p>
          <a:p>
            <a:pPr marL="0" indent="0">
              <a:buNone/>
            </a:pPr>
            <a:r>
              <a:rPr lang="nl-NL" i="1" dirty="0"/>
              <a:t>90% water + afvalstoffen op de terugweg</a:t>
            </a:r>
          </a:p>
          <a:p>
            <a:pPr>
              <a:buFontTx/>
              <a:buChar char="-"/>
            </a:pPr>
            <a:r>
              <a:rPr lang="nl-NL" dirty="0"/>
              <a:t>Bloedcellen</a:t>
            </a:r>
          </a:p>
          <a:p>
            <a:pPr marL="0" indent="0">
              <a:buNone/>
            </a:pPr>
            <a:r>
              <a:rPr lang="nl-NL" i="1" dirty="0"/>
              <a:t>Rode bloedcellen, witte bloedcellen en bloedplaatjes </a:t>
            </a:r>
          </a:p>
        </p:txBody>
      </p:sp>
    </p:spTree>
    <p:extLst>
      <p:ext uri="{BB962C8B-B14F-4D97-AF65-F5344CB8AC3E}">
        <p14:creationId xmlns:p14="http://schemas.microsoft.com/office/powerpoint/2010/main" val="3192343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6A32CE-327A-45C7-906F-19F6C2E5F698}"/>
              </a:ext>
            </a:extLst>
          </p:cNvPr>
          <p:cNvSpPr>
            <a:spLocks noGrp="1"/>
          </p:cNvSpPr>
          <p:nvPr>
            <p:ph type="title"/>
          </p:nvPr>
        </p:nvSpPr>
        <p:spPr/>
        <p:txBody>
          <a:bodyPr/>
          <a:lstStyle/>
          <a:p>
            <a:r>
              <a:rPr lang="nl-NL" dirty="0"/>
              <a:t>Het hart</a:t>
            </a:r>
          </a:p>
        </p:txBody>
      </p:sp>
      <p:sp>
        <p:nvSpPr>
          <p:cNvPr id="3" name="Tijdelijke aanduiding voor inhoud 2">
            <a:extLst>
              <a:ext uri="{FF2B5EF4-FFF2-40B4-BE49-F238E27FC236}">
                <a16:creationId xmlns:a16="http://schemas.microsoft.com/office/drawing/2014/main" id="{3ACEB25E-D397-4E33-BC40-35587C0F3AC0}"/>
              </a:ext>
            </a:extLst>
          </p:cNvPr>
          <p:cNvSpPr>
            <a:spLocks noGrp="1"/>
          </p:cNvSpPr>
          <p:nvPr>
            <p:ph idx="1"/>
          </p:nvPr>
        </p:nvSpPr>
        <p:spPr/>
        <p:txBody>
          <a:bodyPr/>
          <a:lstStyle/>
          <a:p>
            <a:r>
              <a:rPr lang="nl-NL" dirty="0"/>
              <a:t>De motor van je lichaam</a:t>
            </a:r>
          </a:p>
          <a:p>
            <a:r>
              <a:rPr lang="nl-NL" dirty="0"/>
              <a:t>Bestaat uit twee helften: een linker en een rechterhelft. Elke helft heeft een boezem en een kamer.</a:t>
            </a:r>
          </a:p>
          <a:p>
            <a:r>
              <a:rPr lang="nl-NL" dirty="0"/>
              <a:t>In het hart zitten hartkleppen, die voorkomen dat de bloedscirculatie verstoort</a:t>
            </a:r>
          </a:p>
        </p:txBody>
      </p:sp>
    </p:spTree>
    <p:extLst>
      <p:ext uri="{BB962C8B-B14F-4D97-AF65-F5344CB8AC3E}">
        <p14:creationId xmlns:p14="http://schemas.microsoft.com/office/powerpoint/2010/main" val="3283922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762E70-A17E-486C-B7CC-B113BCA2BFD1}"/>
              </a:ext>
            </a:extLst>
          </p:cNvPr>
          <p:cNvSpPr>
            <a:spLocks noGrp="1"/>
          </p:cNvSpPr>
          <p:nvPr>
            <p:ph type="title"/>
          </p:nvPr>
        </p:nvSpPr>
        <p:spPr/>
        <p:txBody>
          <a:bodyPr/>
          <a:lstStyle/>
          <a:p>
            <a:r>
              <a:rPr lang="nl-NL" dirty="0"/>
              <a:t>De werking van het hart</a:t>
            </a:r>
          </a:p>
        </p:txBody>
      </p:sp>
      <p:sp>
        <p:nvSpPr>
          <p:cNvPr id="3" name="Tijdelijke aanduiding voor inhoud 2">
            <a:extLst>
              <a:ext uri="{FF2B5EF4-FFF2-40B4-BE49-F238E27FC236}">
                <a16:creationId xmlns:a16="http://schemas.microsoft.com/office/drawing/2014/main" id="{5A87CE52-845A-462F-BC41-123FE1A041DA}"/>
              </a:ext>
            </a:extLst>
          </p:cNvPr>
          <p:cNvSpPr>
            <a:spLocks noGrp="1"/>
          </p:cNvSpPr>
          <p:nvPr>
            <p:ph idx="1"/>
          </p:nvPr>
        </p:nvSpPr>
        <p:spPr/>
        <p:txBody>
          <a:bodyPr/>
          <a:lstStyle/>
          <a:p>
            <a:pPr marL="0" indent="0">
              <a:buNone/>
            </a:pPr>
            <a:r>
              <a:rPr lang="nl-NL" dirty="0"/>
              <a:t>De bloedcirculatie heeft 2 systemen: de kleine bloedsomloop en de grote bloedsomloop.</a:t>
            </a:r>
          </a:p>
          <a:p>
            <a:pPr marL="0" indent="0">
              <a:buNone/>
            </a:pPr>
            <a:endParaRPr lang="nl-NL" dirty="0"/>
          </a:p>
          <a:p>
            <a:pPr marL="0" indent="0">
              <a:buNone/>
            </a:pPr>
            <a:r>
              <a:rPr lang="nl-NL" b="1" dirty="0"/>
              <a:t>Kleine bloedsomloop: </a:t>
            </a:r>
            <a:r>
              <a:rPr lang="nl-NL" dirty="0"/>
              <a:t>zuurstofarm bloed gaat van het hart naar de longen- zuurstofrijk bloed gaat naar het hart.</a:t>
            </a:r>
          </a:p>
          <a:p>
            <a:pPr marL="0" indent="0">
              <a:buNone/>
            </a:pPr>
            <a:r>
              <a:rPr lang="nl-NL" b="1" dirty="0"/>
              <a:t>Grote bloedsomloop</a:t>
            </a:r>
            <a:r>
              <a:rPr lang="nl-NL" dirty="0"/>
              <a:t>: stuurt het zuurstofrijke bloed naar de rest van het lichaam. Organen en andere lichaamsdelen halen zo de zuurstof en voedingsstoffen uit het bloed. Het zuurstofarme bloed gaat weer terug naar het hart, dan begint de circulatie opnieuw. </a:t>
            </a:r>
            <a:r>
              <a:rPr lang="nl-NL" i="1" dirty="0"/>
              <a:t>(zie uitgebreide beschrijving 1.4.6.).</a:t>
            </a:r>
          </a:p>
        </p:txBody>
      </p:sp>
    </p:spTree>
    <p:extLst>
      <p:ext uri="{BB962C8B-B14F-4D97-AF65-F5344CB8AC3E}">
        <p14:creationId xmlns:p14="http://schemas.microsoft.com/office/powerpoint/2010/main" val="2769802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9C15F9-6CCD-4413-886B-8DD308922233}"/>
              </a:ext>
            </a:extLst>
          </p:cNvPr>
          <p:cNvSpPr>
            <a:spLocks noGrp="1"/>
          </p:cNvSpPr>
          <p:nvPr>
            <p:ph type="title"/>
          </p:nvPr>
        </p:nvSpPr>
        <p:spPr/>
        <p:txBody>
          <a:bodyPr/>
          <a:lstStyle/>
          <a:p>
            <a:r>
              <a:rPr lang="nl-NL" dirty="0"/>
              <a:t>Video: bloedsomloop</a:t>
            </a:r>
          </a:p>
        </p:txBody>
      </p:sp>
      <p:pic>
        <p:nvPicPr>
          <p:cNvPr id="4" name="Onlinemedia 3" title="Bloedsomloop en bloedvaten uitgelegd">
            <a:hlinkClick r:id="" action="ppaction://media"/>
            <a:extLst>
              <a:ext uri="{FF2B5EF4-FFF2-40B4-BE49-F238E27FC236}">
                <a16:creationId xmlns:a16="http://schemas.microsoft.com/office/drawing/2014/main" id="{D37AA13F-5AC8-45CA-A051-D128F255D83B}"/>
              </a:ext>
            </a:extLst>
          </p:cNvPr>
          <p:cNvPicPr>
            <a:picLocks noGrp="1" noRot="1" noChangeAspect="1"/>
          </p:cNvPicPr>
          <p:nvPr>
            <p:ph idx="1"/>
            <a:videoFile r:link="rId1"/>
          </p:nvPr>
        </p:nvPicPr>
        <p:blipFill>
          <a:blip r:embed="rId3"/>
          <a:stretch>
            <a:fillRect/>
          </a:stretch>
        </p:blipFill>
        <p:spPr>
          <a:xfrm>
            <a:off x="4267200" y="3160713"/>
            <a:ext cx="3657600" cy="2057400"/>
          </a:xfrm>
          <a:prstGeom prst="rect">
            <a:avLst/>
          </a:prstGeom>
        </p:spPr>
      </p:pic>
    </p:spTree>
    <p:extLst>
      <p:ext uri="{BB962C8B-B14F-4D97-AF65-F5344CB8AC3E}">
        <p14:creationId xmlns:p14="http://schemas.microsoft.com/office/powerpoint/2010/main" val="2538463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D39AB6-3E56-43F1-A664-527808D93806}"/>
              </a:ext>
            </a:extLst>
          </p:cNvPr>
          <p:cNvSpPr>
            <a:spLocks noGrp="1"/>
          </p:cNvSpPr>
          <p:nvPr>
            <p:ph type="title"/>
          </p:nvPr>
        </p:nvSpPr>
        <p:spPr/>
        <p:txBody>
          <a:bodyPr/>
          <a:lstStyle/>
          <a:p>
            <a:r>
              <a:rPr lang="nl-NL" dirty="0"/>
              <a:t>Bloedvaten </a:t>
            </a:r>
          </a:p>
        </p:txBody>
      </p:sp>
      <p:sp>
        <p:nvSpPr>
          <p:cNvPr id="3" name="Tijdelijke aanduiding voor inhoud 2">
            <a:extLst>
              <a:ext uri="{FF2B5EF4-FFF2-40B4-BE49-F238E27FC236}">
                <a16:creationId xmlns:a16="http://schemas.microsoft.com/office/drawing/2014/main" id="{C36AE443-AA99-4663-852E-3080156788B9}"/>
              </a:ext>
            </a:extLst>
          </p:cNvPr>
          <p:cNvSpPr>
            <a:spLocks noGrp="1"/>
          </p:cNvSpPr>
          <p:nvPr>
            <p:ph idx="1"/>
          </p:nvPr>
        </p:nvSpPr>
        <p:spPr/>
        <p:txBody>
          <a:bodyPr>
            <a:normAutofit fontScale="92500" lnSpcReduction="20000"/>
          </a:bodyPr>
          <a:lstStyle/>
          <a:p>
            <a:pPr marL="0" indent="0">
              <a:buNone/>
            </a:pPr>
            <a:r>
              <a:rPr lang="nl-NL" dirty="0"/>
              <a:t>Het transport van het bloed gaat via het stelsel van bloedvaten, er zijn drie soorten:</a:t>
            </a:r>
          </a:p>
          <a:p>
            <a:pPr marL="342900" indent="-342900">
              <a:buAutoNum type="arabicPeriod"/>
            </a:pPr>
            <a:r>
              <a:rPr lang="nl-NL" dirty="0"/>
              <a:t>Slagaders </a:t>
            </a:r>
          </a:p>
          <a:p>
            <a:pPr marL="0" indent="0">
              <a:buNone/>
            </a:pPr>
            <a:r>
              <a:rPr lang="nl-NL" i="1" dirty="0"/>
              <a:t>Pompen het bloed van het hart af, dit gaat met grote kracht. Daarom hebben slagaders een dikke wand. Maakt samentrekkende bewegingen (kloppen)</a:t>
            </a:r>
          </a:p>
          <a:p>
            <a:pPr marL="342900" indent="-342900">
              <a:buAutoNum type="arabicPeriod"/>
            </a:pPr>
            <a:r>
              <a:rPr lang="nl-NL" dirty="0"/>
              <a:t>Aders</a:t>
            </a:r>
          </a:p>
          <a:p>
            <a:pPr marL="0" indent="0">
              <a:buNone/>
            </a:pPr>
            <a:r>
              <a:rPr lang="nl-NL" i="1" dirty="0"/>
              <a:t>Vaten waardoor het bloed weer terugstroomt naar het hart. Dunnere wand, geen samentrekkende bewegingen, wel kleppen.</a:t>
            </a:r>
          </a:p>
          <a:p>
            <a:pPr marL="342900" indent="-342900">
              <a:buAutoNum type="arabicPeriod"/>
            </a:pPr>
            <a:r>
              <a:rPr lang="nl-NL" dirty="0"/>
              <a:t>Haarvaten </a:t>
            </a:r>
          </a:p>
          <a:p>
            <a:pPr marL="0" indent="0">
              <a:buNone/>
            </a:pPr>
            <a:r>
              <a:rPr lang="nl-NL" i="1" dirty="0"/>
              <a:t>De kleinste vertakkingen van de slagaders en aders. Dunne wand, geen kleppen, geen samentrekkende bewegingen.</a:t>
            </a:r>
          </a:p>
        </p:txBody>
      </p:sp>
    </p:spTree>
    <p:extLst>
      <p:ext uri="{BB962C8B-B14F-4D97-AF65-F5344CB8AC3E}">
        <p14:creationId xmlns:p14="http://schemas.microsoft.com/office/powerpoint/2010/main" val="313457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458080-C863-4D51-9671-93C620768652}"/>
              </a:ext>
            </a:extLst>
          </p:cNvPr>
          <p:cNvSpPr>
            <a:spLocks noGrp="1"/>
          </p:cNvSpPr>
          <p:nvPr>
            <p:ph type="title"/>
          </p:nvPr>
        </p:nvSpPr>
        <p:spPr/>
        <p:txBody>
          <a:bodyPr/>
          <a:lstStyle/>
          <a:p>
            <a:r>
              <a:rPr lang="nl-NL" dirty="0"/>
              <a:t>Het lymfatisch stelsel</a:t>
            </a:r>
          </a:p>
        </p:txBody>
      </p:sp>
      <p:sp>
        <p:nvSpPr>
          <p:cNvPr id="3" name="Tijdelijke aanduiding voor inhoud 2">
            <a:extLst>
              <a:ext uri="{FF2B5EF4-FFF2-40B4-BE49-F238E27FC236}">
                <a16:creationId xmlns:a16="http://schemas.microsoft.com/office/drawing/2014/main" id="{46242A89-0F33-42F1-842D-FDA7ADAB77CF}"/>
              </a:ext>
            </a:extLst>
          </p:cNvPr>
          <p:cNvSpPr>
            <a:spLocks noGrp="1"/>
          </p:cNvSpPr>
          <p:nvPr>
            <p:ph idx="1"/>
          </p:nvPr>
        </p:nvSpPr>
        <p:spPr/>
        <p:txBody>
          <a:bodyPr/>
          <a:lstStyle/>
          <a:p>
            <a:pPr marL="0" indent="0">
              <a:buNone/>
            </a:pPr>
            <a:r>
              <a:rPr lang="nl-NL" dirty="0"/>
              <a:t>Wordt tot de bloedsomloop gerekend, omdat op veel plaatsen in het lichaam lymfevaten contact maken met bloedvaten.</a:t>
            </a:r>
          </a:p>
          <a:p>
            <a:pPr marL="0" indent="0">
              <a:buNone/>
            </a:pPr>
            <a:r>
              <a:rPr lang="nl-NL" dirty="0"/>
              <a:t>Lymfevaten transporteren lymfevocht</a:t>
            </a:r>
          </a:p>
          <a:p>
            <a:pPr marL="0" indent="0">
              <a:buNone/>
            </a:pPr>
            <a:r>
              <a:rPr lang="nl-NL" dirty="0"/>
              <a:t>Lymfevaten zijn kleiner dan bloedvaten. Op verschillende plekken in het lichaam komen ze bij elkaar en vormen ze lymfeknopen (lymfeklieren). Je vindt ze o.a. in de buikholte, hals en liezen. </a:t>
            </a:r>
          </a:p>
          <a:p>
            <a:pPr marL="0" indent="0">
              <a:buNone/>
            </a:pPr>
            <a:r>
              <a:rPr lang="nl-NL" dirty="0"/>
              <a:t>Lymfeklieren zijn als filters die schadelijke, ziekteverwekkende stoffen uit het lymfevocht halen en onschadelijk maken.</a:t>
            </a:r>
          </a:p>
        </p:txBody>
      </p:sp>
    </p:spTree>
    <p:extLst>
      <p:ext uri="{BB962C8B-B14F-4D97-AF65-F5344CB8AC3E}">
        <p14:creationId xmlns:p14="http://schemas.microsoft.com/office/powerpoint/2010/main" val="3225025806"/>
      </p:ext>
    </p:extLst>
  </p:cSld>
  <p:clrMapOvr>
    <a:masterClrMapping/>
  </p:clrMapOvr>
</p:sld>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30</TotalTime>
  <Words>419</Words>
  <Application>Microsoft Office PowerPoint</Application>
  <PresentationFormat>Breedbeeld</PresentationFormat>
  <Paragraphs>44</Paragraphs>
  <Slides>9</Slides>
  <Notes>0</Notes>
  <HiddenSlides>0</HiddenSlides>
  <MMClips>1</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9</vt:i4>
      </vt:variant>
    </vt:vector>
  </HeadingPairs>
  <TitlesOfParts>
    <vt:vector size="12" baseType="lpstr">
      <vt:lpstr>Arial</vt:lpstr>
      <vt:lpstr>Gill Sans MT</vt:lpstr>
      <vt:lpstr>Pakket</vt:lpstr>
      <vt:lpstr>Anatomie en fysiologie</vt:lpstr>
      <vt:lpstr>De bloedsomloop</vt:lpstr>
      <vt:lpstr>De bloedsomloop</vt:lpstr>
      <vt:lpstr>Bloed </vt:lpstr>
      <vt:lpstr>Het hart</vt:lpstr>
      <vt:lpstr>De werking van het hart</vt:lpstr>
      <vt:lpstr>Video: bloedsomloop</vt:lpstr>
      <vt:lpstr>Bloedvaten </vt:lpstr>
      <vt:lpstr>Het lymfatisch stelsel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Anatomie en fysiologie</dc:title>
  <dc:creator>Marlyt Busman</dc:creator>
  <cp:lastModifiedBy>Marlyt Busman</cp:lastModifiedBy>
  <cp:revision>4</cp:revision>
  <dcterms:created xsi:type="dcterms:W3CDTF">2020-01-26T09:40:42Z</dcterms:created>
  <dcterms:modified xsi:type="dcterms:W3CDTF">2020-01-26T10:11:21Z</dcterms:modified>
</cp:coreProperties>
</file>