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66" r:id="rId6"/>
    <p:sldId id="259" r:id="rId7"/>
    <p:sldId id="267" r:id="rId8"/>
    <p:sldId id="260" r:id="rId9"/>
    <p:sldId id="261" r:id="rId10"/>
    <p:sldId id="262" r:id="rId11"/>
    <p:sldId id="263" r:id="rId12"/>
    <p:sldId id="264" r:id="rId13"/>
    <p:sldId id="268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0B57-E248-485D-9285-E37DD0FD9191}" type="datetimeFigureOut">
              <a:rPr lang="nl-NL" smtClean="0"/>
              <a:t>12-1-2015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B47-F8DE-4D66-B143-FCB63DB600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149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0B57-E248-485D-9285-E37DD0FD9191}" type="datetimeFigureOut">
              <a:rPr lang="nl-NL" smtClean="0"/>
              <a:t>12-1-2015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B47-F8DE-4D66-B143-FCB63DB600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4572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0B57-E248-485D-9285-E37DD0FD9191}" type="datetimeFigureOut">
              <a:rPr lang="nl-NL" smtClean="0"/>
              <a:t>12-1-2015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B47-F8DE-4D66-B143-FCB63DB600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3468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0B57-E248-485D-9285-E37DD0FD9191}" type="datetimeFigureOut">
              <a:rPr lang="nl-NL" smtClean="0"/>
              <a:t>12-1-2015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B47-F8DE-4D66-B143-FCB63DB600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5386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0B57-E248-485D-9285-E37DD0FD9191}" type="datetimeFigureOut">
              <a:rPr lang="nl-NL" smtClean="0"/>
              <a:t>12-1-2015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B47-F8DE-4D66-B143-FCB63DB600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2889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0B57-E248-485D-9285-E37DD0FD9191}" type="datetimeFigureOut">
              <a:rPr lang="nl-NL" smtClean="0"/>
              <a:t>12-1-2015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B47-F8DE-4D66-B143-FCB63DB600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358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0B57-E248-485D-9285-E37DD0FD9191}" type="datetimeFigureOut">
              <a:rPr lang="nl-NL" smtClean="0"/>
              <a:t>12-1-2015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B47-F8DE-4D66-B143-FCB63DB600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2832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0B57-E248-485D-9285-E37DD0FD9191}" type="datetimeFigureOut">
              <a:rPr lang="nl-NL" smtClean="0"/>
              <a:t>12-1-2015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B47-F8DE-4D66-B143-FCB63DB600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8261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0B57-E248-485D-9285-E37DD0FD9191}" type="datetimeFigureOut">
              <a:rPr lang="nl-NL" smtClean="0"/>
              <a:t>12-1-2015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B47-F8DE-4D66-B143-FCB63DB600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2772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0B57-E248-485D-9285-E37DD0FD9191}" type="datetimeFigureOut">
              <a:rPr lang="nl-NL" smtClean="0"/>
              <a:t>12-1-2015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B47-F8DE-4D66-B143-FCB63DB600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8290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0B57-E248-485D-9285-E37DD0FD9191}" type="datetimeFigureOut">
              <a:rPr lang="nl-NL" smtClean="0"/>
              <a:t>12-1-2015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B47-F8DE-4D66-B143-FCB63DB600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924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2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A0B57-E248-485D-9285-E37DD0FD9191}" type="datetimeFigureOut">
              <a:rPr lang="nl-NL" smtClean="0"/>
              <a:t>12-1-2015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3EB47-F8DE-4D66-B143-FCB63DB600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5698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Hoofdstuk 2. Doel en gebruik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Tandartsassistent en medicatie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12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Orale toediening (2)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Tabletten zijn er in verschillende vormen</a:t>
            </a:r>
          </a:p>
          <a:p>
            <a:pPr lvl="1"/>
            <a:r>
              <a:rPr lang="nl-NL" dirty="0" smtClean="0"/>
              <a:t>Zuigtablet</a:t>
            </a:r>
          </a:p>
          <a:p>
            <a:pPr lvl="1"/>
            <a:r>
              <a:rPr lang="nl-NL" dirty="0" smtClean="0"/>
              <a:t>Disperstablet: vallen uiteen in water</a:t>
            </a:r>
          </a:p>
          <a:p>
            <a:pPr lvl="1"/>
            <a:r>
              <a:rPr lang="nl-NL" dirty="0" smtClean="0"/>
              <a:t>Bruistablet</a:t>
            </a:r>
          </a:p>
          <a:p>
            <a:pPr lvl="1"/>
            <a:r>
              <a:rPr lang="nl-NL" dirty="0" smtClean="0"/>
              <a:t>Smelttablet</a:t>
            </a:r>
          </a:p>
          <a:p>
            <a:pPr lvl="1"/>
            <a:r>
              <a:rPr lang="nl-NL" dirty="0" smtClean="0"/>
              <a:t>Kauwtablet</a:t>
            </a:r>
          </a:p>
          <a:p>
            <a:pPr lvl="1"/>
            <a:r>
              <a:rPr lang="nl-NL" dirty="0" smtClean="0"/>
              <a:t>Dragees: met laagje voor bv. smaak</a:t>
            </a:r>
          </a:p>
          <a:p>
            <a:pPr lvl="1"/>
            <a:r>
              <a:rPr lang="nl-NL" dirty="0" err="1" smtClean="0"/>
              <a:t>Enteric</a:t>
            </a:r>
            <a:r>
              <a:rPr lang="nl-NL" dirty="0" smtClean="0"/>
              <a:t> </a:t>
            </a:r>
            <a:r>
              <a:rPr lang="nl-NL" dirty="0" err="1" smtClean="0"/>
              <a:t>coated</a:t>
            </a:r>
            <a:r>
              <a:rPr lang="nl-NL" dirty="0" smtClean="0"/>
              <a:t>: laagje tegen maagsap</a:t>
            </a:r>
          </a:p>
          <a:p>
            <a:pPr lvl="1"/>
            <a:r>
              <a:rPr lang="nl-NL" dirty="0" err="1" smtClean="0"/>
              <a:t>Slowrelease</a:t>
            </a:r>
            <a:r>
              <a:rPr lang="nl-NL" dirty="0" smtClean="0"/>
              <a:t>: vertraagde afgifte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727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Orale toediening (3)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Capsules</a:t>
            </a:r>
          </a:p>
          <a:p>
            <a:pPr lvl="1"/>
            <a:r>
              <a:rPr lang="nl-NL" dirty="0" smtClean="0"/>
              <a:t>Kokertje van gelatine</a:t>
            </a:r>
          </a:p>
          <a:p>
            <a:pPr lvl="1"/>
            <a:r>
              <a:rPr lang="nl-NL" dirty="0" smtClean="0"/>
              <a:t>Geheel doorslikken</a:t>
            </a:r>
          </a:p>
          <a:p>
            <a:pPr lvl="2"/>
            <a:r>
              <a:rPr lang="nl-NL" dirty="0" smtClean="0"/>
              <a:t>Bij slikproblemen capsule in water leggen of de inhoud met bv. yoghurt innemen</a:t>
            </a:r>
          </a:p>
          <a:p>
            <a:r>
              <a:rPr lang="nl-NL" dirty="0" smtClean="0"/>
              <a:t>Vloeibare toedieningsvormen</a:t>
            </a:r>
          </a:p>
          <a:p>
            <a:pPr lvl="1"/>
            <a:r>
              <a:rPr lang="nl-NL" dirty="0" smtClean="0"/>
              <a:t>Dranken</a:t>
            </a:r>
          </a:p>
          <a:p>
            <a:pPr lvl="1"/>
            <a:r>
              <a:rPr lang="nl-NL" dirty="0" smtClean="0"/>
              <a:t>Beperkt houdbaar</a:t>
            </a:r>
          </a:p>
          <a:p>
            <a:pPr lvl="1"/>
            <a:r>
              <a:rPr lang="nl-NL" dirty="0" smtClean="0"/>
              <a:t>Bv. waterstofperoxide</a:t>
            </a:r>
          </a:p>
          <a:p>
            <a:r>
              <a:rPr lang="nl-NL" dirty="0" smtClean="0"/>
              <a:t>Poeders</a:t>
            </a:r>
          </a:p>
          <a:p>
            <a:pPr lvl="1"/>
            <a:r>
              <a:rPr lang="nl-NL" dirty="0" smtClean="0"/>
              <a:t>Innemen met water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242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Rectale toediening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Het geneesmiddel worm </a:t>
            </a:r>
            <a:r>
              <a:rPr lang="nl-NL" dirty="0" smtClean="0"/>
              <a:t>in het onderste gedeelte van de dikke darm (rectum) gebracht</a:t>
            </a:r>
          </a:p>
          <a:p>
            <a:r>
              <a:rPr lang="nl-NL" dirty="0" smtClean="0"/>
              <a:t>Via slijmvlies darm komt geneesmiddel in bloed terecht</a:t>
            </a:r>
          </a:p>
          <a:p>
            <a:r>
              <a:rPr lang="nl-NL" dirty="0" smtClean="0"/>
              <a:t>Geneesmiddel komt niet langs lever</a:t>
            </a:r>
          </a:p>
          <a:p>
            <a:r>
              <a:rPr lang="nl-NL" dirty="0" smtClean="0"/>
              <a:t>Zetpil wordt ook suppositorium genoemd</a:t>
            </a:r>
          </a:p>
          <a:p>
            <a:r>
              <a:rPr lang="nl-NL" dirty="0" smtClean="0"/>
              <a:t>Redenen voor rectale toediening?</a:t>
            </a:r>
          </a:p>
          <a:p>
            <a:pPr lvl="1"/>
            <a:r>
              <a:rPr lang="nl-NL" dirty="0" smtClean="0"/>
              <a:t>Braken</a:t>
            </a:r>
          </a:p>
          <a:p>
            <a:pPr lvl="1"/>
            <a:r>
              <a:rPr lang="nl-NL" dirty="0" smtClean="0"/>
              <a:t>Slikproblemen</a:t>
            </a:r>
          </a:p>
          <a:p>
            <a:pPr lvl="1"/>
            <a:r>
              <a:rPr lang="nl-NL" dirty="0" smtClean="0"/>
              <a:t>Kinderen/ouderen</a:t>
            </a:r>
          </a:p>
          <a:p>
            <a:pPr lvl="1"/>
            <a:r>
              <a:rPr lang="nl-NL" dirty="0" smtClean="0"/>
              <a:t>Epilepsie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414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Placebo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Toedieningsvorm zonder werkzame stof</a:t>
            </a:r>
          </a:p>
          <a:p>
            <a:r>
              <a:rPr lang="nl-NL" dirty="0" smtClean="0"/>
              <a:t>Ethisch verantwoord??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485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Mogelijkheden om van een geneesmiddel gebruik te maken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Causale behandeling</a:t>
            </a:r>
          </a:p>
          <a:p>
            <a:pPr lvl="1"/>
            <a:r>
              <a:rPr lang="nl-NL" dirty="0" smtClean="0"/>
              <a:t>Oorzaak van de ziekte wegnemen</a:t>
            </a:r>
          </a:p>
          <a:p>
            <a:pPr lvl="1"/>
            <a:r>
              <a:rPr lang="nl-NL" dirty="0" smtClean="0"/>
              <a:t>Bijvoorbeeld? </a:t>
            </a:r>
          </a:p>
          <a:p>
            <a:pPr lvl="2"/>
            <a:r>
              <a:rPr lang="nl-NL" dirty="0" smtClean="0"/>
              <a:t>Antibiotica bij een infectie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41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Mogelijkheden om van een geneesmiddel gebruik te maken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Symptomatische therapie</a:t>
            </a:r>
          </a:p>
          <a:p>
            <a:pPr lvl="1"/>
            <a:r>
              <a:rPr lang="nl-NL" dirty="0"/>
              <a:t>Bestrijden van symptomen</a:t>
            </a:r>
          </a:p>
          <a:p>
            <a:pPr lvl="1"/>
            <a:r>
              <a:rPr lang="nl-NL" dirty="0"/>
              <a:t>Bijvoorbeeld?</a:t>
            </a:r>
          </a:p>
          <a:p>
            <a:pPr lvl="2"/>
            <a:r>
              <a:rPr lang="nl-NL" dirty="0"/>
              <a:t>Pijnstiller bij kiespijn</a:t>
            </a:r>
          </a:p>
          <a:p>
            <a:pPr lvl="2"/>
            <a:r>
              <a:rPr lang="nl-NL" dirty="0"/>
              <a:t>Bloeddrukverlager bij hoge bloeddruk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36500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Mogelijkheden om van een geneesmiddel gebruik te </a:t>
            </a:r>
            <a:r>
              <a:rPr lang="nl-NL" dirty="0" smtClean="0"/>
              <a:t>maken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Palliatieve therapie</a:t>
            </a:r>
          </a:p>
          <a:p>
            <a:pPr lvl="1"/>
            <a:r>
              <a:rPr lang="nl-NL" dirty="0" smtClean="0"/>
              <a:t>Verzachten van de verschijnselen, soms in terminale stadium</a:t>
            </a:r>
          </a:p>
          <a:p>
            <a:pPr lvl="1"/>
            <a:r>
              <a:rPr lang="nl-NL" dirty="0" smtClean="0"/>
              <a:t>Bijvoorbeeld?</a:t>
            </a:r>
          </a:p>
          <a:p>
            <a:pPr lvl="2"/>
            <a:r>
              <a:rPr lang="nl-NL" dirty="0" smtClean="0"/>
              <a:t>Morfine bij terminale </a:t>
            </a:r>
            <a:r>
              <a:rPr lang="nl-NL" dirty="0" smtClean="0"/>
              <a:t>patiënten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55305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Mogelijkheden om van een geneesmiddel gebruik te </a:t>
            </a:r>
            <a:r>
              <a:rPr lang="nl-NL" dirty="0" smtClean="0"/>
              <a:t>maken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Substitutie therapie</a:t>
            </a:r>
          </a:p>
          <a:p>
            <a:pPr lvl="1"/>
            <a:r>
              <a:rPr lang="nl-NL" dirty="0"/>
              <a:t>Een tekort aan een stof wordt aangevuld</a:t>
            </a:r>
          </a:p>
          <a:p>
            <a:pPr lvl="1"/>
            <a:r>
              <a:rPr lang="nl-NL" dirty="0"/>
              <a:t>Bijvoorbeeld?</a:t>
            </a:r>
          </a:p>
          <a:p>
            <a:pPr lvl="2"/>
            <a:r>
              <a:rPr lang="nl-NL" dirty="0"/>
              <a:t>Insuline bij diabetes</a:t>
            </a:r>
          </a:p>
          <a:p>
            <a:pPr lvl="2"/>
            <a:r>
              <a:rPr lang="nl-NL" dirty="0"/>
              <a:t>IJzer bij ijzertekort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89823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Mogelijkheden om van een geneesmiddel gebruik te maken (3)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Preventieve therapie</a:t>
            </a:r>
          </a:p>
          <a:p>
            <a:pPr lvl="1"/>
            <a:r>
              <a:rPr lang="nl-NL" dirty="0" smtClean="0"/>
              <a:t>Wordt ook wel profylactische therapie genoemd</a:t>
            </a:r>
          </a:p>
          <a:p>
            <a:pPr lvl="1"/>
            <a:r>
              <a:rPr lang="nl-NL" dirty="0" smtClean="0"/>
              <a:t>Het voorkomen van een ziekte</a:t>
            </a:r>
          </a:p>
          <a:p>
            <a:pPr lvl="1"/>
            <a:r>
              <a:rPr lang="nl-NL" dirty="0" smtClean="0"/>
              <a:t>Bijvoorbeeld?</a:t>
            </a:r>
          </a:p>
          <a:p>
            <a:pPr lvl="2"/>
            <a:r>
              <a:rPr lang="nl-NL" dirty="0" smtClean="0"/>
              <a:t>Vaccinaties</a:t>
            </a:r>
          </a:p>
          <a:p>
            <a:pPr lvl="2"/>
            <a:r>
              <a:rPr lang="nl-NL" dirty="0" smtClean="0"/>
              <a:t>Fluoride ter voorkoming van cariës</a:t>
            </a:r>
          </a:p>
          <a:p>
            <a:pPr lvl="2"/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69073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Mogelijkheden om van een geneesmiddel gebruik te </a:t>
            </a:r>
            <a:r>
              <a:rPr lang="nl-NL" dirty="0" smtClean="0"/>
              <a:t>maken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Diagnostisch gebruik</a:t>
            </a:r>
          </a:p>
          <a:p>
            <a:pPr lvl="1"/>
            <a:r>
              <a:rPr lang="nl-NL" dirty="0"/>
              <a:t>Nodig om een diagnose te kunnen stellen</a:t>
            </a:r>
          </a:p>
          <a:p>
            <a:pPr lvl="1"/>
            <a:r>
              <a:rPr lang="nl-NL" dirty="0"/>
              <a:t>Bijvoorbeeld? </a:t>
            </a:r>
          </a:p>
          <a:p>
            <a:pPr lvl="2"/>
            <a:r>
              <a:rPr lang="nl-NL" dirty="0"/>
              <a:t>Contrastmiddel bij maken van röntgenfoto's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081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Toedieningswegen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ym typeface="Wingdings" pitchFamily="2" charset="2"/>
              </a:rPr>
              <a:t>V</a:t>
            </a:r>
            <a:r>
              <a:rPr lang="nl-NL" dirty="0" smtClean="0">
                <a:sym typeface="Wingdings" pitchFamily="2" charset="2"/>
              </a:rPr>
              <a:t>ia de mond</a:t>
            </a:r>
          </a:p>
          <a:p>
            <a:r>
              <a:rPr lang="nl-NL" dirty="0" smtClean="0">
                <a:sym typeface="Wingdings" pitchFamily="2" charset="2"/>
              </a:rPr>
              <a:t>Via </a:t>
            </a:r>
            <a:r>
              <a:rPr lang="nl-NL" dirty="0" smtClean="0">
                <a:sym typeface="Wingdings" pitchFamily="2" charset="2"/>
              </a:rPr>
              <a:t>het rectum/anus</a:t>
            </a:r>
          </a:p>
          <a:p>
            <a:r>
              <a:rPr lang="nl-NL" dirty="0" smtClean="0">
                <a:sym typeface="Wingdings" pitchFamily="2" charset="2"/>
              </a:rPr>
              <a:t>Plaatselijk</a:t>
            </a:r>
            <a:endParaRPr lang="nl-NL" dirty="0" smtClean="0">
              <a:sym typeface="Wingdings" pitchFamily="2" charset="2"/>
            </a:endParaRPr>
          </a:p>
          <a:p>
            <a:r>
              <a:rPr lang="nl-NL" dirty="0" smtClean="0">
                <a:sym typeface="Wingdings" pitchFamily="2" charset="2"/>
              </a:rPr>
              <a:t>Via een injectie</a:t>
            </a:r>
          </a:p>
          <a:p>
            <a:r>
              <a:rPr lang="nl-NL" dirty="0" smtClean="0">
                <a:sym typeface="Wingdings" pitchFamily="2" charset="2"/>
              </a:rPr>
              <a:t>Via </a:t>
            </a:r>
            <a:r>
              <a:rPr lang="nl-NL" dirty="0" smtClean="0">
                <a:sym typeface="Wingdings" pitchFamily="2" charset="2"/>
              </a:rPr>
              <a:t>inademing</a:t>
            </a:r>
            <a:endParaRPr lang="nl-NL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6515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Orale toediening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nl-NL" b="1" dirty="0" smtClean="0"/>
              <a:t>Via de mond </a:t>
            </a:r>
            <a:r>
              <a:rPr lang="nl-NL" dirty="0" smtClean="0"/>
              <a:t>komt het in het maag-darmkanaal</a:t>
            </a:r>
          </a:p>
          <a:p>
            <a:r>
              <a:rPr lang="nl-NL" dirty="0" smtClean="0"/>
              <a:t>Geneesmiddel werkt als het in het bloed wordt </a:t>
            </a:r>
            <a:r>
              <a:rPr lang="nl-NL" dirty="0" smtClean="0"/>
              <a:t>opgenomen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81824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1683</TotalTime>
  <Words>318</Words>
  <Application>Microsoft Office PowerPoint</Application>
  <PresentationFormat>Diavoorstelling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Kantoorthema</vt:lpstr>
      <vt:lpstr>Hoofdstuk 2. Doel en gebruik</vt:lpstr>
      <vt:lpstr>Mogelijkheden om van een geneesmiddel gebruik te maken</vt:lpstr>
      <vt:lpstr>Mogelijkheden om van een geneesmiddel gebruik te maken</vt:lpstr>
      <vt:lpstr>Mogelijkheden om van een geneesmiddel gebruik te maken</vt:lpstr>
      <vt:lpstr>Mogelijkheden om van een geneesmiddel gebruik te maken</vt:lpstr>
      <vt:lpstr>Mogelijkheden om van een geneesmiddel gebruik te maken (3)</vt:lpstr>
      <vt:lpstr>Mogelijkheden om van een geneesmiddel gebruik te maken</vt:lpstr>
      <vt:lpstr>Toedieningswegen</vt:lpstr>
      <vt:lpstr>Orale toediening</vt:lpstr>
      <vt:lpstr>Orale toediening (2)</vt:lpstr>
      <vt:lpstr>Orale toediening (3)</vt:lpstr>
      <vt:lpstr>Rectale toediening</vt:lpstr>
      <vt:lpstr>Placebo</vt:lpstr>
    </vt:vector>
  </TitlesOfParts>
  <Company>Noorderpoort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2. Doel en gebruik</dc:title>
  <dc:creator>Paula Scheltinga</dc:creator>
  <cp:lastModifiedBy>Paula Scheltinga</cp:lastModifiedBy>
  <cp:revision>9</cp:revision>
  <dcterms:created xsi:type="dcterms:W3CDTF">2013-05-15T09:30:35Z</dcterms:created>
  <dcterms:modified xsi:type="dcterms:W3CDTF">2015-01-12T08:25:16Z</dcterms:modified>
</cp:coreProperties>
</file>