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2" r:id="rId7"/>
    <p:sldId id="263"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nl-NL"/>
              <a:t>Klik om stijl te bewerken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smtClean="0"/>
              <a:pPr/>
              <a:t>12/2/2019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smtClean="0"/>
              <a:pPr/>
              <a:t>‹nr.›</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120109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‹nr.›</a:t>
            </a:fld>
            <a:endParaRPr lang="en-US" dirty="0"/>
          </a:p>
        </p:txBody>
      </p:sp>
    </p:spTree>
    <p:extLst>
      <p:ext uri="{BB962C8B-B14F-4D97-AF65-F5344CB8AC3E}">
        <p14:creationId xmlns:p14="http://schemas.microsoft.com/office/powerpoint/2010/main" val="2796132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‹nr.›</a:t>
            </a:fld>
            <a:endParaRPr lang="en-US" dirty="0"/>
          </a:p>
        </p:txBody>
      </p:sp>
    </p:spTree>
    <p:extLst>
      <p:ext uri="{BB962C8B-B14F-4D97-AF65-F5344CB8AC3E}">
        <p14:creationId xmlns:p14="http://schemas.microsoft.com/office/powerpoint/2010/main" val="999688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‹nr.›</a:t>
            </a:fld>
            <a:endParaRPr lang="en-US" dirty="0"/>
          </a:p>
        </p:txBody>
      </p:sp>
    </p:spTree>
    <p:extLst>
      <p:ext uri="{BB962C8B-B14F-4D97-AF65-F5344CB8AC3E}">
        <p14:creationId xmlns:p14="http://schemas.microsoft.com/office/powerpoint/2010/main" val="2771890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nl-NL"/>
              <a:t>Klik om stijl te bewerken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smtClean="0"/>
              <a:pPr/>
              <a:t>12/2/2019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smtClean="0"/>
              <a:pPr/>
              <a:t>‹nr.›</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45454081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nl-NL"/>
              <a:t>Klik om stijl te bewerken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‹nr.›</a:t>
            </a:fld>
            <a:endParaRPr lang="en-US" dirty="0"/>
          </a:p>
        </p:txBody>
      </p:sp>
    </p:spTree>
    <p:extLst>
      <p:ext uri="{BB962C8B-B14F-4D97-AF65-F5344CB8AC3E}">
        <p14:creationId xmlns:p14="http://schemas.microsoft.com/office/powerpoint/2010/main" val="3163789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nl-NL"/>
              <a:t>Klik om stijl te bewerken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12/2/2019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‹nr.›</a:t>
            </a:fld>
            <a:endParaRPr lang="en-US" dirty="0"/>
          </a:p>
        </p:txBody>
      </p:sp>
    </p:spTree>
    <p:extLst>
      <p:ext uri="{BB962C8B-B14F-4D97-AF65-F5344CB8AC3E}">
        <p14:creationId xmlns:p14="http://schemas.microsoft.com/office/powerpoint/2010/main" val="1786565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12/2/2019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‹nr.›</a:t>
            </a:fld>
            <a:endParaRPr lang="en-US" dirty="0"/>
          </a:p>
        </p:txBody>
      </p:sp>
    </p:spTree>
    <p:extLst>
      <p:ext uri="{BB962C8B-B14F-4D97-AF65-F5344CB8AC3E}">
        <p14:creationId xmlns:p14="http://schemas.microsoft.com/office/powerpoint/2010/main" val="1253351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12/2/2019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‹nr.›</a:t>
            </a:fld>
            <a:endParaRPr lang="en-US" dirty="0"/>
          </a:p>
        </p:txBody>
      </p:sp>
    </p:spTree>
    <p:extLst>
      <p:ext uri="{BB962C8B-B14F-4D97-AF65-F5344CB8AC3E}">
        <p14:creationId xmlns:p14="http://schemas.microsoft.com/office/powerpoint/2010/main" val="2913221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nl-NL"/>
              <a:t>Klik om stijl te bewerken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12/2/2019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‹nr.›</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40878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nl-NL"/>
              <a:t>Klik om stijl te bewerken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12/2/2019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‹nr.›</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90417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smtClean="0"/>
              <a:pPr/>
              <a:t>12/2/2019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smtClean="0"/>
              <a:pPr/>
              <a:t>‹nr.›</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632953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EFB873-9943-4193-BB4B-0A584EDF2A98}"/>
              </a:ext>
            </a:extLst>
          </p:cNvPr>
          <p:cNvSpPr>
            <a:spLocks noGrp="1"/>
          </p:cNvSpPr>
          <p:nvPr>
            <p:ph type="ctrTitle"/>
          </p:nvPr>
        </p:nvSpPr>
        <p:spPr/>
        <p:txBody>
          <a:bodyPr/>
          <a:lstStyle/>
          <a:p>
            <a:r>
              <a:rPr lang="nl-NL" dirty="0"/>
              <a:t>Klant contact en verkoop </a:t>
            </a:r>
          </a:p>
        </p:txBody>
      </p:sp>
      <p:sp>
        <p:nvSpPr>
          <p:cNvPr id="3" name="Ondertitel 2">
            <a:extLst>
              <a:ext uri="{FF2B5EF4-FFF2-40B4-BE49-F238E27FC236}">
                <a16:creationId xmlns:a16="http://schemas.microsoft.com/office/drawing/2014/main" id="{FF528438-6B5E-429E-856D-30B79EC65294}"/>
              </a:ext>
            </a:extLst>
          </p:cNvPr>
          <p:cNvSpPr>
            <a:spLocks noGrp="1"/>
          </p:cNvSpPr>
          <p:nvPr>
            <p:ph type="subTitle" idx="1"/>
          </p:nvPr>
        </p:nvSpPr>
        <p:spPr/>
        <p:txBody>
          <a:bodyPr/>
          <a:lstStyle/>
          <a:p>
            <a:pPr algn="l"/>
            <a:r>
              <a:rPr lang="nl-NL" dirty="0"/>
              <a:t>Week 3</a:t>
            </a:r>
          </a:p>
        </p:txBody>
      </p:sp>
    </p:spTree>
    <p:extLst>
      <p:ext uri="{BB962C8B-B14F-4D97-AF65-F5344CB8AC3E}">
        <p14:creationId xmlns:p14="http://schemas.microsoft.com/office/powerpoint/2010/main" val="1922288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00DF6B-ABE9-439E-8B55-5D65FD503727}"/>
              </a:ext>
            </a:extLst>
          </p:cNvPr>
          <p:cNvSpPr>
            <a:spLocks noGrp="1"/>
          </p:cNvSpPr>
          <p:nvPr>
            <p:ph type="title"/>
          </p:nvPr>
        </p:nvSpPr>
        <p:spPr>
          <a:xfrm>
            <a:off x="3363864" y="685800"/>
            <a:ext cx="7705164" cy="1485900"/>
          </a:xfrm>
        </p:spPr>
        <p:txBody>
          <a:bodyPr>
            <a:normAutofit/>
          </a:bodyPr>
          <a:lstStyle/>
          <a:p>
            <a:r>
              <a:rPr lang="nl-NL" dirty="0"/>
              <a:t>Vorige week</a:t>
            </a:r>
          </a:p>
        </p:txBody>
      </p:sp>
      <p:sp>
        <p:nvSpPr>
          <p:cNvPr id="3" name="Tijdelijke aanduiding voor inhoud 2">
            <a:extLst>
              <a:ext uri="{FF2B5EF4-FFF2-40B4-BE49-F238E27FC236}">
                <a16:creationId xmlns:a16="http://schemas.microsoft.com/office/drawing/2014/main" id="{F60B201A-02B3-437A-B9B7-DA580DBA44E7}"/>
              </a:ext>
            </a:extLst>
          </p:cNvPr>
          <p:cNvSpPr>
            <a:spLocks noGrp="1"/>
          </p:cNvSpPr>
          <p:nvPr>
            <p:ph idx="1"/>
          </p:nvPr>
        </p:nvSpPr>
        <p:spPr>
          <a:xfrm>
            <a:off x="3363864" y="2286000"/>
            <a:ext cx="7705164" cy="3581400"/>
          </a:xfrm>
        </p:spPr>
        <p:txBody>
          <a:bodyPr>
            <a:normAutofit/>
          </a:bodyPr>
          <a:lstStyle/>
          <a:p>
            <a:r>
              <a:rPr lang="nl-NL" dirty="0"/>
              <a:t>1 klanten</a:t>
            </a:r>
          </a:p>
          <a:p>
            <a:r>
              <a:rPr lang="nl-NL" dirty="0"/>
              <a:t>2 klanten en contact</a:t>
            </a:r>
          </a:p>
          <a:p>
            <a:r>
              <a:rPr lang="nl-NL" dirty="0"/>
              <a:t>3 klanten kantvriendelijk te woord staan</a:t>
            </a:r>
          </a:p>
          <a:p>
            <a:r>
              <a:rPr lang="nl-NL" dirty="0"/>
              <a:t>4 het begroeten van een klant</a:t>
            </a:r>
          </a:p>
        </p:txBody>
      </p:sp>
    </p:spTree>
    <p:extLst>
      <p:ext uri="{BB962C8B-B14F-4D97-AF65-F5344CB8AC3E}">
        <p14:creationId xmlns:p14="http://schemas.microsoft.com/office/powerpoint/2010/main" val="1307229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BD5ED3-B676-4FF7-8B6C-3277E09DEBE9}"/>
              </a:ext>
            </a:extLst>
          </p:cNvPr>
          <p:cNvSpPr>
            <a:spLocks noGrp="1"/>
          </p:cNvSpPr>
          <p:nvPr>
            <p:ph type="title"/>
          </p:nvPr>
        </p:nvSpPr>
        <p:spPr/>
        <p:txBody>
          <a:bodyPr/>
          <a:lstStyle/>
          <a:p>
            <a:r>
              <a:rPr lang="nl-NL" dirty="0"/>
              <a:t>Deze week</a:t>
            </a:r>
          </a:p>
        </p:txBody>
      </p:sp>
      <p:sp>
        <p:nvSpPr>
          <p:cNvPr id="3" name="Tijdelijke aanduiding voor inhoud 2">
            <a:extLst>
              <a:ext uri="{FF2B5EF4-FFF2-40B4-BE49-F238E27FC236}">
                <a16:creationId xmlns:a16="http://schemas.microsoft.com/office/drawing/2014/main" id="{A3A61E4E-5BD9-48EC-A462-CA223D4B4E28}"/>
              </a:ext>
            </a:extLst>
          </p:cNvPr>
          <p:cNvSpPr>
            <a:spLocks noGrp="1"/>
          </p:cNvSpPr>
          <p:nvPr>
            <p:ph idx="1"/>
          </p:nvPr>
        </p:nvSpPr>
        <p:spPr/>
        <p:txBody>
          <a:bodyPr/>
          <a:lstStyle/>
          <a:p>
            <a:r>
              <a:rPr lang="nl-NL" dirty="0"/>
              <a:t>Presenteren posterpersoonlijke vaardigheden</a:t>
            </a:r>
          </a:p>
          <a:p>
            <a:r>
              <a:rPr lang="nl-NL" dirty="0"/>
              <a:t>(non-) verbalen communicatie </a:t>
            </a:r>
          </a:p>
          <a:p>
            <a:r>
              <a:rPr lang="nl-NL" dirty="0"/>
              <a:t>Online maken opdracht 3 </a:t>
            </a:r>
          </a:p>
          <a:p>
            <a:r>
              <a:rPr lang="nl-NL" dirty="0"/>
              <a:t>Opdracht 4 Verkoopgesprekken oefen</a:t>
            </a:r>
          </a:p>
          <a:p>
            <a:endParaRPr lang="nl-NL" dirty="0"/>
          </a:p>
        </p:txBody>
      </p:sp>
    </p:spTree>
    <p:extLst>
      <p:ext uri="{BB962C8B-B14F-4D97-AF65-F5344CB8AC3E}">
        <p14:creationId xmlns:p14="http://schemas.microsoft.com/office/powerpoint/2010/main" val="3608225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5A284E-3ACE-4FE4-9523-02888B48D2A1}"/>
              </a:ext>
            </a:extLst>
          </p:cNvPr>
          <p:cNvSpPr>
            <a:spLocks noGrp="1"/>
          </p:cNvSpPr>
          <p:nvPr>
            <p:ph type="title"/>
          </p:nvPr>
        </p:nvSpPr>
        <p:spPr/>
        <p:txBody>
          <a:bodyPr/>
          <a:lstStyle/>
          <a:p>
            <a:r>
              <a:rPr lang="nl-NL" dirty="0"/>
              <a:t>(non-) verbale communicatie</a:t>
            </a:r>
          </a:p>
        </p:txBody>
      </p:sp>
      <p:sp>
        <p:nvSpPr>
          <p:cNvPr id="3" name="Tijdelijke aanduiding voor inhoud 2">
            <a:extLst>
              <a:ext uri="{FF2B5EF4-FFF2-40B4-BE49-F238E27FC236}">
                <a16:creationId xmlns:a16="http://schemas.microsoft.com/office/drawing/2014/main" id="{5A3C6EFF-7AFD-46D7-87F2-C2D06D61DC28}"/>
              </a:ext>
            </a:extLst>
          </p:cNvPr>
          <p:cNvSpPr>
            <a:spLocks noGrp="1"/>
          </p:cNvSpPr>
          <p:nvPr>
            <p:ph idx="1"/>
          </p:nvPr>
        </p:nvSpPr>
        <p:spPr/>
        <p:txBody>
          <a:bodyPr>
            <a:normAutofit fontScale="85000" lnSpcReduction="20000"/>
          </a:bodyPr>
          <a:lstStyle/>
          <a:p>
            <a:r>
              <a:rPr lang="nl-NL" dirty="0"/>
              <a:t>Communicatie</a:t>
            </a:r>
          </a:p>
          <a:p>
            <a:pPr lvl="1"/>
            <a:r>
              <a:rPr lang="nl-NL" dirty="0"/>
              <a:t>Is het contact </a:t>
            </a:r>
          </a:p>
          <a:p>
            <a:r>
              <a:rPr lang="nl-NL" dirty="0"/>
              <a:t>Inhoudsniveau </a:t>
            </a:r>
          </a:p>
          <a:p>
            <a:pPr lvl="1"/>
            <a:r>
              <a:rPr lang="nl-NL" dirty="0"/>
              <a:t>Is de inhoud van de boodschap, het geen wat je wilt vertellen</a:t>
            </a:r>
          </a:p>
          <a:p>
            <a:r>
              <a:rPr lang="nl-NL" dirty="0"/>
              <a:t>Betrekkingsniveau</a:t>
            </a:r>
          </a:p>
          <a:p>
            <a:pPr lvl="1"/>
            <a:r>
              <a:rPr lang="nl-NL" dirty="0"/>
              <a:t>De manier waarop iets wordt gezet, tegen je vriend anders dan tegen je baas</a:t>
            </a:r>
          </a:p>
          <a:p>
            <a:r>
              <a:rPr lang="nl-NL" dirty="0"/>
              <a:t>(non-) verbaal communicatie</a:t>
            </a:r>
          </a:p>
          <a:p>
            <a:pPr lvl="1"/>
            <a:r>
              <a:rPr lang="nl-NL" dirty="0"/>
              <a:t>Met woorden of met gebaren en lichaamshouding </a:t>
            </a:r>
          </a:p>
          <a:p>
            <a:r>
              <a:rPr lang="nl-NL" dirty="0"/>
              <a:t>Gezichtsuitdrukking en stemgeluid en volume</a:t>
            </a:r>
          </a:p>
          <a:p>
            <a:pPr lvl="1"/>
            <a:r>
              <a:rPr lang="nl-NL" dirty="0"/>
              <a:t>Geeft veel non verbalen informatie over de stemming van iemand</a:t>
            </a:r>
          </a:p>
          <a:p>
            <a:pPr lvl="1"/>
            <a:r>
              <a:rPr lang="nl-NL" dirty="0"/>
              <a:t>De klank, toon, intonatie en allerlei andere aspecten geven de sfeer van je stem weer </a:t>
            </a:r>
          </a:p>
        </p:txBody>
      </p:sp>
    </p:spTree>
    <p:extLst>
      <p:ext uri="{BB962C8B-B14F-4D97-AF65-F5344CB8AC3E}">
        <p14:creationId xmlns:p14="http://schemas.microsoft.com/office/powerpoint/2010/main" val="2417685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anim calcmode="lin" valueType="num">
                                      <p:cBhvr>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 calcmode="lin" valueType="num">
                                      <p:cBhvr additive="base">
                                        <p:cTn id="4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 calcmode="lin" valueType="num">
                                      <p:cBhvr additive="base">
                                        <p:cTn id="5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nodeType="clickEffect">
                                  <p:stCondLst>
                                    <p:cond delay="0"/>
                                  </p:stCondLst>
                                  <p:childTnLst>
                                    <p:set>
                                      <p:cBhvr>
                                        <p:cTn id="58" dur="1" fill="hold">
                                          <p:stCondLst>
                                            <p:cond delay="0"/>
                                          </p:stCondLst>
                                        </p:cTn>
                                        <p:tgtEl>
                                          <p:spTgt spid="3">
                                            <p:txEl>
                                              <p:pRg st="9" end="9"/>
                                            </p:txEl>
                                          </p:spTgt>
                                        </p:tgtEl>
                                        <p:attrNameLst>
                                          <p:attrName>style.visibility</p:attrName>
                                        </p:attrNameLst>
                                      </p:cBhvr>
                                      <p:to>
                                        <p:strVal val="visible"/>
                                      </p:to>
                                    </p:set>
                                    <p:animEffect transition="in" filter="fade">
                                      <p:cBhvr>
                                        <p:cTn id="59" dur="1000"/>
                                        <p:tgtEl>
                                          <p:spTgt spid="3">
                                            <p:txEl>
                                              <p:pRg st="9" end="9"/>
                                            </p:txEl>
                                          </p:spTgt>
                                        </p:tgtEl>
                                      </p:cBhvr>
                                    </p:animEffect>
                                    <p:anim calcmode="lin" valueType="num">
                                      <p:cBhvr>
                                        <p:cTn id="6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1" dur="1000" fill="hold"/>
                                        <p:tgtEl>
                                          <p:spTgt spid="3">
                                            <p:txEl>
                                              <p:pRg st="9" end="9"/>
                                            </p:txEl>
                                          </p:spTgt>
                                        </p:tgtEl>
                                        <p:attrNameLst>
                                          <p:attrName>ppt_y</p:attrName>
                                        </p:attrNameLst>
                                      </p:cBhvr>
                                      <p:tavLst>
                                        <p:tav tm="0">
                                          <p:val>
                                            <p:strVal val="#ppt_y+.1"/>
                                          </p:val>
                                        </p:tav>
                                        <p:tav tm="100000">
                                          <p:val>
                                            <p:strVal val="#ppt_y"/>
                                          </p:val>
                                        </p:tav>
                                      </p:tavLst>
                                    </p:anim>
                                  </p:childTnLst>
                                </p:cTn>
                              </p:par>
                              <p:par>
                                <p:cTn id="62" presetID="42" presetClass="entr" presetSubtype="0" fill="hold" nodeType="withEffect">
                                  <p:stCondLst>
                                    <p:cond delay="0"/>
                                  </p:stCondLst>
                                  <p:childTnLst>
                                    <p:set>
                                      <p:cBhvr>
                                        <p:cTn id="63" dur="1" fill="hold">
                                          <p:stCondLst>
                                            <p:cond delay="0"/>
                                          </p:stCondLst>
                                        </p:cTn>
                                        <p:tgtEl>
                                          <p:spTgt spid="3">
                                            <p:txEl>
                                              <p:pRg st="10" end="10"/>
                                            </p:txEl>
                                          </p:spTgt>
                                        </p:tgtEl>
                                        <p:attrNameLst>
                                          <p:attrName>style.visibility</p:attrName>
                                        </p:attrNameLst>
                                      </p:cBhvr>
                                      <p:to>
                                        <p:strVal val="visible"/>
                                      </p:to>
                                    </p:set>
                                    <p:animEffect transition="in" filter="fade">
                                      <p:cBhvr>
                                        <p:cTn id="64" dur="1000"/>
                                        <p:tgtEl>
                                          <p:spTgt spid="3">
                                            <p:txEl>
                                              <p:pRg st="10" end="10"/>
                                            </p:txEl>
                                          </p:spTgt>
                                        </p:tgtEl>
                                      </p:cBhvr>
                                    </p:animEffect>
                                    <p:anim calcmode="lin" valueType="num">
                                      <p:cBhvr>
                                        <p:cTn id="65"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6"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30E988-CBDC-4335-B7E2-880C33FBA067}"/>
              </a:ext>
            </a:extLst>
          </p:cNvPr>
          <p:cNvSpPr>
            <a:spLocks noGrp="1"/>
          </p:cNvSpPr>
          <p:nvPr>
            <p:ph type="title"/>
          </p:nvPr>
        </p:nvSpPr>
        <p:spPr/>
        <p:txBody>
          <a:bodyPr/>
          <a:lstStyle/>
          <a:p>
            <a:r>
              <a:rPr lang="nl-NL" dirty="0"/>
              <a:t>Opdracht 4</a:t>
            </a:r>
          </a:p>
        </p:txBody>
      </p:sp>
      <p:sp>
        <p:nvSpPr>
          <p:cNvPr id="3" name="Tijdelijke aanduiding voor inhoud 2">
            <a:extLst>
              <a:ext uri="{FF2B5EF4-FFF2-40B4-BE49-F238E27FC236}">
                <a16:creationId xmlns:a16="http://schemas.microsoft.com/office/drawing/2014/main" id="{ED87F4D3-F561-42CB-887F-09BE691192AB}"/>
              </a:ext>
            </a:extLst>
          </p:cNvPr>
          <p:cNvSpPr>
            <a:spLocks noGrp="1"/>
          </p:cNvSpPr>
          <p:nvPr>
            <p:ph idx="1"/>
          </p:nvPr>
        </p:nvSpPr>
        <p:spPr/>
        <p:txBody>
          <a:bodyPr>
            <a:normAutofit/>
          </a:bodyPr>
          <a:lstStyle/>
          <a:p>
            <a:r>
              <a:rPr lang="nl-NL" dirty="0"/>
              <a:t>Product verkopen in 3 tallen</a:t>
            </a:r>
          </a:p>
          <a:p>
            <a:pPr lvl="1"/>
            <a:r>
              <a:rPr lang="nl-NL" dirty="0"/>
              <a:t>1 verkoper</a:t>
            </a:r>
          </a:p>
          <a:p>
            <a:pPr lvl="1"/>
            <a:r>
              <a:rPr lang="nl-NL" dirty="0"/>
              <a:t>1 klant </a:t>
            </a:r>
          </a:p>
          <a:p>
            <a:pPr lvl="1"/>
            <a:r>
              <a:rPr lang="nl-NL" dirty="0"/>
              <a:t>1 observator </a:t>
            </a:r>
          </a:p>
          <a:p>
            <a:r>
              <a:rPr lang="nl-NL" i="0" dirty="0"/>
              <a:t>Twee van jullie houden een gesprek, de ander observeert. Wissel dit af totdat jullie allemaal een keer aan de beurt geweest zijn. Het gesprek vindt plaats in een verkoopomgeving waarin een klant informatie komt vragen over een product.</a:t>
            </a:r>
            <a:r>
              <a:rPr lang="nl-NL" dirty="0"/>
              <a:t> Kies een product uit je eigen beroepenveld en voer hierover een gesprek.</a:t>
            </a:r>
            <a:endParaRPr lang="nl-NL" i="0" dirty="0"/>
          </a:p>
          <a:p>
            <a:r>
              <a:rPr lang="nl-NL" dirty="0"/>
              <a:t>Nodig als observator ( Pen en Papier) </a:t>
            </a:r>
          </a:p>
        </p:txBody>
      </p:sp>
    </p:spTree>
    <p:extLst>
      <p:ext uri="{BB962C8B-B14F-4D97-AF65-F5344CB8AC3E}">
        <p14:creationId xmlns:p14="http://schemas.microsoft.com/office/powerpoint/2010/main" val="1290199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AB3D650E-13BB-41CC-8AEE-CE927D6FB853}"/>
              </a:ext>
            </a:extLst>
          </p:cNvPr>
          <p:cNvSpPr/>
          <p:nvPr/>
        </p:nvSpPr>
        <p:spPr>
          <a:xfrm>
            <a:off x="1402670" y="1961966"/>
            <a:ext cx="10360241" cy="3139321"/>
          </a:xfrm>
          <a:prstGeom prst="rect">
            <a:avLst/>
          </a:prstGeom>
        </p:spPr>
        <p:txBody>
          <a:bodyPr wrap="square">
            <a:spAutoFit/>
          </a:bodyPr>
          <a:lstStyle/>
          <a:p>
            <a:r>
              <a:rPr lang="nl-NL" dirty="0">
                <a:latin typeface="Roboto-Light"/>
              </a:rPr>
              <a:t>Student 1: Je staat kaarsrecht met je armen gekruist achter de balie. Je loopt te zuchten en te snuiven en maakt een onrustige en geïrriteerde indruk.</a:t>
            </a:r>
          </a:p>
          <a:p>
            <a:endParaRPr lang="nl-NL" dirty="0">
              <a:latin typeface="Roboto-Light"/>
            </a:endParaRPr>
          </a:p>
          <a:p>
            <a:endParaRPr lang="nl-NL" dirty="0">
              <a:latin typeface="Roboto-Light"/>
            </a:endParaRPr>
          </a:p>
          <a:p>
            <a:r>
              <a:rPr lang="nl-NL" dirty="0">
                <a:latin typeface="Roboto-Light"/>
              </a:rPr>
              <a:t>Student 2: Je staat ineengedoken achter de balie, je armen gekruist voor je borst en je hoofd naar beneden hangend. Je durft de klant bijna niet aan te kijken.</a:t>
            </a:r>
          </a:p>
          <a:p>
            <a:endParaRPr lang="nl-NL" dirty="0">
              <a:latin typeface="Roboto-Light"/>
            </a:endParaRPr>
          </a:p>
          <a:p>
            <a:endParaRPr lang="nl-NL" dirty="0">
              <a:latin typeface="Roboto-Light"/>
            </a:endParaRPr>
          </a:p>
          <a:p>
            <a:r>
              <a:rPr lang="nl-NL" dirty="0">
                <a:latin typeface="Roboto-Light"/>
              </a:rPr>
              <a:t>Student 3: Je hangt over de balie heen. Je </a:t>
            </a:r>
            <a:r>
              <a:rPr lang="nl-NL" dirty="0" err="1">
                <a:latin typeface="Roboto-Light"/>
              </a:rPr>
              <a:t>ellebogen</a:t>
            </a:r>
            <a:r>
              <a:rPr lang="nl-NL" dirty="0">
                <a:latin typeface="Roboto-Light"/>
              </a:rPr>
              <a:t> leunen op de balie en je hebt een hand onder je kin. Je hebt meer aandacht voor het beeldscherm op de balie, maar ziet buiten ook interessante dingen gebeuren</a:t>
            </a:r>
          </a:p>
        </p:txBody>
      </p:sp>
      <p:sp>
        <p:nvSpPr>
          <p:cNvPr id="8" name="Tekstvak 7">
            <a:extLst>
              <a:ext uri="{FF2B5EF4-FFF2-40B4-BE49-F238E27FC236}">
                <a16:creationId xmlns:a16="http://schemas.microsoft.com/office/drawing/2014/main" id="{EAF23895-16CB-4996-9566-FD26D3AAB030}"/>
              </a:ext>
            </a:extLst>
          </p:cNvPr>
          <p:cNvSpPr txBox="1"/>
          <p:nvPr/>
        </p:nvSpPr>
        <p:spPr>
          <a:xfrm flipH="1">
            <a:off x="1402670" y="1020932"/>
            <a:ext cx="7254756" cy="707886"/>
          </a:xfrm>
          <a:prstGeom prst="rect">
            <a:avLst/>
          </a:prstGeom>
          <a:noFill/>
        </p:spPr>
        <p:txBody>
          <a:bodyPr wrap="square" rtlCol="0">
            <a:spAutoFit/>
          </a:bodyPr>
          <a:lstStyle/>
          <a:p>
            <a:r>
              <a:rPr lang="nl-NL" sz="3600" dirty="0"/>
              <a:t>Ronde</a:t>
            </a:r>
            <a:r>
              <a:rPr lang="nl-NL" sz="4000" dirty="0"/>
              <a:t> 1</a:t>
            </a:r>
            <a:endParaRPr lang="nl-NL" sz="2800" dirty="0"/>
          </a:p>
        </p:txBody>
      </p:sp>
    </p:spTree>
    <p:extLst>
      <p:ext uri="{BB962C8B-B14F-4D97-AF65-F5344CB8AC3E}">
        <p14:creationId xmlns:p14="http://schemas.microsoft.com/office/powerpoint/2010/main" val="3190124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 calcmode="lin" valueType="num">
                                      <p:cBhvr additive="base">
                                        <p:cTn id="1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 calcmode="lin" valueType="num">
                                      <p:cBhvr additive="base">
                                        <p:cTn id="1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DCB8DF4D-455F-49ED-924C-90FC7DB69779}"/>
              </a:ext>
            </a:extLst>
          </p:cNvPr>
          <p:cNvSpPr/>
          <p:nvPr/>
        </p:nvSpPr>
        <p:spPr>
          <a:xfrm>
            <a:off x="1336088" y="2035204"/>
            <a:ext cx="10222637" cy="3139321"/>
          </a:xfrm>
          <a:prstGeom prst="rect">
            <a:avLst/>
          </a:prstGeom>
        </p:spPr>
        <p:txBody>
          <a:bodyPr wrap="square">
            <a:spAutoFit/>
          </a:bodyPr>
          <a:lstStyle/>
          <a:p>
            <a:r>
              <a:rPr lang="nl-NL" dirty="0">
                <a:solidFill>
                  <a:srgbClr val="354053"/>
                </a:solidFill>
                <a:latin typeface="Roboto-Light"/>
              </a:rPr>
              <a:t>Student 1: Je staat ontspannen achter de balie, je armen en benen zijn ontspannen. Je blik is open en je glimlacht en knikt als je de spreker begrijpt.</a:t>
            </a:r>
          </a:p>
          <a:p>
            <a:endParaRPr lang="nl-NL" dirty="0">
              <a:solidFill>
                <a:srgbClr val="354053"/>
              </a:solidFill>
              <a:latin typeface="Roboto-Light"/>
            </a:endParaRPr>
          </a:p>
          <a:p>
            <a:endParaRPr lang="nl-NL" dirty="0">
              <a:solidFill>
                <a:srgbClr val="354053"/>
              </a:solidFill>
              <a:latin typeface="Roboto-Light"/>
            </a:endParaRPr>
          </a:p>
          <a:p>
            <a:r>
              <a:rPr lang="nl-NL" dirty="0">
                <a:solidFill>
                  <a:srgbClr val="354053"/>
                </a:solidFill>
                <a:latin typeface="Roboto-Light"/>
              </a:rPr>
              <a:t>Student 2: Er komt een klant binnen. Je laat de klant weten dat je hem hebt gezien en gaat rechtop achter de balie staan. Je bent op gelijke hoogte met de spreker, staat stevig op de grond en kunt wat heen en weer bewegen.</a:t>
            </a:r>
          </a:p>
          <a:p>
            <a:endParaRPr lang="nl-NL" dirty="0">
              <a:solidFill>
                <a:srgbClr val="354053"/>
              </a:solidFill>
              <a:latin typeface="Roboto-Light"/>
            </a:endParaRPr>
          </a:p>
          <a:p>
            <a:endParaRPr lang="nl-NL" dirty="0">
              <a:solidFill>
                <a:srgbClr val="354053"/>
              </a:solidFill>
              <a:latin typeface="Roboto-Light"/>
            </a:endParaRPr>
          </a:p>
          <a:p>
            <a:r>
              <a:rPr lang="nl-NL" dirty="0">
                <a:solidFill>
                  <a:srgbClr val="354053"/>
                </a:solidFill>
                <a:latin typeface="Roboto-Light"/>
              </a:rPr>
              <a:t>Student 3: Je staat rechtop achter de balie. Je beide voeten staan strak op de grond, je schouders zijn wat opgetrokken en je kijkt de spreker constant aan.</a:t>
            </a:r>
            <a:endParaRPr lang="nl-NL" b="0" i="0" dirty="0">
              <a:solidFill>
                <a:srgbClr val="354053"/>
              </a:solidFill>
              <a:effectLst/>
              <a:latin typeface="Roboto-Light"/>
            </a:endParaRPr>
          </a:p>
        </p:txBody>
      </p:sp>
      <p:sp>
        <p:nvSpPr>
          <p:cNvPr id="5" name="Tekstvak 4">
            <a:extLst>
              <a:ext uri="{FF2B5EF4-FFF2-40B4-BE49-F238E27FC236}">
                <a16:creationId xmlns:a16="http://schemas.microsoft.com/office/drawing/2014/main" id="{C49E1C89-FF1F-4AB1-A47C-24D3BF9E231D}"/>
              </a:ext>
            </a:extLst>
          </p:cNvPr>
          <p:cNvSpPr txBox="1"/>
          <p:nvPr/>
        </p:nvSpPr>
        <p:spPr>
          <a:xfrm flipH="1">
            <a:off x="1336088" y="1145219"/>
            <a:ext cx="7254756" cy="646331"/>
          </a:xfrm>
          <a:prstGeom prst="rect">
            <a:avLst/>
          </a:prstGeom>
          <a:noFill/>
        </p:spPr>
        <p:txBody>
          <a:bodyPr wrap="square" rtlCol="0">
            <a:spAutoFit/>
          </a:bodyPr>
          <a:lstStyle/>
          <a:p>
            <a:r>
              <a:rPr lang="nl-NL" sz="3600" dirty="0"/>
              <a:t>Ronde 2</a:t>
            </a:r>
          </a:p>
        </p:txBody>
      </p:sp>
    </p:spTree>
    <p:extLst>
      <p:ext uri="{BB962C8B-B14F-4D97-AF65-F5344CB8AC3E}">
        <p14:creationId xmlns:p14="http://schemas.microsoft.com/office/powerpoint/2010/main" val="1625819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 calcmode="lin" valueType="num">
                                      <p:cBhvr additive="base">
                                        <p:cTn id="1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72E07D-CD2A-4483-ABD2-D6AEEF53EC3B}"/>
              </a:ext>
            </a:extLst>
          </p:cNvPr>
          <p:cNvSpPr>
            <a:spLocks noGrp="1"/>
          </p:cNvSpPr>
          <p:nvPr>
            <p:ph type="title"/>
          </p:nvPr>
        </p:nvSpPr>
        <p:spPr>
          <a:xfrm>
            <a:off x="7860667" y="904746"/>
            <a:ext cx="3777958" cy="1485900"/>
          </a:xfrm>
        </p:spPr>
        <p:txBody>
          <a:bodyPr>
            <a:normAutofit/>
          </a:bodyPr>
          <a:lstStyle/>
          <a:p>
            <a:r>
              <a:rPr lang="nl-NL" dirty="0"/>
              <a:t>Volgende week </a:t>
            </a:r>
          </a:p>
        </p:txBody>
      </p:sp>
      <p:sp>
        <p:nvSpPr>
          <p:cNvPr id="20" name="Rectangle 9">
            <a:extLst>
              <a:ext uri="{FF2B5EF4-FFF2-40B4-BE49-F238E27FC236}">
                <a16:creationId xmlns:a16="http://schemas.microsoft.com/office/drawing/2014/main" id="{5A4829B7-47EE-4685-ADC0-DE464C22A5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5" name="Afbeelding 4" descr="Afbeelding met schermafbeelding&#10;&#10;Automatisch gegenereerde beschrijving">
            <a:extLst>
              <a:ext uri="{FF2B5EF4-FFF2-40B4-BE49-F238E27FC236}">
                <a16:creationId xmlns:a16="http://schemas.microsoft.com/office/drawing/2014/main" id="{A1BC510E-EEC1-4D39-9C9D-FB948EB58401}"/>
              </a:ext>
            </a:extLst>
          </p:cNvPr>
          <p:cNvPicPr>
            <a:picLocks noChangeAspect="1"/>
          </p:cNvPicPr>
          <p:nvPr/>
        </p:nvPicPr>
        <p:blipFill>
          <a:blip r:embed="rId2"/>
          <a:stretch>
            <a:fillRect/>
          </a:stretch>
        </p:blipFill>
        <p:spPr>
          <a:xfrm>
            <a:off x="1072801" y="903637"/>
            <a:ext cx="6517065" cy="5050726"/>
          </a:xfrm>
          <a:prstGeom prst="rect">
            <a:avLst/>
          </a:prstGeom>
        </p:spPr>
      </p:pic>
      <p:sp>
        <p:nvSpPr>
          <p:cNvPr id="3" name="Tijdelijke aanduiding voor inhoud 2">
            <a:extLst>
              <a:ext uri="{FF2B5EF4-FFF2-40B4-BE49-F238E27FC236}">
                <a16:creationId xmlns:a16="http://schemas.microsoft.com/office/drawing/2014/main" id="{848AF06C-3891-442F-B9F0-D1D0B3589B9E}"/>
              </a:ext>
            </a:extLst>
          </p:cNvPr>
          <p:cNvSpPr>
            <a:spLocks noGrp="1"/>
          </p:cNvSpPr>
          <p:nvPr>
            <p:ph idx="1"/>
          </p:nvPr>
        </p:nvSpPr>
        <p:spPr>
          <a:xfrm>
            <a:off x="7860667" y="1589879"/>
            <a:ext cx="4053166" cy="4363375"/>
          </a:xfrm>
        </p:spPr>
        <p:txBody>
          <a:bodyPr>
            <a:normAutofit/>
          </a:bodyPr>
          <a:lstStyle/>
          <a:p>
            <a:r>
              <a:rPr lang="nl-NL" dirty="0"/>
              <a:t>Verzamelen bij de Ikea om 09:30</a:t>
            </a:r>
          </a:p>
          <a:p>
            <a:r>
              <a:rPr lang="nl-NL" dirty="0"/>
              <a:t>Rond lopen en verkoop gesprek aan gaan</a:t>
            </a:r>
          </a:p>
          <a:p>
            <a:r>
              <a:rPr lang="nl-NL" dirty="0"/>
              <a:t>Neem de bus om 10:20 terug naar school</a:t>
            </a:r>
          </a:p>
          <a:p>
            <a:r>
              <a:rPr lang="nl-NL" dirty="0"/>
              <a:t>Je krijgt een opdracht formulier van de docent</a:t>
            </a:r>
          </a:p>
          <a:p>
            <a:r>
              <a:rPr lang="nl-NL" dirty="0"/>
              <a:t>Lever de opdrachten op dit formulier de volgende les in!</a:t>
            </a:r>
          </a:p>
          <a:p>
            <a:r>
              <a:rPr lang="nl-NL" dirty="0"/>
              <a:t>Huiswerk opdracht 5 en 7 online maken</a:t>
            </a:r>
          </a:p>
        </p:txBody>
      </p:sp>
    </p:spTree>
    <p:extLst>
      <p:ext uri="{BB962C8B-B14F-4D97-AF65-F5344CB8AC3E}">
        <p14:creationId xmlns:p14="http://schemas.microsoft.com/office/powerpoint/2010/main" val="3447375917"/>
      </p:ext>
    </p:extLst>
  </p:cSld>
  <p:clrMapOvr>
    <a:masterClrMapping/>
  </p:clrMapOvr>
</p:sld>
</file>

<file path=ppt/theme/theme1.xml><?xml version="1.0" encoding="utf-8"?>
<a:theme xmlns:a="http://schemas.openxmlformats.org/drawingml/2006/main" name="Bijgesneden">
  <a:themeElements>
    <a:clrScheme name="Bijgesneden">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Bijgesneden">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ijgesneden">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docProps/app.xml><?xml version="1.0" encoding="utf-8"?>
<Properties xmlns="http://schemas.openxmlformats.org/officeDocument/2006/extended-properties" xmlns:vt="http://schemas.openxmlformats.org/officeDocument/2006/docPropsVTypes">
  <TotalTime>1152</TotalTime>
  <Words>474</Words>
  <Application>Microsoft Office PowerPoint</Application>
  <PresentationFormat>Breedbeeld</PresentationFormat>
  <Paragraphs>54</Paragraphs>
  <Slides>8</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8</vt:i4>
      </vt:variant>
    </vt:vector>
  </HeadingPairs>
  <TitlesOfParts>
    <vt:vector size="11" baseType="lpstr">
      <vt:lpstr>Franklin Gothic Book</vt:lpstr>
      <vt:lpstr>Roboto-Light</vt:lpstr>
      <vt:lpstr>Bijgesneden</vt:lpstr>
      <vt:lpstr>Klant contact en verkoop </vt:lpstr>
      <vt:lpstr>Vorige week</vt:lpstr>
      <vt:lpstr>Deze week</vt:lpstr>
      <vt:lpstr>(non-) verbale communicatie</vt:lpstr>
      <vt:lpstr>Opdracht 4</vt:lpstr>
      <vt:lpstr>PowerPoint-presentatie</vt:lpstr>
      <vt:lpstr>PowerPoint-presentatie</vt:lpstr>
      <vt:lpstr>Volgende week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Klant contact en verkoop</dc:title>
  <dc:creator>Joey Danny Witte</dc:creator>
  <cp:lastModifiedBy>Joey Danny Witte</cp:lastModifiedBy>
  <cp:revision>13</cp:revision>
  <dcterms:created xsi:type="dcterms:W3CDTF">2019-11-25T08:10:45Z</dcterms:created>
  <dcterms:modified xsi:type="dcterms:W3CDTF">2019-12-02T14:53:49Z</dcterms:modified>
</cp:coreProperties>
</file>